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9"/>
  </p:notesMasterIdLst>
  <p:sldIdLst>
    <p:sldId id="256" r:id="rId2"/>
    <p:sldId id="369" r:id="rId3"/>
    <p:sldId id="259" r:id="rId4"/>
    <p:sldId id="306" r:id="rId5"/>
    <p:sldId id="283" r:id="rId6"/>
    <p:sldId id="284" r:id="rId7"/>
    <p:sldId id="282" r:id="rId8"/>
    <p:sldId id="267" r:id="rId9"/>
    <p:sldId id="366" r:id="rId10"/>
    <p:sldId id="269" r:id="rId11"/>
    <p:sldId id="367" r:id="rId12"/>
    <p:sldId id="371" r:id="rId13"/>
    <p:sldId id="273" r:id="rId14"/>
    <p:sldId id="266" r:id="rId15"/>
    <p:sldId id="372" r:id="rId16"/>
    <p:sldId id="275" r:id="rId17"/>
    <p:sldId id="287" r:id="rId18"/>
    <p:sldId id="289" r:id="rId19"/>
    <p:sldId id="285" r:id="rId20"/>
    <p:sldId id="288" r:id="rId21"/>
    <p:sldId id="286" r:id="rId22"/>
    <p:sldId id="290" r:id="rId23"/>
    <p:sldId id="291" r:id="rId24"/>
    <p:sldId id="292" r:id="rId25"/>
    <p:sldId id="293" r:id="rId26"/>
    <p:sldId id="294" r:id="rId27"/>
    <p:sldId id="375" r:id="rId28"/>
    <p:sldId id="274" r:id="rId29"/>
    <p:sldId id="295" r:id="rId30"/>
    <p:sldId id="376" r:id="rId31"/>
    <p:sldId id="296" r:id="rId32"/>
    <p:sldId id="297" r:id="rId33"/>
    <p:sldId id="298" r:id="rId34"/>
    <p:sldId id="299" r:id="rId35"/>
    <p:sldId id="300" r:id="rId36"/>
    <p:sldId id="365" r:id="rId37"/>
    <p:sldId id="302" r:id="rId38"/>
    <p:sldId id="303" r:id="rId39"/>
    <p:sldId id="304" r:id="rId40"/>
    <p:sldId id="363" r:id="rId41"/>
    <p:sldId id="377" r:id="rId42"/>
    <p:sldId id="277" r:id="rId43"/>
    <p:sldId id="308" r:id="rId44"/>
    <p:sldId id="378" r:id="rId45"/>
    <p:sldId id="320" r:id="rId46"/>
    <p:sldId id="311" r:id="rId47"/>
    <p:sldId id="312" r:id="rId48"/>
    <p:sldId id="313" r:id="rId49"/>
    <p:sldId id="314" r:id="rId50"/>
    <p:sldId id="317" r:id="rId51"/>
    <p:sldId id="318" r:id="rId52"/>
    <p:sldId id="315" r:id="rId53"/>
    <p:sldId id="364" r:id="rId54"/>
    <p:sldId id="379" r:id="rId55"/>
    <p:sldId id="309" r:id="rId56"/>
    <p:sldId id="323" r:id="rId57"/>
    <p:sldId id="380" r:id="rId58"/>
    <p:sldId id="325" r:id="rId59"/>
    <p:sldId id="326" r:id="rId60"/>
    <p:sldId id="327" r:id="rId61"/>
    <p:sldId id="328" r:id="rId62"/>
    <p:sldId id="329" r:id="rId63"/>
    <p:sldId id="330" r:id="rId64"/>
    <p:sldId id="321" r:id="rId65"/>
    <p:sldId id="331" r:id="rId66"/>
    <p:sldId id="332" r:id="rId67"/>
    <p:sldId id="381" r:id="rId68"/>
    <p:sldId id="324" r:id="rId69"/>
    <p:sldId id="333" r:id="rId70"/>
    <p:sldId id="382" r:id="rId71"/>
    <p:sldId id="361" r:id="rId72"/>
    <p:sldId id="336" r:id="rId73"/>
    <p:sldId id="362" r:id="rId74"/>
    <p:sldId id="338" r:id="rId75"/>
    <p:sldId id="339" r:id="rId76"/>
    <p:sldId id="340" r:id="rId77"/>
    <p:sldId id="341" r:id="rId78"/>
    <p:sldId id="342" r:id="rId79"/>
    <p:sldId id="343" r:id="rId80"/>
    <p:sldId id="344" r:id="rId81"/>
    <p:sldId id="345" r:id="rId82"/>
    <p:sldId id="383" r:id="rId83"/>
    <p:sldId id="335" r:id="rId84"/>
    <p:sldId id="346" r:id="rId85"/>
    <p:sldId id="384" r:id="rId86"/>
    <p:sldId id="357" r:id="rId87"/>
    <p:sldId id="349" r:id="rId88"/>
    <p:sldId id="350" r:id="rId89"/>
    <p:sldId id="359" r:id="rId90"/>
    <p:sldId id="352" r:id="rId91"/>
    <p:sldId id="353" r:id="rId92"/>
    <p:sldId id="358" r:id="rId93"/>
    <p:sldId id="355" r:id="rId94"/>
    <p:sldId id="360" r:id="rId95"/>
    <p:sldId id="385" r:id="rId96"/>
    <p:sldId id="347" r:id="rId97"/>
    <p:sldId id="374"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007E"/>
    <a:srgbClr val="56BDB9"/>
    <a:srgbClr val="5CE8A2"/>
    <a:srgbClr val="ED6D28"/>
    <a:srgbClr val="02B5E4"/>
    <a:srgbClr val="00558C"/>
    <a:srgbClr val="00B5E2"/>
    <a:srgbClr val="713AB4"/>
    <a:srgbClr val="62439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260"/>
    <p:restoredTop sz="96983"/>
  </p:normalViewPr>
  <p:slideViewPr>
    <p:cSldViewPr snapToGrid="0" snapToObjects="1">
      <p:cViewPr varScale="1">
        <p:scale>
          <a:sx n="123" d="100"/>
          <a:sy n="123" d="100"/>
        </p:scale>
        <p:origin x="208" y="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7A06CD-74DD-D341-A5DD-606DA0F434D1}" type="datetimeFigureOut">
              <a:rPr lang="en-US" smtClean="0"/>
              <a:t>8/22/22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3BB721-0EAC-5F43-A670-0F6BBAB068A0}" type="slidenum">
              <a:rPr lang="en-US" smtClean="0"/>
              <a:t>‹#›</a:t>
            </a:fld>
            <a:endParaRPr lang="en-US" dirty="0"/>
          </a:p>
        </p:txBody>
      </p:sp>
    </p:spTree>
    <p:extLst>
      <p:ext uri="{BB962C8B-B14F-4D97-AF65-F5344CB8AC3E}">
        <p14:creationId xmlns:p14="http://schemas.microsoft.com/office/powerpoint/2010/main" val="2837553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iavi.org/news-resources/press-releases/2021/edctp-and-cepi-funding-moves-iavi-s-lassa-fever-vaccine-candidate-into-advanced-clinical-development"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1</a:t>
            </a:fld>
            <a:endParaRPr lang="en-US" dirty="0"/>
          </a:p>
        </p:txBody>
      </p:sp>
    </p:spTree>
    <p:extLst>
      <p:ext uri="{BB962C8B-B14F-4D97-AF65-F5344CB8AC3E}">
        <p14:creationId xmlns:p14="http://schemas.microsoft.com/office/powerpoint/2010/main" val="1924278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21</a:t>
            </a:fld>
            <a:endParaRPr lang="en-US" dirty="0"/>
          </a:p>
        </p:txBody>
      </p:sp>
    </p:spTree>
    <p:extLst>
      <p:ext uri="{BB962C8B-B14F-4D97-AF65-F5344CB8AC3E}">
        <p14:creationId xmlns:p14="http://schemas.microsoft.com/office/powerpoint/2010/main" val="769288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22</a:t>
            </a:fld>
            <a:endParaRPr lang="en-US" dirty="0"/>
          </a:p>
        </p:txBody>
      </p:sp>
    </p:spTree>
    <p:extLst>
      <p:ext uri="{BB962C8B-B14F-4D97-AF65-F5344CB8AC3E}">
        <p14:creationId xmlns:p14="http://schemas.microsoft.com/office/powerpoint/2010/main" val="589637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23</a:t>
            </a:fld>
            <a:endParaRPr lang="en-US" dirty="0"/>
          </a:p>
        </p:txBody>
      </p:sp>
    </p:spTree>
    <p:extLst>
      <p:ext uri="{BB962C8B-B14F-4D97-AF65-F5344CB8AC3E}">
        <p14:creationId xmlns:p14="http://schemas.microsoft.com/office/powerpoint/2010/main" val="85096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26</a:t>
            </a:fld>
            <a:endParaRPr lang="en-US" dirty="0"/>
          </a:p>
        </p:txBody>
      </p:sp>
    </p:spTree>
    <p:extLst>
      <p:ext uri="{BB962C8B-B14F-4D97-AF65-F5344CB8AC3E}">
        <p14:creationId xmlns:p14="http://schemas.microsoft.com/office/powerpoint/2010/main" val="2107132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31</a:t>
            </a:fld>
            <a:endParaRPr lang="en-US" dirty="0"/>
          </a:p>
        </p:txBody>
      </p:sp>
    </p:spTree>
    <p:extLst>
      <p:ext uri="{BB962C8B-B14F-4D97-AF65-F5344CB8AC3E}">
        <p14:creationId xmlns:p14="http://schemas.microsoft.com/office/powerpoint/2010/main" val="4255410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37</a:t>
            </a:fld>
            <a:endParaRPr lang="en-US" dirty="0"/>
          </a:p>
        </p:txBody>
      </p:sp>
    </p:spTree>
    <p:extLst>
      <p:ext uri="{BB962C8B-B14F-4D97-AF65-F5344CB8AC3E}">
        <p14:creationId xmlns:p14="http://schemas.microsoft.com/office/powerpoint/2010/main" val="4097165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38</a:t>
            </a:fld>
            <a:endParaRPr lang="en-US" dirty="0"/>
          </a:p>
        </p:txBody>
      </p:sp>
    </p:spTree>
    <p:extLst>
      <p:ext uri="{BB962C8B-B14F-4D97-AF65-F5344CB8AC3E}">
        <p14:creationId xmlns:p14="http://schemas.microsoft.com/office/powerpoint/2010/main" val="351421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i="0" kern="1200" dirty="0">
                <a:solidFill>
                  <a:schemeClr val="tx1"/>
                </a:solidFill>
                <a:effectLst/>
                <a:latin typeface="+mn-lt"/>
                <a:ea typeface="+mn-ea"/>
                <a:cs typeface="+mn-cs"/>
                <a:hlinkClick r:id="rId3" tooltip="https://www.iavi.org/news-resources/press-releases/2021/edctp-and-cepi-funding-moves-iavi-s-lassa-fever-vaccine-candidate-into-advanced-clinical-development"/>
              </a:rPr>
              <a:t>https://www.iavi.org/news-resources/press-releases/2021/edctp-and-cepi-funding-moves-iavi-s-lassa-fever-vaccine-candidate-into-advanced-clinical-development</a:t>
            </a:r>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39</a:t>
            </a:fld>
            <a:endParaRPr lang="en-US" dirty="0"/>
          </a:p>
        </p:txBody>
      </p:sp>
    </p:spTree>
    <p:extLst>
      <p:ext uri="{BB962C8B-B14F-4D97-AF65-F5344CB8AC3E}">
        <p14:creationId xmlns:p14="http://schemas.microsoft.com/office/powerpoint/2010/main" val="2534283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40</a:t>
            </a:fld>
            <a:endParaRPr lang="en-US" dirty="0"/>
          </a:p>
        </p:txBody>
      </p:sp>
    </p:spTree>
    <p:extLst>
      <p:ext uri="{BB962C8B-B14F-4D97-AF65-F5344CB8AC3E}">
        <p14:creationId xmlns:p14="http://schemas.microsoft.com/office/powerpoint/2010/main" val="2299314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45</a:t>
            </a:fld>
            <a:endParaRPr lang="en-US" dirty="0"/>
          </a:p>
        </p:txBody>
      </p:sp>
    </p:spTree>
    <p:extLst>
      <p:ext uri="{BB962C8B-B14F-4D97-AF65-F5344CB8AC3E}">
        <p14:creationId xmlns:p14="http://schemas.microsoft.com/office/powerpoint/2010/main" val="3076097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3</a:t>
            </a:fld>
            <a:endParaRPr lang="en-US" dirty="0"/>
          </a:p>
        </p:txBody>
      </p:sp>
    </p:spTree>
    <p:extLst>
      <p:ext uri="{BB962C8B-B14F-4D97-AF65-F5344CB8AC3E}">
        <p14:creationId xmlns:p14="http://schemas.microsoft.com/office/powerpoint/2010/main" val="2030917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46</a:t>
            </a:fld>
            <a:endParaRPr lang="en-US" dirty="0"/>
          </a:p>
        </p:txBody>
      </p:sp>
    </p:spTree>
    <p:extLst>
      <p:ext uri="{BB962C8B-B14F-4D97-AF65-F5344CB8AC3E}">
        <p14:creationId xmlns:p14="http://schemas.microsoft.com/office/powerpoint/2010/main" val="2222126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47</a:t>
            </a:fld>
            <a:endParaRPr lang="en-US" dirty="0"/>
          </a:p>
        </p:txBody>
      </p:sp>
    </p:spTree>
    <p:extLst>
      <p:ext uri="{BB962C8B-B14F-4D97-AF65-F5344CB8AC3E}">
        <p14:creationId xmlns:p14="http://schemas.microsoft.com/office/powerpoint/2010/main" val="544588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49</a:t>
            </a:fld>
            <a:endParaRPr lang="en-US" dirty="0"/>
          </a:p>
        </p:txBody>
      </p:sp>
    </p:spTree>
    <p:extLst>
      <p:ext uri="{BB962C8B-B14F-4D97-AF65-F5344CB8AC3E}">
        <p14:creationId xmlns:p14="http://schemas.microsoft.com/office/powerpoint/2010/main" val="392307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50</a:t>
            </a:fld>
            <a:endParaRPr lang="en-US" dirty="0"/>
          </a:p>
        </p:txBody>
      </p:sp>
    </p:spTree>
    <p:extLst>
      <p:ext uri="{BB962C8B-B14F-4D97-AF65-F5344CB8AC3E}">
        <p14:creationId xmlns:p14="http://schemas.microsoft.com/office/powerpoint/2010/main" val="42940102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58</a:t>
            </a:fld>
            <a:endParaRPr lang="en-US" dirty="0"/>
          </a:p>
        </p:txBody>
      </p:sp>
    </p:spTree>
    <p:extLst>
      <p:ext uri="{BB962C8B-B14F-4D97-AF65-F5344CB8AC3E}">
        <p14:creationId xmlns:p14="http://schemas.microsoft.com/office/powerpoint/2010/main" val="2993740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59</a:t>
            </a:fld>
            <a:endParaRPr lang="en-US" dirty="0"/>
          </a:p>
        </p:txBody>
      </p:sp>
    </p:spTree>
    <p:extLst>
      <p:ext uri="{BB962C8B-B14F-4D97-AF65-F5344CB8AC3E}">
        <p14:creationId xmlns:p14="http://schemas.microsoft.com/office/powerpoint/2010/main" val="3394352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60</a:t>
            </a:fld>
            <a:endParaRPr lang="en-US" dirty="0"/>
          </a:p>
        </p:txBody>
      </p:sp>
    </p:spTree>
    <p:extLst>
      <p:ext uri="{BB962C8B-B14F-4D97-AF65-F5344CB8AC3E}">
        <p14:creationId xmlns:p14="http://schemas.microsoft.com/office/powerpoint/2010/main" val="5130714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61</a:t>
            </a:fld>
            <a:endParaRPr lang="en-US" dirty="0"/>
          </a:p>
        </p:txBody>
      </p:sp>
    </p:spTree>
    <p:extLst>
      <p:ext uri="{BB962C8B-B14F-4D97-AF65-F5344CB8AC3E}">
        <p14:creationId xmlns:p14="http://schemas.microsoft.com/office/powerpoint/2010/main" val="3737014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62</a:t>
            </a:fld>
            <a:endParaRPr lang="en-US" dirty="0"/>
          </a:p>
        </p:txBody>
      </p:sp>
    </p:spTree>
    <p:extLst>
      <p:ext uri="{BB962C8B-B14F-4D97-AF65-F5344CB8AC3E}">
        <p14:creationId xmlns:p14="http://schemas.microsoft.com/office/powerpoint/2010/main" val="1058156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63</a:t>
            </a:fld>
            <a:endParaRPr lang="en-US" dirty="0"/>
          </a:p>
        </p:txBody>
      </p:sp>
    </p:spTree>
    <p:extLst>
      <p:ext uri="{BB962C8B-B14F-4D97-AF65-F5344CB8AC3E}">
        <p14:creationId xmlns:p14="http://schemas.microsoft.com/office/powerpoint/2010/main" val="1503170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4</a:t>
            </a:fld>
            <a:endParaRPr lang="en-US" dirty="0"/>
          </a:p>
        </p:txBody>
      </p:sp>
    </p:spTree>
    <p:extLst>
      <p:ext uri="{BB962C8B-B14F-4D97-AF65-F5344CB8AC3E}">
        <p14:creationId xmlns:p14="http://schemas.microsoft.com/office/powerpoint/2010/main" val="19466822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65</a:t>
            </a:fld>
            <a:endParaRPr lang="en-US" dirty="0"/>
          </a:p>
        </p:txBody>
      </p:sp>
    </p:spTree>
    <p:extLst>
      <p:ext uri="{BB962C8B-B14F-4D97-AF65-F5344CB8AC3E}">
        <p14:creationId xmlns:p14="http://schemas.microsoft.com/office/powerpoint/2010/main" val="33132396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66</a:t>
            </a:fld>
            <a:endParaRPr lang="en-US" dirty="0"/>
          </a:p>
        </p:txBody>
      </p:sp>
    </p:spTree>
    <p:extLst>
      <p:ext uri="{BB962C8B-B14F-4D97-AF65-F5344CB8AC3E}">
        <p14:creationId xmlns:p14="http://schemas.microsoft.com/office/powerpoint/2010/main" val="26542403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71</a:t>
            </a:fld>
            <a:endParaRPr lang="en-US" dirty="0"/>
          </a:p>
        </p:txBody>
      </p:sp>
    </p:spTree>
    <p:extLst>
      <p:ext uri="{BB962C8B-B14F-4D97-AF65-F5344CB8AC3E}">
        <p14:creationId xmlns:p14="http://schemas.microsoft.com/office/powerpoint/2010/main" val="18327294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72</a:t>
            </a:fld>
            <a:endParaRPr lang="en-US" dirty="0"/>
          </a:p>
        </p:txBody>
      </p:sp>
    </p:spTree>
    <p:extLst>
      <p:ext uri="{BB962C8B-B14F-4D97-AF65-F5344CB8AC3E}">
        <p14:creationId xmlns:p14="http://schemas.microsoft.com/office/powerpoint/2010/main" val="2947370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73</a:t>
            </a:fld>
            <a:endParaRPr lang="en-US" dirty="0"/>
          </a:p>
        </p:txBody>
      </p:sp>
    </p:spTree>
    <p:extLst>
      <p:ext uri="{BB962C8B-B14F-4D97-AF65-F5344CB8AC3E}">
        <p14:creationId xmlns:p14="http://schemas.microsoft.com/office/powerpoint/2010/main" val="14125727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74</a:t>
            </a:fld>
            <a:endParaRPr lang="en-US" dirty="0"/>
          </a:p>
        </p:txBody>
      </p:sp>
    </p:spTree>
    <p:extLst>
      <p:ext uri="{BB962C8B-B14F-4D97-AF65-F5344CB8AC3E}">
        <p14:creationId xmlns:p14="http://schemas.microsoft.com/office/powerpoint/2010/main" val="3649005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75</a:t>
            </a:fld>
            <a:endParaRPr lang="en-US" dirty="0"/>
          </a:p>
        </p:txBody>
      </p:sp>
    </p:spTree>
    <p:extLst>
      <p:ext uri="{BB962C8B-B14F-4D97-AF65-F5344CB8AC3E}">
        <p14:creationId xmlns:p14="http://schemas.microsoft.com/office/powerpoint/2010/main" val="31543547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76</a:t>
            </a:fld>
            <a:endParaRPr lang="en-US" dirty="0"/>
          </a:p>
        </p:txBody>
      </p:sp>
    </p:spTree>
    <p:extLst>
      <p:ext uri="{BB962C8B-B14F-4D97-AF65-F5344CB8AC3E}">
        <p14:creationId xmlns:p14="http://schemas.microsoft.com/office/powerpoint/2010/main" val="21188492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77</a:t>
            </a:fld>
            <a:endParaRPr lang="en-US" dirty="0"/>
          </a:p>
        </p:txBody>
      </p:sp>
    </p:spTree>
    <p:extLst>
      <p:ext uri="{BB962C8B-B14F-4D97-AF65-F5344CB8AC3E}">
        <p14:creationId xmlns:p14="http://schemas.microsoft.com/office/powerpoint/2010/main" val="22637310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78</a:t>
            </a:fld>
            <a:endParaRPr lang="en-US" dirty="0"/>
          </a:p>
        </p:txBody>
      </p:sp>
    </p:spTree>
    <p:extLst>
      <p:ext uri="{BB962C8B-B14F-4D97-AF65-F5344CB8AC3E}">
        <p14:creationId xmlns:p14="http://schemas.microsoft.com/office/powerpoint/2010/main" val="2838830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5</a:t>
            </a:fld>
            <a:endParaRPr lang="en-US" dirty="0"/>
          </a:p>
        </p:txBody>
      </p:sp>
    </p:spTree>
    <p:extLst>
      <p:ext uri="{BB962C8B-B14F-4D97-AF65-F5344CB8AC3E}">
        <p14:creationId xmlns:p14="http://schemas.microsoft.com/office/powerpoint/2010/main" val="22130351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79</a:t>
            </a:fld>
            <a:endParaRPr lang="en-US" dirty="0"/>
          </a:p>
        </p:txBody>
      </p:sp>
    </p:spTree>
    <p:extLst>
      <p:ext uri="{BB962C8B-B14F-4D97-AF65-F5344CB8AC3E}">
        <p14:creationId xmlns:p14="http://schemas.microsoft.com/office/powerpoint/2010/main" val="1815029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80</a:t>
            </a:fld>
            <a:endParaRPr lang="en-US" dirty="0"/>
          </a:p>
        </p:txBody>
      </p:sp>
    </p:spTree>
    <p:extLst>
      <p:ext uri="{BB962C8B-B14F-4D97-AF65-F5344CB8AC3E}">
        <p14:creationId xmlns:p14="http://schemas.microsoft.com/office/powerpoint/2010/main" val="25475538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81</a:t>
            </a:fld>
            <a:endParaRPr lang="en-US" dirty="0"/>
          </a:p>
        </p:txBody>
      </p:sp>
    </p:spTree>
    <p:extLst>
      <p:ext uri="{BB962C8B-B14F-4D97-AF65-F5344CB8AC3E}">
        <p14:creationId xmlns:p14="http://schemas.microsoft.com/office/powerpoint/2010/main" val="28497252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84</a:t>
            </a:fld>
            <a:endParaRPr lang="en-US" dirty="0"/>
          </a:p>
        </p:txBody>
      </p:sp>
    </p:spTree>
    <p:extLst>
      <p:ext uri="{BB962C8B-B14F-4D97-AF65-F5344CB8AC3E}">
        <p14:creationId xmlns:p14="http://schemas.microsoft.com/office/powerpoint/2010/main" val="10595625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86</a:t>
            </a:fld>
            <a:endParaRPr lang="en-US" dirty="0"/>
          </a:p>
        </p:txBody>
      </p:sp>
    </p:spTree>
    <p:extLst>
      <p:ext uri="{BB962C8B-B14F-4D97-AF65-F5344CB8AC3E}">
        <p14:creationId xmlns:p14="http://schemas.microsoft.com/office/powerpoint/2010/main" val="39671653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88</a:t>
            </a:fld>
            <a:endParaRPr lang="en-US" dirty="0"/>
          </a:p>
        </p:txBody>
      </p:sp>
    </p:spTree>
    <p:extLst>
      <p:ext uri="{BB962C8B-B14F-4D97-AF65-F5344CB8AC3E}">
        <p14:creationId xmlns:p14="http://schemas.microsoft.com/office/powerpoint/2010/main" val="16707134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89</a:t>
            </a:fld>
            <a:endParaRPr lang="en-US" dirty="0"/>
          </a:p>
        </p:txBody>
      </p:sp>
    </p:spTree>
    <p:extLst>
      <p:ext uri="{BB962C8B-B14F-4D97-AF65-F5344CB8AC3E}">
        <p14:creationId xmlns:p14="http://schemas.microsoft.com/office/powerpoint/2010/main" val="23555871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90</a:t>
            </a:fld>
            <a:endParaRPr lang="en-US" dirty="0"/>
          </a:p>
        </p:txBody>
      </p:sp>
    </p:spTree>
    <p:extLst>
      <p:ext uri="{BB962C8B-B14F-4D97-AF65-F5344CB8AC3E}">
        <p14:creationId xmlns:p14="http://schemas.microsoft.com/office/powerpoint/2010/main" val="16741941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91</a:t>
            </a:fld>
            <a:endParaRPr lang="en-US" dirty="0"/>
          </a:p>
        </p:txBody>
      </p:sp>
    </p:spTree>
    <p:extLst>
      <p:ext uri="{BB962C8B-B14F-4D97-AF65-F5344CB8AC3E}">
        <p14:creationId xmlns:p14="http://schemas.microsoft.com/office/powerpoint/2010/main" val="42338096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92</a:t>
            </a:fld>
            <a:endParaRPr lang="en-US" dirty="0"/>
          </a:p>
        </p:txBody>
      </p:sp>
    </p:spTree>
    <p:extLst>
      <p:ext uri="{BB962C8B-B14F-4D97-AF65-F5344CB8AC3E}">
        <p14:creationId xmlns:p14="http://schemas.microsoft.com/office/powerpoint/2010/main" val="1891936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7</a:t>
            </a:fld>
            <a:endParaRPr lang="en-US" dirty="0"/>
          </a:p>
        </p:txBody>
      </p:sp>
    </p:spTree>
    <p:extLst>
      <p:ext uri="{BB962C8B-B14F-4D97-AF65-F5344CB8AC3E}">
        <p14:creationId xmlns:p14="http://schemas.microsoft.com/office/powerpoint/2010/main" val="2746903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8</a:t>
            </a:fld>
            <a:endParaRPr lang="en-US" dirty="0"/>
          </a:p>
        </p:txBody>
      </p:sp>
    </p:spTree>
    <p:extLst>
      <p:ext uri="{BB962C8B-B14F-4D97-AF65-F5344CB8AC3E}">
        <p14:creationId xmlns:p14="http://schemas.microsoft.com/office/powerpoint/2010/main" val="3802757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18</a:t>
            </a:fld>
            <a:endParaRPr lang="en-US" dirty="0"/>
          </a:p>
        </p:txBody>
      </p:sp>
    </p:spTree>
    <p:extLst>
      <p:ext uri="{BB962C8B-B14F-4D97-AF65-F5344CB8AC3E}">
        <p14:creationId xmlns:p14="http://schemas.microsoft.com/office/powerpoint/2010/main" val="504557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19</a:t>
            </a:fld>
            <a:endParaRPr lang="en-US" dirty="0"/>
          </a:p>
        </p:txBody>
      </p:sp>
    </p:spTree>
    <p:extLst>
      <p:ext uri="{BB962C8B-B14F-4D97-AF65-F5344CB8AC3E}">
        <p14:creationId xmlns:p14="http://schemas.microsoft.com/office/powerpoint/2010/main" val="4220753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20</a:t>
            </a:fld>
            <a:endParaRPr lang="en-US" dirty="0"/>
          </a:p>
        </p:txBody>
      </p:sp>
    </p:spTree>
    <p:extLst>
      <p:ext uri="{BB962C8B-B14F-4D97-AF65-F5344CB8AC3E}">
        <p14:creationId xmlns:p14="http://schemas.microsoft.com/office/powerpoint/2010/main" val="1669552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3A8BD-1665-7BF3-B2D7-ED604141101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363FC45-76EF-9A66-7D46-783381BBE3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672E774-2326-2951-92B8-0EAC921C5CE2}"/>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5" name="Footer Placeholder 4">
            <a:extLst>
              <a:ext uri="{FF2B5EF4-FFF2-40B4-BE49-F238E27FC236}">
                <a16:creationId xmlns:a16="http://schemas.microsoft.com/office/drawing/2014/main" id="{3F26378B-B43E-CFD5-2591-8B45C0F9DE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EEBFE0-5BDB-FB05-101C-72814ED84619}"/>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2988307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1656A-C0C3-D0EE-C790-C5E3289D18E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16789BD-3E35-E503-CC20-355A954F68B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AB89A37-D7BA-ECBB-85A1-00485147F557}"/>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5" name="Footer Placeholder 4">
            <a:extLst>
              <a:ext uri="{FF2B5EF4-FFF2-40B4-BE49-F238E27FC236}">
                <a16:creationId xmlns:a16="http://schemas.microsoft.com/office/drawing/2014/main" id="{26AAAE08-0D4D-2D9F-750C-0020CA1BF7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3A584E5-1F89-C4D4-1F78-C6AB19063CCD}"/>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67304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792103-428D-0249-995D-5E632EAF726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43FBA20-2FA7-733C-B1FC-5A781703FC5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242F903-3309-130C-D37E-BE1F1CCDB1D4}"/>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5" name="Footer Placeholder 4">
            <a:extLst>
              <a:ext uri="{FF2B5EF4-FFF2-40B4-BE49-F238E27FC236}">
                <a16:creationId xmlns:a16="http://schemas.microsoft.com/office/drawing/2014/main" id="{EB911687-F3FC-340B-6FD0-EB497B2291C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86698B-AB7F-B8EC-B84D-9B5C7AFD877F}"/>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1223689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nd - Donor Logo">
    <p:spTree>
      <p:nvGrpSpPr>
        <p:cNvPr id="1" name=""/>
        <p:cNvGrpSpPr/>
        <p:nvPr/>
      </p:nvGrpSpPr>
      <p:grpSpPr>
        <a:xfrm>
          <a:off x="0" y="0"/>
          <a:ext cx="0" cy="0"/>
          <a:chOff x="0" y="0"/>
          <a:chExt cx="0" cy="0"/>
        </a:xfrm>
      </p:grpSpPr>
      <p:pic>
        <p:nvPicPr>
          <p:cNvPr id="319" name="Picture 13" descr="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74642" y="5868824"/>
            <a:ext cx="631609" cy="286829"/>
          </a:xfrm>
          <a:prstGeom prst="rect">
            <a:avLst/>
          </a:prstGeom>
          <a:ln w="12700">
            <a:miter lim="400000"/>
          </a:ln>
        </p:spPr>
      </p:pic>
      <p:sp>
        <p:nvSpPr>
          <p:cNvPr id="320" name="Straight Connector 14"/>
          <p:cNvSpPr/>
          <p:nvPr/>
        </p:nvSpPr>
        <p:spPr>
          <a:xfrm flipH="1">
            <a:off x="472762" y="1"/>
            <a:ext cx="1" cy="6851655"/>
          </a:xfrm>
          <a:prstGeom prst="line">
            <a:avLst/>
          </a:prstGeom>
          <a:ln w="25400">
            <a:solidFill>
              <a:srgbClr val="FFFFFF"/>
            </a:solidFill>
          </a:ln>
        </p:spPr>
        <p:txBody>
          <a:bodyPr lIns="45719" rIns="45719"/>
          <a:lstStyle/>
          <a:p>
            <a:endParaRPr sz="2760" b="0" i="0" dirty="0">
              <a:latin typeface="Arial" panose="020B0604020202020204" pitchFamily="34" charset="0"/>
              <a:ea typeface="Helvetica Neue Regular" panose="02000503000000020004" pitchFamily="2" charset="0"/>
              <a:cs typeface="Arial" panose="020B0604020202020204" pitchFamily="34" charset="0"/>
            </a:endParaRPr>
          </a:p>
        </p:txBody>
      </p:sp>
      <p:sp>
        <p:nvSpPr>
          <p:cNvPr id="322" name="Rectangle 5"/>
          <p:cNvSpPr/>
          <p:nvPr/>
        </p:nvSpPr>
        <p:spPr>
          <a:xfrm>
            <a:off x="0" y="6344"/>
            <a:ext cx="12393826" cy="6858000"/>
          </a:xfrm>
          <a:prstGeom prst="rect">
            <a:avLst/>
          </a:prstGeom>
          <a:solidFill>
            <a:srgbClr val="FFFFFF"/>
          </a:solidFill>
          <a:ln w="12700">
            <a:miter lim="400000"/>
          </a:ln>
        </p:spPr>
        <p:txBody>
          <a:bodyPr lIns="45719" rIns="45719" anchor="ctr"/>
          <a:lstStyle/>
          <a:p>
            <a:pPr algn="ctr">
              <a:defRPr sz="3100">
                <a:solidFill>
                  <a:srgbClr val="FFFFFF"/>
                </a:solidFill>
              </a:defRPr>
            </a:pPr>
            <a:endParaRPr sz="3100" b="0" i="0" dirty="0">
              <a:latin typeface="Arial" panose="020B0604020202020204" pitchFamily="34" charset="0"/>
              <a:ea typeface="Helvetica Neue Regular" panose="02000503000000020004" pitchFamily="2" charset="0"/>
              <a:cs typeface="Arial" panose="020B0604020202020204" pitchFamily="34" charset="0"/>
            </a:endParaRPr>
          </a:p>
        </p:txBody>
      </p:sp>
      <p:pic>
        <p:nvPicPr>
          <p:cNvPr id="323" name="Picture 9"/>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05354" y="976617"/>
            <a:ext cx="10381291" cy="4917453"/>
          </a:xfrm>
          <a:prstGeom prst="rect">
            <a:avLst/>
          </a:prstGeom>
          <a:ln w="12700">
            <a:miter lim="400000"/>
          </a:ln>
        </p:spPr>
      </p:pic>
    </p:spTree>
    <p:extLst>
      <p:ext uri="{BB962C8B-B14F-4D97-AF65-F5344CB8AC3E}">
        <p14:creationId xmlns:p14="http://schemas.microsoft.com/office/powerpoint/2010/main" val="253461759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22B0F-EBA9-872E-A821-1FCE72159C3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80AA3AC-20C8-FF5B-78CC-ED530A7EE1A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EB65FCF-2782-E952-15F9-922518077DEF}"/>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5" name="Footer Placeholder 4">
            <a:extLst>
              <a:ext uri="{FF2B5EF4-FFF2-40B4-BE49-F238E27FC236}">
                <a16:creationId xmlns:a16="http://schemas.microsoft.com/office/drawing/2014/main" id="{9B65AFB4-B99F-719B-8D33-FEA22CA2D2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421A0C-9D9B-F5E7-7EAF-619878186751}"/>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2803126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5900F-B63B-B29A-6B19-7142E9B4089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856EA1A-2DB1-7780-AD9A-A69FF5C7A3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CF3A29F-14D4-23D5-F6B6-2AC272C495C7}"/>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5" name="Footer Placeholder 4">
            <a:extLst>
              <a:ext uri="{FF2B5EF4-FFF2-40B4-BE49-F238E27FC236}">
                <a16:creationId xmlns:a16="http://schemas.microsoft.com/office/drawing/2014/main" id="{A9A89663-FC96-F591-5A0C-ABFBFB9EA9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B5CDDF-3349-97AA-3CE1-AD0A9687FADC}"/>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4131468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207E5-AA35-1A16-0248-433091327EF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9287FEA-23BC-CA7F-EAB2-2F0EF1B9238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E654411-C87B-692F-2CED-0DE3F72D4BA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69C2358-98A0-7685-1573-573BD2950003}"/>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6" name="Footer Placeholder 5">
            <a:extLst>
              <a:ext uri="{FF2B5EF4-FFF2-40B4-BE49-F238E27FC236}">
                <a16:creationId xmlns:a16="http://schemas.microsoft.com/office/drawing/2014/main" id="{B8868A92-7084-9098-7E7C-C9ECF695E7E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406EE63-1F93-6D8F-1ED0-705361281CBD}"/>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198184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FB121-234A-8CE0-0C17-F1F1D74FE2C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B6C5822-FE6F-84CB-2463-250E76FDE3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3132B2A-410C-8CB9-0693-2FDC38FE1F9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26A1E87-58D3-5F81-55BD-A049C8E021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E7A9E30-136C-F87A-FE94-6E6A53331C4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09E8BFA-3514-4B1D-EAD9-55E18B2E6B7D}"/>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8" name="Footer Placeholder 7">
            <a:extLst>
              <a:ext uri="{FF2B5EF4-FFF2-40B4-BE49-F238E27FC236}">
                <a16:creationId xmlns:a16="http://schemas.microsoft.com/office/drawing/2014/main" id="{2AD72636-51C2-B3A2-A636-732B9F338DF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F0E2CC0-DB3A-059E-09F9-D06AB7A2AFD3}"/>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3059080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3EA20-17A7-A5FB-F35A-3CC178320CE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A94D8A3-DAF4-E92A-D6E6-A2E6974B47AB}"/>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4" name="Footer Placeholder 3">
            <a:extLst>
              <a:ext uri="{FF2B5EF4-FFF2-40B4-BE49-F238E27FC236}">
                <a16:creationId xmlns:a16="http://schemas.microsoft.com/office/drawing/2014/main" id="{F1FD8006-2014-0697-6DB9-1FD251E8263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ED0F378-DB75-E74D-59C5-FC46E6EBE69E}"/>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3267423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3C7714-6558-E81F-2266-352FAA0138DA}"/>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3" name="Footer Placeholder 2">
            <a:extLst>
              <a:ext uri="{FF2B5EF4-FFF2-40B4-BE49-F238E27FC236}">
                <a16:creationId xmlns:a16="http://schemas.microsoft.com/office/drawing/2014/main" id="{AAFE049A-B7CF-0E9A-8BF8-FFFB2FE971E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44AE6CC-3DCC-8F92-4E47-12712E971F63}"/>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865201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6949C-7CA0-84BC-95E1-490AE9A82FA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97A6427-D7F0-3745-0DE8-C5971014C8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7B10C17-B1DD-331C-0C63-3D5A976F40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C287B4B-BAD2-AA2A-CE1D-4F092DE12559}"/>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6" name="Footer Placeholder 5">
            <a:extLst>
              <a:ext uri="{FF2B5EF4-FFF2-40B4-BE49-F238E27FC236}">
                <a16:creationId xmlns:a16="http://schemas.microsoft.com/office/drawing/2014/main" id="{A25FF4A8-6B62-CDEB-8239-BDAFDEA43CE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4AAD45-95F5-F49B-412F-C07260DE1522}"/>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2374289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8C82D-9A58-BFDF-80CC-9EEB7B6C346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D704AFD-640F-FA6F-27E0-7D76A3A4A7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F0EBCED-0675-103F-E8D8-7E39C55758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2E8DAFF-A35B-241F-33A6-70E1D54242A2}"/>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6" name="Footer Placeholder 5">
            <a:extLst>
              <a:ext uri="{FF2B5EF4-FFF2-40B4-BE49-F238E27FC236}">
                <a16:creationId xmlns:a16="http://schemas.microsoft.com/office/drawing/2014/main" id="{6495362E-3957-30C7-E346-C1650C1A174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A6D3BBB-2B93-AB13-9BC4-1533ABBDE6C9}"/>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3423474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99B27A-0FE1-18C0-ADF8-A633569731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8CD1C7E-522B-61F8-02F1-483D499C31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D703647-DA98-E1C6-C0AF-E4683F6E2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ACF5FA-664D-4542-8D81-488657D3B0C7}" type="datetimeFigureOut">
              <a:rPr lang="en-US" smtClean="0"/>
              <a:t>8/22/22</a:t>
            </a:fld>
            <a:endParaRPr lang="en-US" dirty="0"/>
          </a:p>
        </p:txBody>
      </p:sp>
      <p:sp>
        <p:nvSpPr>
          <p:cNvPr id="5" name="Footer Placeholder 4">
            <a:extLst>
              <a:ext uri="{FF2B5EF4-FFF2-40B4-BE49-F238E27FC236}">
                <a16:creationId xmlns:a16="http://schemas.microsoft.com/office/drawing/2014/main" id="{6FA9EA58-7DA5-B2E1-876A-61548FBA0F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3B7D9AC-8280-FB45-7D7B-730A184A32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2CAF0-0EA9-5849-8CA5-63C600C0DBC0}" type="slidenum">
              <a:rPr lang="en-US" smtClean="0"/>
              <a:t>‹#›</a:t>
            </a:fld>
            <a:endParaRPr lang="en-US" dirty="0"/>
          </a:p>
        </p:txBody>
      </p:sp>
    </p:spTree>
    <p:extLst>
      <p:ext uri="{BB962C8B-B14F-4D97-AF65-F5344CB8AC3E}">
        <p14:creationId xmlns:p14="http://schemas.microsoft.com/office/powerpoint/2010/main" val="1864094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2.emf"/></Relationships>
</file>

<file path=ppt/slides/_rels/slide3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3.emf"/><Relationship Id="rId4" Type="http://schemas.openxmlformats.org/officeDocument/2006/relationships/image" Target="../media/image12.emf"/></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2.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5.emf"/></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69.emf"/><Relationship Id="rId4" Type="http://schemas.openxmlformats.org/officeDocument/2006/relationships/image" Target="../media/image68.emf"/></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73.emf"/></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75.emf"/><Relationship Id="rId4" Type="http://schemas.openxmlformats.org/officeDocument/2006/relationships/image" Target="../media/image8.png"/></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9.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9.emf"/><Relationship Id="rId5" Type="http://schemas.openxmlformats.org/officeDocument/2006/relationships/image" Target="../media/image73.emf"/><Relationship Id="rId4" Type="http://schemas.openxmlformats.org/officeDocument/2006/relationships/image" Target="../media/image78.emf"/></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80.emf"/></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82.emf"/></Relationships>
</file>

<file path=ppt/slides/_rels/slide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83.emf"/></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84.emf"/></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85.emf"/></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86.emf"/><Relationship Id="rId4" Type="http://schemas.openxmlformats.org/officeDocument/2006/relationships/image" Target="../media/image73.emf"/></Relationships>
</file>

<file path=ppt/slides/_rels/slide7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87.emf"/></Relationships>
</file>

<file path=ppt/slides/_rels/slide7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1.emf"/></Relationships>
</file>

<file path=ppt/slides/_rels/slide8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89.emf"/></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90.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1.png"/><Relationship Id="rId7"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95.emf"/></Relationships>
</file>

<file path=ppt/slides/_rels/slide8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97.emf"/></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100.emf"/><Relationship Id="rId4" Type="http://schemas.openxmlformats.org/officeDocument/2006/relationships/image" Target="../media/image96.png"/></Relationships>
</file>

<file path=ppt/slides/_rels/slide9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03.emf"/><Relationship Id="rId5" Type="http://schemas.openxmlformats.org/officeDocument/2006/relationships/image" Target="../media/image102.emf"/><Relationship Id="rId4" Type="http://schemas.openxmlformats.org/officeDocument/2006/relationships/image" Target="../media/image101.emf"/></Relationships>
</file>

<file path=ppt/slides/_rels/slide9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6.emf"/><Relationship Id="rId2" Type="http://schemas.openxmlformats.org/officeDocument/2006/relationships/image" Target="../media/image92.png"/><Relationship Id="rId1" Type="http://schemas.openxmlformats.org/officeDocument/2006/relationships/slideLayout" Target="../slideLayouts/slideLayout1.xml"/><Relationship Id="rId6" Type="http://schemas.openxmlformats.org/officeDocument/2006/relationships/image" Target="../media/image105.emf"/><Relationship Id="rId5" Type="http://schemas.openxmlformats.org/officeDocument/2006/relationships/image" Target="../media/image104.emf"/><Relationship Id="rId4" Type="http://schemas.openxmlformats.org/officeDocument/2006/relationships/image" Target="../media/image15.emf"/></Relationships>
</file>

<file path=ppt/slides/_rels/slide9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1.emf"/><Relationship Id="rId2" Type="http://schemas.openxmlformats.org/officeDocument/2006/relationships/image" Target="../media/image107.png"/><Relationship Id="rId1" Type="http://schemas.openxmlformats.org/officeDocument/2006/relationships/slideLayout" Target="../slideLayouts/slideLayout1.xml"/><Relationship Id="rId6" Type="http://schemas.openxmlformats.org/officeDocument/2006/relationships/image" Target="../media/image110.emf"/><Relationship Id="rId5" Type="http://schemas.openxmlformats.org/officeDocument/2006/relationships/image" Target="../media/image109.emf"/><Relationship Id="rId4" Type="http://schemas.openxmlformats.org/officeDocument/2006/relationships/image" Target="../media/image108.em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558C"/>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17B60D-B9B5-1AE3-9445-46DA11EA3DEA}"/>
              </a:ext>
            </a:extLst>
          </p:cNvPr>
          <p:cNvPicPr>
            <a:picLocks noChangeAspect="1"/>
          </p:cNvPicPr>
          <p:nvPr/>
        </p:nvPicPr>
        <p:blipFill>
          <a:blip r:embed="rId3"/>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4F101000-37C2-8A28-9FD2-16207518BAA8}"/>
              </a:ext>
            </a:extLst>
          </p:cNvPr>
          <p:cNvSpPr>
            <a:spLocks noGrp="1"/>
          </p:cNvSpPr>
          <p:nvPr>
            <p:ph type="subTitle" idx="1"/>
          </p:nvPr>
        </p:nvSpPr>
        <p:spPr>
          <a:xfrm>
            <a:off x="1786056" y="5417127"/>
            <a:ext cx="4360155" cy="924704"/>
          </a:xfrm>
        </p:spPr>
        <p:txBody>
          <a:bodyPr>
            <a:normAutofit/>
          </a:bodyPr>
          <a:lstStyle/>
          <a:p>
            <a:pPr algn="l">
              <a:lnSpc>
                <a:spcPct val="100000"/>
              </a:lnSpc>
            </a:pPr>
            <a:r>
              <a:rPr lang="en-US" sz="3200" b="1" dirty="0">
                <a:solidFill>
                  <a:srgbClr val="00B5E2"/>
                </a:solidFill>
                <a:latin typeface="Museo Sans 700" panose="02000000000000000000" pitchFamily="2" charset="77"/>
                <a:cs typeface="Arial" panose="020B0604020202020204" pitchFamily="34" charset="0"/>
              </a:rPr>
              <a:t>2022</a:t>
            </a:r>
          </a:p>
        </p:txBody>
      </p:sp>
      <p:pic>
        <p:nvPicPr>
          <p:cNvPr id="9" name="Picture 8">
            <a:extLst>
              <a:ext uri="{FF2B5EF4-FFF2-40B4-BE49-F238E27FC236}">
                <a16:creationId xmlns:a16="http://schemas.microsoft.com/office/drawing/2014/main" id="{57B16DB4-F403-C843-9EB5-895A9F46A3AE}"/>
              </a:ext>
            </a:extLst>
          </p:cNvPr>
          <p:cNvPicPr>
            <a:picLocks noChangeAspect="1"/>
          </p:cNvPicPr>
          <p:nvPr/>
        </p:nvPicPr>
        <p:blipFill>
          <a:blip r:embed="rId4"/>
          <a:stretch>
            <a:fillRect/>
          </a:stretch>
        </p:blipFill>
        <p:spPr>
          <a:xfrm>
            <a:off x="68240" y="133909"/>
            <a:ext cx="1937982" cy="1775581"/>
          </a:xfrm>
          <a:prstGeom prst="rect">
            <a:avLst/>
          </a:prstGeom>
        </p:spPr>
      </p:pic>
      <p:pic>
        <p:nvPicPr>
          <p:cNvPr id="7" name="Picture 6">
            <a:extLst>
              <a:ext uri="{FF2B5EF4-FFF2-40B4-BE49-F238E27FC236}">
                <a16:creationId xmlns:a16="http://schemas.microsoft.com/office/drawing/2014/main" id="{984090D5-0DF6-426C-8DBF-019A6C1C08B3}"/>
              </a:ext>
            </a:extLst>
          </p:cNvPr>
          <p:cNvPicPr>
            <a:picLocks noChangeAspect="1"/>
          </p:cNvPicPr>
          <p:nvPr/>
        </p:nvPicPr>
        <p:blipFill>
          <a:blip r:embed="rId5"/>
          <a:stretch>
            <a:fillRect/>
          </a:stretch>
        </p:blipFill>
        <p:spPr>
          <a:xfrm>
            <a:off x="1559168" y="1648376"/>
            <a:ext cx="4294715" cy="3685624"/>
          </a:xfrm>
          <a:prstGeom prst="rect">
            <a:avLst/>
          </a:prstGeom>
        </p:spPr>
      </p:pic>
    </p:spTree>
    <p:extLst>
      <p:ext uri="{BB962C8B-B14F-4D97-AF65-F5344CB8AC3E}">
        <p14:creationId xmlns:p14="http://schemas.microsoft.com/office/powerpoint/2010/main" val="4170459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7A6629-E765-B8F2-A5EF-828E6604FA2E}"/>
              </a:ext>
            </a:extLst>
          </p:cNvPr>
          <p:cNvPicPr>
            <a:picLocks noChangeAspect="1"/>
          </p:cNvPicPr>
          <p:nvPr/>
        </p:nvPicPr>
        <p:blipFill>
          <a:blip r:embed="rId2"/>
          <a:stretch>
            <a:fillRect/>
          </a:stretch>
        </p:blipFill>
        <p:spPr>
          <a:xfrm>
            <a:off x="5639" y="0"/>
            <a:ext cx="12180722" cy="68580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59885" y="643845"/>
            <a:ext cx="5809082" cy="1070030"/>
          </a:xfrm>
        </p:spPr>
        <p:txBody>
          <a:bodyPr anchor="t" anchorCtr="0">
            <a:normAutofit/>
          </a:bodyPr>
          <a:lstStyle/>
          <a:p>
            <a:pPr algn="l"/>
            <a:r>
              <a:rPr lang="en-US" sz="3600" dirty="0">
                <a:solidFill>
                  <a:srgbClr val="00B5E2"/>
                </a:solidFill>
                <a:latin typeface="Arial" panose="020B0604020202020204" pitchFamily="34" charset="0"/>
                <a:cs typeface="Arial" panose="020B0604020202020204" pitchFamily="34" charset="0"/>
              </a:rPr>
              <a:t>Vaccines End Epidemics</a:t>
            </a:r>
          </a:p>
        </p:txBody>
      </p:sp>
      <p:sp>
        <p:nvSpPr>
          <p:cNvPr id="10" name="Subtitle 2">
            <a:extLst>
              <a:ext uri="{FF2B5EF4-FFF2-40B4-BE49-F238E27FC236}">
                <a16:creationId xmlns:a16="http://schemas.microsoft.com/office/drawing/2014/main" id="{8AB1A7A6-63DF-CA2C-9B9E-D8E523B669B5}"/>
              </a:ext>
            </a:extLst>
          </p:cNvPr>
          <p:cNvSpPr>
            <a:spLocks noGrp="1"/>
          </p:cNvSpPr>
          <p:nvPr>
            <p:ph type="subTitle" idx="1"/>
          </p:nvPr>
        </p:nvSpPr>
        <p:spPr>
          <a:xfrm>
            <a:off x="536301" y="1713875"/>
            <a:ext cx="4285081" cy="3230062"/>
          </a:xfrm>
        </p:spPr>
        <p:txBody>
          <a:bodyPr>
            <a:noAutofit/>
          </a:bodyPr>
          <a:lstStyle/>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Infectious diseases can spread rapidly through a community, and with today’s international travel, reach every part        of the world.​</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Vaccines play a critical role in the prevention and control of disease outbreaks and in promoting global health.​</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Without vaccination, we are unlikely to see an end to the big killer diseases such as HIV, TB, and other emerging infectious diseases.​</a:t>
            </a:r>
          </a:p>
        </p:txBody>
      </p:sp>
      <p:sp>
        <p:nvSpPr>
          <p:cNvPr id="11" name="Subtitle 2">
            <a:extLst>
              <a:ext uri="{FF2B5EF4-FFF2-40B4-BE49-F238E27FC236}">
                <a16:creationId xmlns:a16="http://schemas.microsoft.com/office/drawing/2014/main" id="{B3560539-83DF-26ED-C17A-C6A9E03C5523}"/>
              </a:ext>
            </a:extLst>
          </p:cNvPr>
          <p:cNvSpPr txBox="1">
            <a:spLocks/>
          </p:cNvSpPr>
          <p:nvPr/>
        </p:nvSpPr>
        <p:spPr>
          <a:xfrm>
            <a:off x="650642" y="5144125"/>
            <a:ext cx="5973829" cy="12383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ZA" sz="1600" b="1" dirty="0">
                <a:solidFill>
                  <a:srgbClr val="00558C"/>
                </a:solidFill>
                <a:latin typeface="Arial" panose="020B0604020202020204" pitchFamily="34" charset="0"/>
                <a:cs typeface="Arial" panose="020B0604020202020204" pitchFamily="34" charset="0"/>
              </a:rPr>
              <a:t>Vaccines and Herd Immunity​</a:t>
            </a:r>
          </a:p>
          <a:p>
            <a:pPr algn="l">
              <a:lnSpc>
                <a:spcPct val="100000"/>
              </a:lnSpc>
            </a:pPr>
            <a:r>
              <a:rPr lang="en-ZA" sz="1600" dirty="0">
                <a:solidFill>
                  <a:srgbClr val="00558C"/>
                </a:solidFill>
                <a:latin typeface="Arial" panose="020B0604020202020204" pitchFamily="34" charset="0"/>
                <a:cs typeface="Arial" panose="020B0604020202020204" pitchFamily="34" charset="0"/>
              </a:rPr>
              <a:t>When many people are vaccinated, even those who are not vaccinated in that community may also get some protection. </a:t>
            </a:r>
          </a:p>
        </p:txBody>
      </p:sp>
      <p:pic>
        <p:nvPicPr>
          <p:cNvPr id="14" name="Picture 13">
            <a:extLst>
              <a:ext uri="{FF2B5EF4-FFF2-40B4-BE49-F238E27FC236}">
                <a16:creationId xmlns:a16="http://schemas.microsoft.com/office/drawing/2014/main" id="{E6943A55-BBD4-63F5-BB70-75889DE06698}"/>
              </a:ext>
            </a:extLst>
          </p:cNvPr>
          <p:cNvPicPr>
            <a:picLocks noChangeAspect="1"/>
          </p:cNvPicPr>
          <p:nvPr/>
        </p:nvPicPr>
        <p:blipFill>
          <a:blip r:embed="rId3"/>
          <a:stretch>
            <a:fillRect/>
          </a:stretch>
        </p:blipFill>
        <p:spPr>
          <a:xfrm>
            <a:off x="353095" y="484540"/>
            <a:ext cx="931100" cy="931100"/>
          </a:xfrm>
          <a:prstGeom prst="rect">
            <a:avLst/>
          </a:prstGeom>
        </p:spPr>
      </p:pic>
      <p:sp>
        <p:nvSpPr>
          <p:cNvPr id="2" name="TextBox 1">
            <a:extLst>
              <a:ext uri="{FF2B5EF4-FFF2-40B4-BE49-F238E27FC236}">
                <a16:creationId xmlns:a16="http://schemas.microsoft.com/office/drawing/2014/main" id="{56F87E31-A65D-338A-D1C5-556DA661B0C8}"/>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00558C"/>
                </a:solidFill>
                <a:latin typeface="Arial" panose="020B0604020202020204" pitchFamily="34" charset="0"/>
                <a:cs typeface="Arial" panose="020B0604020202020204" pitchFamily="34" charset="0"/>
              </a:rPr>
              <a:t>IAVI VACCINE LITERACY LIBRARY  |   MODULE 1</a:t>
            </a:r>
          </a:p>
        </p:txBody>
      </p:sp>
    </p:spTree>
    <p:extLst>
      <p:ext uri="{BB962C8B-B14F-4D97-AF65-F5344CB8AC3E}">
        <p14:creationId xmlns:p14="http://schemas.microsoft.com/office/powerpoint/2010/main" val="1991966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558C">
            <a:alpha val="19659"/>
          </a:srgb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BE42D0-E1D5-EF3B-7199-E451638EEC52}"/>
              </a:ext>
            </a:extLst>
          </p:cNvPr>
          <p:cNvPicPr>
            <a:picLocks noChangeAspect="1"/>
          </p:cNvPicPr>
          <p:nvPr/>
        </p:nvPicPr>
        <p:blipFill>
          <a:blip r:embed="rId2"/>
          <a:stretch>
            <a:fillRect/>
          </a:stretch>
        </p:blipFill>
        <p:spPr>
          <a:xfrm>
            <a:off x="3502645" y="4786672"/>
            <a:ext cx="4420322" cy="1627575"/>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59887" y="643845"/>
            <a:ext cx="6044608" cy="1070030"/>
          </a:xfrm>
        </p:spPr>
        <p:txBody>
          <a:bodyPr anchor="t" anchorCtr="0">
            <a:normAutofit fontScale="90000"/>
          </a:bodyPr>
          <a:lstStyle/>
          <a:p>
            <a:pPr algn="l"/>
            <a:r>
              <a:rPr lang="en-US" sz="4000" dirty="0">
                <a:solidFill>
                  <a:srgbClr val="00B5E2"/>
                </a:solidFill>
                <a:latin typeface="Arial" panose="020B0604020202020204" pitchFamily="34" charset="0"/>
                <a:cs typeface="Arial" panose="020B0604020202020204" pitchFamily="34" charset="0"/>
              </a:rPr>
              <a:t>Vaccines Are Cost Effective</a:t>
            </a:r>
          </a:p>
        </p:txBody>
      </p:sp>
      <p:sp>
        <p:nvSpPr>
          <p:cNvPr id="11" name="Subtitle 2">
            <a:extLst>
              <a:ext uri="{FF2B5EF4-FFF2-40B4-BE49-F238E27FC236}">
                <a16:creationId xmlns:a16="http://schemas.microsoft.com/office/drawing/2014/main" id="{B3560539-83DF-26ED-C17A-C6A9E03C5523}"/>
              </a:ext>
            </a:extLst>
          </p:cNvPr>
          <p:cNvSpPr txBox="1">
            <a:spLocks/>
          </p:cNvSpPr>
          <p:nvPr/>
        </p:nvSpPr>
        <p:spPr>
          <a:xfrm>
            <a:off x="3952815" y="4917713"/>
            <a:ext cx="3466194" cy="95545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ZA" sz="1800" dirty="0">
                <a:solidFill>
                  <a:schemeClr val="bg1"/>
                </a:solidFill>
                <a:latin typeface="Arial" panose="020B0604020202020204" pitchFamily="34" charset="0"/>
                <a:cs typeface="Arial" panose="020B0604020202020204" pitchFamily="34" charset="0"/>
              </a:rPr>
              <a:t>It is estimated that every dollar invested in vaccination saves US$16 in health care costs</a:t>
            </a:r>
          </a:p>
        </p:txBody>
      </p:sp>
      <p:pic>
        <p:nvPicPr>
          <p:cNvPr id="6" name="Picture 5">
            <a:extLst>
              <a:ext uri="{FF2B5EF4-FFF2-40B4-BE49-F238E27FC236}">
                <a16:creationId xmlns:a16="http://schemas.microsoft.com/office/drawing/2014/main" id="{5DEFD96E-0909-D480-2DF3-00ABBEF4659C}"/>
              </a:ext>
            </a:extLst>
          </p:cNvPr>
          <p:cNvPicPr>
            <a:picLocks noChangeAspect="1"/>
          </p:cNvPicPr>
          <p:nvPr/>
        </p:nvPicPr>
        <p:blipFill>
          <a:blip r:embed="rId3"/>
          <a:stretch>
            <a:fillRect/>
          </a:stretch>
        </p:blipFill>
        <p:spPr>
          <a:xfrm>
            <a:off x="2118979" y="1728721"/>
            <a:ext cx="2767331" cy="2767331"/>
          </a:xfrm>
          <a:prstGeom prst="rect">
            <a:avLst/>
          </a:prstGeom>
        </p:spPr>
      </p:pic>
      <p:pic>
        <p:nvPicPr>
          <p:cNvPr id="12" name="Picture 11">
            <a:extLst>
              <a:ext uri="{FF2B5EF4-FFF2-40B4-BE49-F238E27FC236}">
                <a16:creationId xmlns:a16="http://schemas.microsoft.com/office/drawing/2014/main" id="{F32B762C-E92F-2489-9AE0-DE6EFD7838D0}"/>
              </a:ext>
            </a:extLst>
          </p:cNvPr>
          <p:cNvPicPr>
            <a:picLocks noChangeAspect="1"/>
          </p:cNvPicPr>
          <p:nvPr/>
        </p:nvPicPr>
        <p:blipFill>
          <a:blip r:embed="rId4"/>
          <a:stretch>
            <a:fillRect/>
          </a:stretch>
        </p:blipFill>
        <p:spPr>
          <a:xfrm>
            <a:off x="353095" y="484540"/>
            <a:ext cx="931100" cy="931100"/>
          </a:xfrm>
          <a:prstGeom prst="rect">
            <a:avLst/>
          </a:prstGeom>
        </p:spPr>
      </p:pic>
      <p:sp>
        <p:nvSpPr>
          <p:cNvPr id="3" name="Subtitle 2">
            <a:extLst>
              <a:ext uri="{FF2B5EF4-FFF2-40B4-BE49-F238E27FC236}">
                <a16:creationId xmlns:a16="http://schemas.microsoft.com/office/drawing/2014/main" id="{5F09B1B9-A57C-E1A4-6A5C-40F2AE15C6E9}"/>
              </a:ext>
            </a:extLst>
          </p:cNvPr>
          <p:cNvSpPr txBox="1">
            <a:spLocks/>
          </p:cNvSpPr>
          <p:nvPr/>
        </p:nvSpPr>
        <p:spPr>
          <a:xfrm>
            <a:off x="5335824" y="1973153"/>
            <a:ext cx="5892467" cy="281755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Vaccination is one of the most cost-effective health interventions that money can buy.​</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Vaccines provide savings to the health system by lowering the number of people who need treatment and lifetime care.​</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Vaccination also prevents lost wages and lost productivity.​</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Border controls, quarantine, lockdowns, self-isolation, and social distancing measures can all play a role but can have a huge negative impact on society and the economy.​</a:t>
            </a:r>
          </a:p>
        </p:txBody>
      </p:sp>
      <p:sp>
        <p:nvSpPr>
          <p:cNvPr id="4" name="TextBox 3">
            <a:extLst>
              <a:ext uri="{FF2B5EF4-FFF2-40B4-BE49-F238E27FC236}">
                <a16:creationId xmlns:a16="http://schemas.microsoft.com/office/drawing/2014/main" id="{E0ADA6BF-5395-40A6-0543-71304D930CD5}"/>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00558C"/>
                </a:solidFill>
                <a:latin typeface="Arial" panose="020B0604020202020204" pitchFamily="34" charset="0"/>
                <a:cs typeface="Arial" panose="020B0604020202020204" pitchFamily="34" charset="0"/>
              </a:rPr>
              <a:t>IAVI VACCINE LITERACY LIBRARY  |   MODULE 1</a:t>
            </a:r>
          </a:p>
        </p:txBody>
      </p:sp>
    </p:spTree>
    <p:extLst>
      <p:ext uri="{BB962C8B-B14F-4D97-AF65-F5344CB8AC3E}">
        <p14:creationId xmlns:p14="http://schemas.microsoft.com/office/powerpoint/2010/main" val="2358748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13812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558C"/>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1B711FE-45ED-1AB1-93A5-B95F8BE02F69}"/>
              </a:ext>
            </a:extLst>
          </p:cNvPr>
          <p:cNvSpPr txBox="1">
            <a:spLocks/>
          </p:cNvSpPr>
          <p:nvPr/>
        </p:nvSpPr>
        <p:spPr>
          <a:xfrm>
            <a:off x="1700083" y="2112426"/>
            <a:ext cx="5809082" cy="630773"/>
          </a:xfrm>
          <a:prstGeom prst="rect">
            <a:avLst/>
          </a:prstGeom>
        </p:spPr>
        <p:txBody>
          <a:bodyPr vert="horz" lIns="91440" tIns="45720" rIns="91440" bIns="45720" rtlCol="0" anchor="t" anchorCtr="0">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solidFill>
                  <a:srgbClr val="00B5E2"/>
                </a:solidFill>
                <a:latin typeface="Arial" panose="020B0604020202020204" pitchFamily="34" charset="0"/>
                <a:cs typeface="Arial" panose="020B0604020202020204" pitchFamily="34" charset="0"/>
              </a:rPr>
              <a:t>Acknowledgements</a:t>
            </a:r>
          </a:p>
        </p:txBody>
      </p:sp>
      <p:sp>
        <p:nvSpPr>
          <p:cNvPr id="7" name="Subtitle 2">
            <a:extLst>
              <a:ext uri="{FF2B5EF4-FFF2-40B4-BE49-F238E27FC236}">
                <a16:creationId xmlns:a16="http://schemas.microsoft.com/office/drawing/2014/main" id="{EDDAAF1B-16AC-1835-CF82-F6F9CE2A7E43}"/>
              </a:ext>
            </a:extLst>
          </p:cNvPr>
          <p:cNvSpPr>
            <a:spLocks noGrp="1"/>
          </p:cNvSpPr>
          <p:nvPr>
            <p:ph type="subTitle" idx="1"/>
          </p:nvPr>
        </p:nvSpPr>
        <p:spPr>
          <a:xfrm>
            <a:off x="1693165" y="3249827"/>
            <a:ext cx="8412860" cy="2989048"/>
          </a:xfrm>
        </p:spPr>
        <p:txBody>
          <a:bodyPr>
            <a:noAutofit/>
          </a:bodyPr>
          <a:lstStyle/>
          <a:p>
            <a:pPr algn="l">
              <a:lnSpc>
                <a:spcPct val="100000"/>
              </a:lnSpc>
            </a:pPr>
            <a:r>
              <a:rPr lang="en-ZA" sz="1400" dirty="0">
                <a:solidFill>
                  <a:schemeClr val="bg1"/>
                </a:solidFill>
                <a:latin typeface="Arial" panose="020B0604020202020204" pitchFamily="34" charset="0"/>
                <a:cs typeface="Arial" panose="020B0604020202020204" pitchFamily="34" charset="0"/>
              </a:rPr>
              <a:t>IAVI would like to acknowledge the contribution of Doreen Asio, Monica Bagaya, Vincent Basajja, Kundai Chinyenze, William Dekker, Evanson Gichuru, Nyokabi Jacinta, Sarah Joseph, Dagna Laufer, Sharon Lipesa, Shelly Malhotra, Miliswa Magongo, Blossom Makhubalo, Roselyn Malogo, John Mdluli, Ireen Mosweu, Juliet Mpendo, Gaudensia Mutua, Vincent Muturi-Kioi, Conwell Mwakoi, Jauhara Nanyondo, Gertrude Nanyonjo, Jacinta Nyakobi, Faith Ochieng, Fred Otieno, Daisy Ouya, Gayle Patenaude, Hilda Phiri, Nicole Sender, Lewis Schrager, Elana Van Brakel, Kelvin Vollenhoven, Jeffery Walimbwa, Mathias Wambuzi, Anja Van der Westhuizen for reviewing the content of the </a:t>
            </a:r>
            <a:r>
              <a:rPr lang="en-ZA" sz="1400" b="1" dirty="0">
                <a:solidFill>
                  <a:schemeClr val="bg1"/>
                </a:solidFill>
                <a:latin typeface="Arial" panose="020B0604020202020204" pitchFamily="34" charset="0"/>
                <a:cs typeface="Arial" panose="020B0604020202020204" pitchFamily="34" charset="0"/>
              </a:rPr>
              <a:t>IAVI Vaccine Literacy Library</a:t>
            </a:r>
            <a:r>
              <a:rPr lang="en-ZA" sz="1400" dirty="0">
                <a:solidFill>
                  <a:schemeClr val="bg1"/>
                </a:solidFill>
                <a:latin typeface="Arial" panose="020B0604020202020204" pitchFamily="34" charset="0"/>
                <a:cs typeface="Arial" panose="020B0604020202020204" pitchFamily="34" charset="0"/>
              </a:rPr>
              <a:t>. </a:t>
            </a:r>
          </a:p>
          <a:p>
            <a:pPr algn="l">
              <a:lnSpc>
                <a:spcPct val="100000"/>
              </a:lnSpc>
            </a:pPr>
            <a:r>
              <a:rPr lang="en-ZA" sz="1400" dirty="0">
                <a:solidFill>
                  <a:schemeClr val="bg1"/>
                </a:solidFill>
                <a:latin typeface="Arial" panose="020B0604020202020204" pitchFamily="34" charset="0"/>
                <a:cs typeface="Arial" panose="020B0604020202020204" pitchFamily="34" charset="0"/>
              </a:rPr>
              <a:t>Lead Consultants: Roger Tatoud and Rebekah Webb. </a:t>
            </a:r>
          </a:p>
          <a:p>
            <a:pPr algn="l">
              <a:lnSpc>
                <a:spcPct val="100000"/>
              </a:lnSpc>
            </a:pPr>
            <a:r>
              <a:rPr lang="en-ZA" sz="1400" dirty="0">
                <a:solidFill>
                  <a:schemeClr val="bg1"/>
                </a:solidFill>
                <a:latin typeface="Arial" panose="020B0604020202020204" pitchFamily="34" charset="0"/>
                <a:cs typeface="Arial" panose="020B0604020202020204" pitchFamily="34" charset="0"/>
              </a:rPr>
              <a:t>Design and Illustration: Anthea Duce.</a:t>
            </a:r>
          </a:p>
          <a:p>
            <a:pPr algn="l">
              <a:lnSpc>
                <a:spcPct val="200000"/>
              </a:lnSpc>
            </a:pPr>
            <a:r>
              <a:rPr lang="en-ZA" sz="1400" dirty="0">
                <a:solidFill>
                  <a:schemeClr val="bg1"/>
                </a:solidFill>
                <a:latin typeface="Arial" panose="020B0604020202020204" pitchFamily="34" charset="0"/>
                <a:cs typeface="Arial" panose="020B0604020202020204" pitchFamily="34" charset="0"/>
              </a:rPr>
              <a:t>© International AIDS Vaccine Initiative, Inc. 2022</a:t>
            </a:r>
          </a:p>
        </p:txBody>
      </p:sp>
    </p:spTree>
    <p:extLst>
      <p:ext uri="{BB962C8B-B14F-4D97-AF65-F5344CB8AC3E}">
        <p14:creationId xmlns:p14="http://schemas.microsoft.com/office/powerpoint/2010/main" val="4164375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B5E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E6E0E9-D13F-338D-F5DF-1985D7267B8A}"/>
              </a:ext>
            </a:extLst>
          </p:cNvPr>
          <p:cNvPicPr>
            <a:picLocks noChangeAspect="1"/>
          </p:cNvPicPr>
          <p:nvPr/>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693166" y="2070695"/>
            <a:ext cx="5350184" cy="2251923"/>
          </a:xfrm>
        </p:spPr>
        <p:txBody>
          <a:bodyPr anchor="t" anchorCtr="0">
            <a:normAutofit/>
          </a:bodyPr>
          <a:lstStyle/>
          <a:p>
            <a:pPr algn="l"/>
            <a:r>
              <a:rPr lang="en-US" sz="4400" dirty="0">
                <a:solidFill>
                  <a:schemeClr val="bg1"/>
                </a:solidFill>
                <a:latin typeface="Arial" panose="020B0604020202020204" pitchFamily="34" charset="0"/>
                <a:cs typeface="Arial" panose="020B0604020202020204" pitchFamily="34" charset="0"/>
              </a:rPr>
              <a:t>MODULE 2:</a:t>
            </a:r>
            <a:br>
              <a:rPr lang="en-US" b="1" dirty="0">
                <a:solidFill>
                  <a:schemeClr val="bg1"/>
                </a:solidFill>
                <a:latin typeface="Arial" panose="020B0604020202020204" pitchFamily="34" charset="0"/>
                <a:cs typeface="Arial" panose="020B0604020202020204" pitchFamily="34" charset="0"/>
              </a:rPr>
            </a:br>
            <a:r>
              <a:rPr lang="en-US" sz="3200" dirty="0">
                <a:solidFill>
                  <a:srgbClr val="00558C"/>
                </a:solidFill>
                <a:latin typeface="Arial" panose="020B0604020202020204" pitchFamily="34" charset="0"/>
                <a:cs typeface="Arial" panose="020B0604020202020204" pitchFamily="34" charset="0"/>
              </a:rPr>
              <a:t>INTRODUCTION TO HIV, TUBERCULOSIS, AND LASSA FEVER</a:t>
            </a:r>
          </a:p>
        </p:txBody>
      </p:sp>
      <p:pic>
        <p:nvPicPr>
          <p:cNvPr id="33" name="Picture 32">
            <a:extLst>
              <a:ext uri="{FF2B5EF4-FFF2-40B4-BE49-F238E27FC236}">
                <a16:creationId xmlns:a16="http://schemas.microsoft.com/office/drawing/2014/main" id="{0F771AF3-CE08-4AC5-128E-50CE1F8FB5B3}"/>
              </a:ext>
            </a:extLst>
          </p:cNvPr>
          <p:cNvPicPr>
            <a:picLocks noChangeAspect="1"/>
          </p:cNvPicPr>
          <p:nvPr/>
        </p:nvPicPr>
        <p:blipFill>
          <a:blip r:embed="rId3"/>
          <a:stretch>
            <a:fillRect/>
          </a:stretch>
        </p:blipFill>
        <p:spPr>
          <a:xfrm>
            <a:off x="68240" y="133909"/>
            <a:ext cx="1937982" cy="1775581"/>
          </a:xfrm>
          <a:prstGeom prst="rect">
            <a:avLst/>
          </a:prstGeom>
        </p:spPr>
      </p:pic>
      <p:grpSp>
        <p:nvGrpSpPr>
          <p:cNvPr id="3" name="Group 2">
            <a:extLst>
              <a:ext uri="{FF2B5EF4-FFF2-40B4-BE49-F238E27FC236}">
                <a16:creationId xmlns:a16="http://schemas.microsoft.com/office/drawing/2014/main" id="{84CD87C4-72A7-AB0F-DC4E-BFE191B853AC}"/>
              </a:ext>
            </a:extLst>
          </p:cNvPr>
          <p:cNvGrpSpPr/>
          <p:nvPr/>
        </p:nvGrpSpPr>
        <p:grpSpPr>
          <a:xfrm>
            <a:off x="1698471" y="4851589"/>
            <a:ext cx="4258951" cy="705473"/>
            <a:chOff x="1698471" y="4851589"/>
            <a:chExt cx="4258951" cy="705473"/>
          </a:xfrm>
        </p:grpSpPr>
        <p:sp>
          <p:nvSpPr>
            <p:cNvPr id="2" name="Oval 1">
              <a:extLst>
                <a:ext uri="{FF2B5EF4-FFF2-40B4-BE49-F238E27FC236}">
                  <a16:creationId xmlns:a16="http://schemas.microsoft.com/office/drawing/2014/main" id="{C9C1D9F0-A6A1-AB76-8AB5-62545A6A1568}"/>
                </a:ext>
              </a:extLst>
            </p:cNvPr>
            <p:cNvSpPr/>
            <p:nvPr/>
          </p:nvSpPr>
          <p:spPr>
            <a:xfrm>
              <a:off x="5289670" y="4889310"/>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5C1C2610-E617-EF80-B9C5-688BA0F31D6B}"/>
                </a:ext>
              </a:extLst>
            </p:cNvPr>
            <p:cNvSpPr/>
            <p:nvPr/>
          </p:nvSpPr>
          <p:spPr>
            <a:xfrm>
              <a:off x="2879029" y="4855530"/>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2FD6DF2A-7CC6-59DB-B6D6-553491C1F57B}"/>
                </a:ext>
              </a:extLst>
            </p:cNvPr>
            <p:cNvSpPr/>
            <p:nvPr/>
          </p:nvSpPr>
          <p:spPr>
            <a:xfrm>
              <a:off x="4105170" y="4886142"/>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F78E74BE-6017-C470-DD8D-6AEF24A859D0}"/>
                </a:ext>
              </a:extLst>
            </p:cNvPr>
            <p:cNvSpPr/>
            <p:nvPr/>
          </p:nvSpPr>
          <p:spPr>
            <a:xfrm>
              <a:off x="1698471" y="4851589"/>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3">
            <a:extLst>
              <a:ext uri="{FF2B5EF4-FFF2-40B4-BE49-F238E27FC236}">
                <a16:creationId xmlns:a16="http://schemas.microsoft.com/office/drawing/2014/main" id="{2DED44B1-3852-64DE-E8AE-BFAFE90BF9B3}"/>
              </a:ext>
            </a:extLst>
          </p:cNvPr>
          <p:cNvGrpSpPr/>
          <p:nvPr/>
        </p:nvGrpSpPr>
        <p:grpSpPr>
          <a:xfrm>
            <a:off x="1693166" y="4846109"/>
            <a:ext cx="4346996" cy="1119717"/>
            <a:chOff x="1693166" y="4842934"/>
            <a:chExt cx="4346996" cy="1119717"/>
          </a:xfrm>
        </p:grpSpPr>
        <p:pic>
          <p:nvPicPr>
            <p:cNvPr id="5" name="Picture 4">
              <a:extLst>
                <a:ext uri="{FF2B5EF4-FFF2-40B4-BE49-F238E27FC236}">
                  <a16:creationId xmlns:a16="http://schemas.microsoft.com/office/drawing/2014/main" id="{8838D2EA-142D-0BFC-855A-7BDA7231F2D7}"/>
                </a:ext>
              </a:extLst>
            </p:cNvPr>
            <p:cNvPicPr>
              <a:picLocks noChangeAspect="1"/>
            </p:cNvPicPr>
            <p:nvPr/>
          </p:nvPicPr>
          <p:blipFill>
            <a:blip r:embed="rId4"/>
            <a:stretch>
              <a:fillRect/>
            </a:stretch>
          </p:blipFill>
          <p:spPr>
            <a:xfrm>
              <a:off x="1693166" y="4842934"/>
              <a:ext cx="675634" cy="675634"/>
            </a:xfrm>
            <a:prstGeom prst="rect">
              <a:avLst/>
            </a:prstGeom>
          </p:spPr>
        </p:pic>
        <p:pic>
          <p:nvPicPr>
            <p:cNvPr id="8" name="Picture 7">
              <a:extLst>
                <a:ext uri="{FF2B5EF4-FFF2-40B4-BE49-F238E27FC236}">
                  <a16:creationId xmlns:a16="http://schemas.microsoft.com/office/drawing/2014/main" id="{57B7329C-7C3F-ED96-8BCF-6868D0D3F96A}"/>
                </a:ext>
              </a:extLst>
            </p:cNvPr>
            <p:cNvPicPr>
              <a:picLocks noChangeAspect="1"/>
            </p:cNvPicPr>
            <p:nvPr/>
          </p:nvPicPr>
          <p:blipFill>
            <a:blip r:embed="rId5"/>
            <a:stretch>
              <a:fillRect/>
            </a:stretch>
          </p:blipFill>
          <p:spPr>
            <a:xfrm>
              <a:off x="5279211" y="4881428"/>
              <a:ext cx="675634" cy="675634"/>
            </a:xfrm>
            <a:prstGeom prst="rect">
              <a:avLst/>
            </a:prstGeom>
          </p:spPr>
        </p:pic>
        <p:pic>
          <p:nvPicPr>
            <p:cNvPr id="10" name="Picture 9">
              <a:extLst>
                <a:ext uri="{FF2B5EF4-FFF2-40B4-BE49-F238E27FC236}">
                  <a16:creationId xmlns:a16="http://schemas.microsoft.com/office/drawing/2014/main" id="{4941D5EB-03D9-B43D-C9E8-2C67C2C8EC8E}"/>
                </a:ext>
              </a:extLst>
            </p:cNvPr>
            <p:cNvPicPr>
              <a:picLocks noChangeAspect="1"/>
            </p:cNvPicPr>
            <p:nvPr/>
          </p:nvPicPr>
          <p:blipFill>
            <a:blip r:embed="rId6"/>
            <a:stretch>
              <a:fillRect/>
            </a:stretch>
          </p:blipFill>
          <p:spPr>
            <a:xfrm>
              <a:off x="2871147" y="4842934"/>
              <a:ext cx="675634" cy="675634"/>
            </a:xfrm>
            <a:prstGeom prst="rect">
              <a:avLst/>
            </a:prstGeom>
          </p:spPr>
        </p:pic>
        <p:pic>
          <p:nvPicPr>
            <p:cNvPr id="11" name="Picture 10">
              <a:extLst>
                <a:ext uri="{FF2B5EF4-FFF2-40B4-BE49-F238E27FC236}">
                  <a16:creationId xmlns:a16="http://schemas.microsoft.com/office/drawing/2014/main" id="{FFE417FC-5B0A-3D75-6A9D-A779CA70DEB0}"/>
                </a:ext>
              </a:extLst>
            </p:cNvPr>
            <p:cNvPicPr>
              <a:picLocks noChangeAspect="1"/>
            </p:cNvPicPr>
            <p:nvPr/>
          </p:nvPicPr>
          <p:blipFill>
            <a:blip r:embed="rId7"/>
            <a:stretch>
              <a:fillRect/>
            </a:stretch>
          </p:blipFill>
          <p:spPr>
            <a:xfrm>
              <a:off x="4101230" y="4881428"/>
              <a:ext cx="675634" cy="675634"/>
            </a:xfrm>
            <a:prstGeom prst="rect">
              <a:avLst/>
            </a:prstGeom>
          </p:spPr>
        </p:pic>
        <p:sp>
          <p:nvSpPr>
            <p:cNvPr id="12" name="Subtitle 2">
              <a:extLst>
                <a:ext uri="{FF2B5EF4-FFF2-40B4-BE49-F238E27FC236}">
                  <a16:creationId xmlns:a16="http://schemas.microsoft.com/office/drawing/2014/main" id="{E20F92F4-E89D-0E20-FC52-FD6EF2F78300}"/>
                </a:ext>
              </a:extLst>
            </p:cNvPr>
            <p:cNvSpPr txBox="1">
              <a:spLocks/>
            </p:cNvSpPr>
            <p:nvPr/>
          </p:nvSpPr>
          <p:spPr>
            <a:xfrm>
              <a:off x="1693167" y="5680051"/>
              <a:ext cx="675634" cy="2254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solidFill>
                    <a:schemeClr val="bg1"/>
                  </a:solidFill>
                  <a:latin typeface="Arial" panose="020B0604020202020204" pitchFamily="34" charset="0"/>
                  <a:cs typeface="Arial" panose="020B0604020202020204" pitchFamily="34" charset="0"/>
                </a:rPr>
                <a:t>HIV</a:t>
              </a:r>
            </a:p>
          </p:txBody>
        </p:sp>
        <p:sp>
          <p:nvSpPr>
            <p:cNvPr id="13" name="Subtitle 2">
              <a:extLst>
                <a:ext uri="{FF2B5EF4-FFF2-40B4-BE49-F238E27FC236}">
                  <a16:creationId xmlns:a16="http://schemas.microsoft.com/office/drawing/2014/main" id="{9001CC59-DA34-4C0D-BC63-1E968BDE0D13}"/>
                </a:ext>
              </a:extLst>
            </p:cNvPr>
            <p:cNvSpPr txBox="1">
              <a:spLocks/>
            </p:cNvSpPr>
            <p:nvPr/>
          </p:nvSpPr>
          <p:spPr>
            <a:xfrm>
              <a:off x="3933093" y="5680051"/>
              <a:ext cx="1011907" cy="2826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Lassa Virus</a:t>
              </a:r>
            </a:p>
          </p:txBody>
        </p:sp>
        <p:sp>
          <p:nvSpPr>
            <p:cNvPr id="14" name="Subtitle 2">
              <a:extLst>
                <a:ext uri="{FF2B5EF4-FFF2-40B4-BE49-F238E27FC236}">
                  <a16:creationId xmlns:a16="http://schemas.microsoft.com/office/drawing/2014/main" id="{23FB955B-BBA1-64A1-335C-B30AB96A275D}"/>
                </a:ext>
              </a:extLst>
            </p:cNvPr>
            <p:cNvSpPr txBox="1">
              <a:spLocks/>
            </p:cNvSpPr>
            <p:nvPr/>
          </p:nvSpPr>
          <p:spPr>
            <a:xfrm>
              <a:off x="2875727" y="5683579"/>
              <a:ext cx="675634" cy="2254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TB</a:t>
              </a:r>
            </a:p>
          </p:txBody>
        </p:sp>
        <p:sp>
          <p:nvSpPr>
            <p:cNvPr id="15" name="Subtitle 2">
              <a:extLst>
                <a:ext uri="{FF2B5EF4-FFF2-40B4-BE49-F238E27FC236}">
                  <a16:creationId xmlns:a16="http://schemas.microsoft.com/office/drawing/2014/main" id="{65B4E279-FEFC-77A1-4B38-16FCF3D3C96D}"/>
                </a:ext>
              </a:extLst>
            </p:cNvPr>
            <p:cNvSpPr txBox="1">
              <a:spLocks/>
            </p:cNvSpPr>
            <p:nvPr/>
          </p:nvSpPr>
          <p:spPr>
            <a:xfrm>
              <a:off x="5189345" y="5680051"/>
              <a:ext cx="850817" cy="2254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Vaccines</a:t>
              </a:r>
            </a:p>
          </p:txBody>
        </p:sp>
      </p:grpSp>
    </p:spTree>
    <p:extLst>
      <p:ext uri="{BB962C8B-B14F-4D97-AF65-F5344CB8AC3E}">
        <p14:creationId xmlns:p14="http://schemas.microsoft.com/office/powerpoint/2010/main" val="1012616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34630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C26DD4-667A-D9C1-E700-137F236AAA59}"/>
              </a:ext>
            </a:extLst>
          </p:cNvPr>
          <p:cNvPicPr>
            <a:picLocks noChangeAspect="1"/>
          </p:cNvPicPr>
          <p:nvPr/>
        </p:nvPicPr>
        <p:blipFill>
          <a:blip r:embed="rId2"/>
          <a:stretch>
            <a:fillRect/>
          </a:stretch>
        </p:blipFill>
        <p:spPr>
          <a:xfrm>
            <a:off x="0" y="0"/>
            <a:ext cx="12192000" cy="6858000"/>
          </a:xfrm>
          <a:prstGeom prst="rect">
            <a:avLst/>
          </a:prstGeom>
        </p:spPr>
      </p:pic>
      <p:sp>
        <p:nvSpPr>
          <p:cNvPr id="14" name="Title 1">
            <a:extLst>
              <a:ext uri="{FF2B5EF4-FFF2-40B4-BE49-F238E27FC236}">
                <a16:creationId xmlns:a16="http://schemas.microsoft.com/office/drawing/2014/main" id="{66FE0F9A-B650-397A-C601-AF48B6C894C4}"/>
              </a:ext>
            </a:extLst>
          </p:cNvPr>
          <p:cNvSpPr>
            <a:spLocks noGrp="1"/>
          </p:cNvSpPr>
          <p:nvPr>
            <p:ph type="ctrTitle"/>
          </p:nvPr>
        </p:nvSpPr>
        <p:spPr>
          <a:xfrm>
            <a:off x="1405711" y="618445"/>
            <a:ext cx="3397467" cy="754917"/>
          </a:xfrm>
        </p:spPr>
        <p:txBody>
          <a:bodyPr anchor="t" anchorCtr="0">
            <a:normAutofit/>
          </a:bodyPr>
          <a:lstStyle/>
          <a:p>
            <a:pPr algn="l"/>
            <a:r>
              <a:rPr lang="en-US" sz="3600" dirty="0">
                <a:solidFill>
                  <a:srgbClr val="9E007E"/>
                </a:solidFill>
                <a:latin typeface="Arial" panose="020B0604020202020204" pitchFamily="34" charset="0"/>
                <a:cs typeface="Arial" panose="020B0604020202020204" pitchFamily="34" charset="0"/>
              </a:rPr>
              <a:t>HIV</a:t>
            </a:r>
          </a:p>
        </p:txBody>
      </p:sp>
      <p:pic>
        <p:nvPicPr>
          <p:cNvPr id="12" name="Picture 11">
            <a:extLst>
              <a:ext uri="{FF2B5EF4-FFF2-40B4-BE49-F238E27FC236}">
                <a16:creationId xmlns:a16="http://schemas.microsoft.com/office/drawing/2014/main" id="{DDFB1409-0233-0711-2188-7F9C8334F2FB}"/>
              </a:ext>
            </a:extLst>
          </p:cNvPr>
          <p:cNvPicPr>
            <a:picLocks noChangeAspect="1"/>
          </p:cNvPicPr>
          <p:nvPr/>
        </p:nvPicPr>
        <p:blipFill>
          <a:blip r:embed="rId3"/>
          <a:stretch>
            <a:fillRect/>
          </a:stretch>
        </p:blipFill>
        <p:spPr>
          <a:xfrm>
            <a:off x="369973" y="484540"/>
            <a:ext cx="914221" cy="914221"/>
          </a:xfrm>
          <a:prstGeom prst="rect">
            <a:avLst/>
          </a:prstGeom>
        </p:spPr>
      </p:pic>
      <p:sp>
        <p:nvSpPr>
          <p:cNvPr id="19" name="Subtitle 2">
            <a:extLst>
              <a:ext uri="{FF2B5EF4-FFF2-40B4-BE49-F238E27FC236}">
                <a16:creationId xmlns:a16="http://schemas.microsoft.com/office/drawing/2014/main" id="{2CA1E42C-92F9-8D2A-D859-FBFC7CE53F1E}"/>
              </a:ext>
            </a:extLst>
          </p:cNvPr>
          <p:cNvSpPr txBox="1">
            <a:spLocks/>
          </p:cNvSpPr>
          <p:nvPr/>
        </p:nvSpPr>
        <p:spPr>
          <a:xfrm>
            <a:off x="7422776" y="1244600"/>
            <a:ext cx="4627353" cy="498101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First case of AIDS recorded in 1981.​</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38.4 million people globally were living with HIV in 2021.​</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1.5 million people became newly infected  with HIV in 2021.​</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Around 650,000 people died from AIDS-related illnesses worldwide in 2021 compared to 1.9 million people in 2004 and 1.3 million people in 2010 thanks to effective treatment and progress with prevention.​</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HIV transmission:​</a:t>
            </a:r>
          </a:p>
          <a:p>
            <a:pPr marL="742950" lvl="1"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Blood​</a:t>
            </a:r>
          </a:p>
          <a:p>
            <a:pPr marL="742950" lvl="1"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Semen and pre-seminal fluid​</a:t>
            </a:r>
          </a:p>
          <a:p>
            <a:pPr marL="742950" lvl="1"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Rectal fluids​</a:t>
            </a:r>
          </a:p>
          <a:p>
            <a:pPr marL="742950" lvl="1"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Vaginal fluids​</a:t>
            </a:r>
          </a:p>
          <a:p>
            <a:pPr marL="742950" lvl="1"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Breast milk​</a:t>
            </a:r>
          </a:p>
          <a:p>
            <a:pPr marL="285750" indent="-285750" algn="l">
              <a:lnSpc>
                <a:spcPct val="100000"/>
              </a:lnSpc>
              <a:buFont typeface="Arial" panose="020B0604020202020204" pitchFamily="34" charset="0"/>
              <a:buChar char="•"/>
            </a:pPr>
            <a:endParaRPr lang="en-ZA" sz="1600" dirty="0">
              <a:solidFill>
                <a:srgbClr val="713AB4"/>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9A4529D-0D24-D202-2A5E-67CAB3B32239}"/>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00B5E2"/>
                </a:solidFill>
                <a:latin typeface="Arial" panose="020B0604020202020204" pitchFamily="34" charset="0"/>
                <a:cs typeface="Arial" panose="020B0604020202020204" pitchFamily="34" charset="0"/>
              </a:rPr>
              <a:t>IAVI VACCINE LITERACY LIBRARY  |   MODULE 2</a:t>
            </a:r>
          </a:p>
        </p:txBody>
      </p:sp>
    </p:spTree>
    <p:extLst>
      <p:ext uri="{BB962C8B-B14F-4D97-AF65-F5344CB8AC3E}">
        <p14:creationId xmlns:p14="http://schemas.microsoft.com/office/powerpoint/2010/main" val="368187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4B692B-EA74-67CA-99C8-5FD9DA27A3C7}"/>
              </a:ext>
            </a:extLst>
          </p:cNvPr>
          <p:cNvPicPr>
            <a:picLocks noChangeAspect="1"/>
          </p:cNvPicPr>
          <p:nvPr/>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437059" y="575605"/>
            <a:ext cx="5809082" cy="1649130"/>
          </a:xfrm>
        </p:spPr>
        <p:txBody>
          <a:bodyPr anchor="t" anchorCtr="0">
            <a:normAutofit fontScale="90000"/>
          </a:bodyPr>
          <a:lstStyle/>
          <a:p>
            <a:pPr algn="l"/>
            <a:r>
              <a:rPr lang="en-US" sz="4000" dirty="0">
                <a:solidFill>
                  <a:srgbClr val="9E007E"/>
                </a:solidFill>
                <a:latin typeface="Arial" panose="020B0604020202020204" pitchFamily="34" charset="0"/>
                <a:cs typeface="Arial" panose="020B0604020202020204" pitchFamily="34" charset="0"/>
              </a:rPr>
              <a:t>The Human Immunodeficiency </a:t>
            </a:r>
            <a:br>
              <a:rPr lang="en-US" sz="4000" dirty="0">
                <a:solidFill>
                  <a:srgbClr val="9E007E"/>
                </a:solidFill>
                <a:latin typeface="Arial" panose="020B0604020202020204" pitchFamily="34" charset="0"/>
                <a:cs typeface="Arial" panose="020B0604020202020204" pitchFamily="34" charset="0"/>
              </a:rPr>
            </a:br>
            <a:r>
              <a:rPr lang="en-US" sz="4000" dirty="0">
                <a:solidFill>
                  <a:srgbClr val="9E007E"/>
                </a:solidFill>
                <a:latin typeface="Arial" panose="020B0604020202020204" pitchFamily="34" charset="0"/>
                <a:cs typeface="Arial" panose="020B0604020202020204" pitchFamily="34" charset="0"/>
              </a:rPr>
              <a:t>Virus​</a:t>
            </a:r>
          </a:p>
        </p:txBody>
      </p:sp>
      <p:pic>
        <p:nvPicPr>
          <p:cNvPr id="8" name="Picture 7">
            <a:extLst>
              <a:ext uri="{FF2B5EF4-FFF2-40B4-BE49-F238E27FC236}">
                <a16:creationId xmlns:a16="http://schemas.microsoft.com/office/drawing/2014/main" id="{36A50916-676F-ECA5-2EC2-2C24126D813F}"/>
              </a:ext>
            </a:extLst>
          </p:cNvPr>
          <p:cNvPicPr>
            <a:picLocks noChangeAspect="1"/>
          </p:cNvPicPr>
          <p:nvPr/>
        </p:nvPicPr>
        <p:blipFill>
          <a:blip r:embed="rId3"/>
          <a:stretch>
            <a:fillRect/>
          </a:stretch>
        </p:blipFill>
        <p:spPr>
          <a:xfrm>
            <a:off x="2680811" y="2090264"/>
            <a:ext cx="3240378" cy="1016211"/>
          </a:xfrm>
          <a:prstGeom prst="rect">
            <a:avLst/>
          </a:prstGeom>
        </p:spPr>
      </p:pic>
      <p:sp>
        <p:nvSpPr>
          <p:cNvPr id="11" name="Subtitle 2">
            <a:extLst>
              <a:ext uri="{FF2B5EF4-FFF2-40B4-BE49-F238E27FC236}">
                <a16:creationId xmlns:a16="http://schemas.microsoft.com/office/drawing/2014/main" id="{B3560539-83DF-26ED-C17A-C6A9E03C5523}"/>
              </a:ext>
            </a:extLst>
          </p:cNvPr>
          <p:cNvSpPr txBox="1">
            <a:spLocks/>
          </p:cNvSpPr>
          <p:nvPr/>
        </p:nvSpPr>
        <p:spPr>
          <a:xfrm>
            <a:off x="2881521" y="2221862"/>
            <a:ext cx="2841959" cy="65357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ZA" sz="1600" dirty="0">
                <a:solidFill>
                  <a:schemeClr val="bg1"/>
                </a:solidFill>
                <a:latin typeface="Arial" panose="020B0604020202020204" pitchFamily="34" charset="0"/>
                <a:cs typeface="Arial" panose="020B0604020202020204" pitchFamily="34" charset="0"/>
              </a:rPr>
              <a:t>Diversity is a challenge for vaccine development​</a:t>
            </a:r>
          </a:p>
        </p:txBody>
      </p:sp>
      <p:sp>
        <p:nvSpPr>
          <p:cNvPr id="13" name="Subtitle 2">
            <a:extLst>
              <a:ext uri="{FF2B5EF4-FFF2-40B4-BE49-F238E27FC236}">
                <a16:creationId xmlns:a16="http://schemas.microsoft.com/office/drawing/2014/main" id="{D2B46C0A-C106-5C42-BDCC-839037C529E8}"/>
              </a:ext>
            </a:extLst>
          </p:cNvPr>
          <p:cNvSpPr txBox="1">
            <a:spLocks/>
          </p:cNvSpPr>
          <p:nvPr/>
        </p:nvSpPr>
        <p:spPr>
          <a:xfrm>
            <a:off x="6287176" y="4176476"/>
            <a:ext cx="5709166" cy="212113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Retrovirus: a virus that uses RNA as its genetic material. ​</a:t>
            </a:r>
          </a:p>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HIV-1: the most common virus found all over the world.​</a:t>
            </a:r>
          </a:p>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HIV-2: much less common and less infectious and harmful, found mostly in West Africa.​</a:t>
            </a:r>
          </a:p>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Four Groups (M, N, O, and P).​</a:t>
            </a:r>
          </a:p>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10 Subtypes in the M group.​</a:t>
            </a:r>
          </a:p>
        </p:txBody>
      </p:sp>
      <p:pic>
        <p:nvPicPr>
          <p:cNvPr id="10" name="Picture 9">
            <a:extLst>
              <a:ext uri="{FF2B5EF4-FFF2-40B4-BE49-F238E27FC236}">
                <a16:creationId xmlns:a16="http://schemas.microsoft.com/office/drawing/2014/main" id="{66FB5513-0357-4CA0-E75F-0D60502BC837}"/>
              </a:ext>
            </a:extLst>
          </p:cNvPr>
          <p:cNvPicPr>
            <a:picLocks noChangeAspect="1"/>
          </p:cNvPicPr>
          <p:nvPr/>
        </p:nvPicPr>
        <p:blipFill>
          <a:blip r:embed="rId4"/>
          <a:stretch>
            <a:fillRect/>
          </a:stretch>
        </p:blipFill>
        <p:spPr>
          <a:xfrm>
            <a:off x="369973" y="484540"/>
            <a:ext cx="914221" cy="914221"/>
          </a:xfrm>
          <a:prstGeom prst="rect">
            <a:avLst/>
          </a:prstGeom>
        </p:spPr>
      </p:pic>
      <p:sp>
        <p:nvSpPr>
          <p:cNvPr id="6" name="TextBox 5">
            <a:extLst>
              <a:ext uri="{FF2B5EF4-FFF2-40B4-BE49-F238E27FC236}">
                <a16:creationId xmlns:a16="http://schemas.microsoft.com/office/drawing/2014/main" id="{C2B10072-2BC1-4C40-3EAE-D8CA9B28733A}"/>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00B5E2"/>
                </a:solidFill>
                <a:latin typeface="Arial" panose="020B0604020202020204" pitchFamily="34" charset="0"/>
                <a:cs typeface="Arial" panose="020B0604020202020204" pitchFamily="34" charset="0"/>
              </a:rPr>
              <a:t>IAVI VACCINE LITERACY LIBRARY  |   MODULE 2</a:t>
            </a:r>
          </a:p>
        </p:txBody>
      </p:sp>
    </p:spTree>
    <p:extLst>
      <p:ext uri="{BB962C8B-B14F-4D97-AF65-F5344CB8AC3E}">
        <p14:creationId xmlns:p14="http://schemas.microsoft.com/office/powerpoint/2010/main" val="2556234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5DA949-BC9F-BD3F-2A2D-4AF9F38D744C}"/>
              </a:ext>
            </a:extLst>
          </p:cNvPr>
          <p:cNvPicPr>
            <a:picLocks noChangeAspect="1"/>
          </p:cNvPicPr>
          <p:nvPr/>
        </p:nvPicPr>
        <p:blipFill>
          <a:blip r:embed="rId3"/>
          <a:stretch>
            <a:fillRect/>
          </a:stretch>
        </p:blipFill>
        <p:spPr>
          <a:xfrm>
            <a:off x="0" y="0"/>
            <a:ext cx="12192000" cy="6858000"/>
          </a:xfrm>
          <a:prstGeom prst="rect">
            <a:avLst/>
          </a:prstGeom>
        </p:spPr>
      </p:pic>
      <p:sp>
        <p:nvSpPr>
          <p:cNvPr id="6" name="Subtitle 2">
            <a:extLst>
              <a:ext uri="{FF2B5EF4-FFF2-40B4-BE49-F238E27FC236}">
                <a16:creationId xmlns:a16="http://schemas.microsoft.com/office/drawing/2014/main" id="{8E50CE27-94F0-3025-A6A0-D3DF54D962A7}"/>
              </a:ext>
            </a:extLst>
          </p:cNvPr>
          <p:cNvSpPr txBox="1">
            <a:spLocks/>
          </p:cNvSpPr>
          <p:nvPr/>
        </p:nvSpPr>
        <p:spPr>
          <a:xfrm>
            <a:off x="536301" y="2152210"/>
            <a:ext cx="5138358" cy="24421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ZA" sz="1600" b="1" dirty="0">
                <a:solidFill>
                  <a:srgbClr val="00B5E2"/>
                </a:solidFill>
                <a:latin typeface="Arial" panose="020B0604020202020204" pitchFamily="34" charset="0"/>
                <a:cs typeface="Arial" panose="020B0604020202020204" pitchFamily="34" charset="0"/>
              </a:rPr>
              <a:t>Diagnosis</a:t>
            </a:r>
            <a:r>
              <a:rPr lang="en-ZA" sz="1600" dirty="0">
                <a:solidFill>
                  <a:srgbClr val="00B5E2"/>
                </a:solidFill>
                <a:latin typeface="Arial" panose="020B0604020202020204" pitchFamily="34" charset="0"/>
                <a:cs typeface="Arial" panose="020B0604020202020204" pitchFamily="34" charset="0"/>
              </a:rPr>
              <a:t>​</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Nucleic acid tests (NAT) that can detect HIV RNA  in the blood.​</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Antigen/antibody tests to detect parts of the virus, for example the viral capsid protein (p24) along with antibodies generated in response to the infection. ​</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Tests to detect antibodies generated by the body in response to the infection.​</a:t>
            </a:r>
            <a:br>
              <a:rPr lang="en-ZA" sz="1600" dirty="0">
                <a:solidFill>
                  <a:srgbClr val="00558C"/>
                </a:solidFill>
                <a:latin typeface="Arial" panose="020B0604020202020204" pitchFamily="34" charset="0"/>
                <a:cs typeface="Arial" panose="020B0604020202020204" pitchFamily="34" charset="0"/>
              </a:rPr>
            </a:br>
            <a:endParaRPr lang="en-ZA" sz="1600" dirty="0">
              <a:solidFill>
                <a:srgbClr val="00558C"/>
              </a:solidFill>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6CF63628-2425-D366-4DE0-36724C7703F9}"/>
              </a:ext>
            </a:extLst>
          </p:cNvPr>
          <p:cNvSpPr txBox="1">
            <a:spLocks/>
          </p:cNvSpPr>
          <p:nvPr/>
        </p:nvSpPr>
        <p:spPr>
          <a:xfrm>
            <a:off x="536301" y="4785175"/>
            <a:ext cx="5401234" cy="148253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ZA" sz="1600" b="1" dirty="0">
                <a:solidFill>
                  <a:srgbClr val="00B5E2"/>
                </a:solidFill>
                <a:latin typeface="Arial" panose="020B0604020202020204" pitchFamily="34" charset="0"/>
                <a:cs typeface="Arial" panose="020B0604020202020204" pitchFamily="34" charset="0"/>
              </a:rPr>
              <a:t>Disease progression</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Acute Infection​</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Chronic Infection​</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AIDS​</a:t>
            </a:r>
          </a:p>
        </p:txBody>
      </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01253" y="616549"/>
            <a:ext cx="4816834" cy="1070030"/>
          </a:xfrm>
        </p:spPr>
        <p:txBody>
          <a:bodyPr anchor="t" anchorCtr="0">
            <a:normAutofit fontScale="90000"/>
          </a:bodyPr>
          <a:lstStyle/>
          <a:p>
            <a:pPr algn="l"/>
            <a:r>
              <a:rPr lang="en-US" sz="4000" dirty="0">
                <a:solidFill>
                  <a:srgbClr val="9E007E"/>
                </a:solidFill>
                <a:latin typeface="Arial" panose="020B0604020202020204" pitchFamily="34" charset="0"/>
                <a:cs typeface="Arial" panose="020B0604020202020204" pitchFamily="34" charset="0"/>
              </a:rPr>
              <a:t>HIV Diagnosis and Disease Progression​</a:t>
            </a:r>
          </a:p>
        </p:txBody>
      </p:sp>
      <p:pic>
        <p:nvPicPr>
          <p:cNvPr id="5" name="Picture 4">
            <a:extLst>
              <a:ext uri="{FF2B5EF4-FFF2-40B4-BE49-F238E27FC236}">
                <a16:creationId xmlns:a16="http://schemas.microsoft.com/office/drawing/2014/main" id="{371A28B0-D57F-BD28-CD05-6CB4D127B624}"/>
              </a:ext>
            </a:extLst>
          </p:cNvPr>
          <p:cNvPicPr>
            <a:picLocks noChangeAspect="1"/>
          </p:cNvPicPr>
          <p:nvPr/>
        </p:nvPicPr>
        <p:blipFill>
          <a:blip r:embed="rId4"/>
          <a:stretch>
            <a:fillRect/>
          </a:stretch>
        </p:blipFill>
        <p:spPr>
          <a:xfrm>
            <a:off x="369973" y="484540"/>
            <a:ext cx="914221" cy="914221"/>
          </a:xfrm>
          <a:prstGeom prst="rect">
            <a:avLst/>
          </a:prstGeom>
        </p:spPr>
      </p:pic>
      <p:sp>
        <p:nvSpPr>
          <p:cNvPr id="13" name="TextBox 12">
            <a:extLst>
              <a:ext uri="{FF2B5EF4-FFF2-40B4-BE49-F238E27FC236}">
                <a16:creationId xmlns:a16="http://schemas.microsoft.com/office/drawing/2014/main" id="{968EAEE5-A067-E119-B805-204652444CFB}"/>
              </a:ext>
            </a:extLst>
          </p:cNvPr>
          <p:cNvSpPr txBox="1"/>
          <p:nvPr/>
        </p:nvSpPr>
        <p:spPr>
          <a:xfrm>
            <a:off x="480495" y="6458570"/>
            <a:ext cx="3135795" cy="246221"/>
          </a:xfrm>
          <a:prstGeom prst="rect">
            <a:avLst/>
          </a:prstGeom>
          <a:noFill/>
        </p:spPr>
        <p:txBody>
          <a:bodyPr wrap="none" rtlCol="0">
            <a:spAutoFit/>
          </a:bodyPr>
          <a:lstStyle/>
          <a:p>
            <a:r>
              <a:rPr lang="en-US" sz="1000" dirty="0">
                <a:solidFill>
                  <a:srgbClr val="00B5E2"/>
                </a:solidFill>
                <a:latin typeface="Arial" panose="020B0604020202020204" pitchFamily="34" charset="0"/>
                <a:cs typeface="Arial" panose="020B0604020202020204" pitchFamily="34" charset="0"/>
              </a:rPr>
              <a:t>IAVI VACCINE LITERACY LIBRARY  |   MODULE 2</a:t>
            </a:r>
          </a:p>
        </p:txBody>
      </p:sp>
    </p:spTree>
    <p:extLst>
      <p:ext uri="{BB962C8B-B14F-4D97-AF65-F5344CB8AC3E}">
        <p14:creationId xmlns:p14="http://schemas.microsoft.com/office/powerpoint/2010/main" val="1426941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B810B0B-C23A-1FD8-0E26-2D3950948804}"/>
              </a:ext>
            </a:extLst>
          </p:cNvPr>
          <p:cNvPicPr>
            <a:picLocks noChangeAspect="1"/>
          </p:cNvPicPr>
          <p:nvPr/>
        </p:nvPicPr>
        <p:blipFill>
          <a:blip r:embed="rId3"/>
          <a:stretch>
            <a:fillRect/>
          </a:stretch>
        </p:blipFill>
        <p:spPr>
          <a:xfrm>
            <a:off x="5639" y="0"/>
            <a:ext cx="12180722" cy="6858000"/>
          </a:xfrm>
          <a:prstGeom prst="rect">
            <a:avLst/>
          </a:prstGeom>
        </p:spPr>
      </p:pic>
      <p:sp>
        <p:nvSpPr>
          <p:cNvPr id="2" name="Rectangle 1">
            <a:extLst>
              <a:ext uri="{FF2B5EF4-FFF2-40B4-BE49-F238E27FC236}">
                <a16:creationId xmlns:a16="http://schemas.microsoft.com/office/drawing/2014/main" id="{DEE700CE-D1A4-8DB9-37D8-3CE401D3764B}"/>
              </a:ext>
            </a:extLst>
          </p:cNvPr>
          <p:cNvSpPr/>
          <p:nvPr/>
        </p:nvSpPr>
        <p:spPr>
          <a:xfrm>
            <a:off x="0" y="1423492"/>
            <a:ext cx="1865870" cy="442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473957" y="630197"/>
            <a:ext cx="4871425" cy="1070030"/>
          </a:xfrm>
        </p:spPr>
        <p:txBody>
          <a:bodyPr anchor="t" anchorCtr="0">
            <a:normAutofit fontScale="90000"/>
          </a:bodyPr>
          <a:lstStyle/>
          <a:p>
            <a:pPr algn="l"/>
            <a:r>
              <a:rPr lang="en-US" sz="4000" dirty="0">
                <a:solidFill>
                  <a:srgbClr val="9E007E"/>
                </a:solidFill>
                <a:latin typeface="Arial" panose="020B0604020202020204" pitchFamily="34" charset="0"/>
                <a:cs typeface="Arial" panose="020B0604020202020204" pitchFamily="34" charset="0"/>
              </a:rPr>
              <a:t>HIV Prevention and Treatment</a:t>
            </a:r>
          </a:p>
        </p:txBody>
      </p:sp>
      <p:sp>
        <p:nvSpPr>
          <p:cNvPr id="10" name="Subtitle 2">
            <a:extLst>
              <a:ext uri="{FF2B5EF4-FFF2-40B4-BE49-F238E27FC236}">
                <a16:creationId xmlns:a16="http://schemas.microsoft.com/office/drawing/2014/main" id="{8AB1A7A6-63DF-CA2C-9B9E-D8E523B669B5}"/>
              </a:ext>
            </a:extLst>
          </p:cNvPr>
          <p:cNvSpPr>
            <a:spLocks noGrp="1"/>
          </p:cNvSpPr>
          <p:nvPr>
            <p:ph type="subTitle" idx="1"/>
          </p:nvPr>
        </p:nvSpPr>
        <p:spPr>
          <a:xfrm>
            <a:off x="8251106" y="1046078"/>
            <a:ext cx="3422734" cy="2298453"/>
          </a:xfrm>
        </p:spPr>
        <p:txBody>
          <a:bodyPr>
            <a:noAutofit/>
          </a:bodyPr>
          <a:lstStyle/>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Comprehensive prevention tools and interventions.​</a:t>
            </a:r>
          </a:p>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To date, there is no cure and no vaccine for HIV.​</a:t>
            </a:r>
          </a:p>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There are now more than 30 antiretrovirals (ARVs) that can be used in first, second, and third-line therapy.​</a:t>
            </a:r>
          </a:p>
        </p:txBody>
      </p:sp>
      <p:sp>
        <p:nvSpPr>
          <p:cNvPr id="12" name="Subtitle 2">
            <a:extLst>
              <a:ext uri="{FF2B5EF4-FFF2-40B4-BE49-F238E27FC236}">
                <a16:creationId xmlns:a16="http://schemas.microsoft.com/office/drawing/2014/main" id="{62DB1B26-535C-2218-5F4B-EAF06802D6C1}"/>
              </a:ext>
            </a:extLst>
          </p:cNvPr>
          <p:cNvSpPr txBox="1">
            <a:spLocks/>
          </p:cNvSpPr>
          <p:nvPr/>
        </p:nvSpPr>
        <p:spPr>
          <a:xfrm>
            <a:off x="8251106" y="3510440"/>
            <a:ext cx="3422734" cy="27213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ZA" sz="1600" b="1" dirty="0">
                <a:solidFill>
                  <a:srgbClr val="713AB4"/>
                </a:solidFill>
                <a:latin typeface="Arial" panose="020B0604020202020204" pitchFamily="34" charset="0"/>
                <a:cs typeface="Arial" panose="020B0604020202020204" pitchFamily="34" charset="0"/>
              </a:rPr>
              <a:t>95-95-95</a:t>
            </a:r>
          </a:p>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In 2021, 85% of people living with HIV knew their HIV status.​</a:t>
            </a:r>
          </a:p>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Among people who knew their status, 88% were accessing treatment.​</a:t>
            </a:r>
          </a:p>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And among people accessing treatment, 92% were virally suppressed.​</a:t>
            </a:r>
          </a:p>
        </p:txBody>
      </p:sp>
      <p:pic>
        <p:nvPicPr>
          <p:cNvPr id="7" name="Picture 6">
            <a:extLst>
              <a:ext uri="{FF2B5EF4-FFF2-40B4-BE49-F238E27FC236}">
                <a16:creationId xmlns:a16="http://schemas.microsoft.com/office/drawing/2014/main" id="{04C5748F-471C-F505-0387-476D5F27A5EC}"/>
              </a:ext>
            </a:extLst>
          </p:cNvPr>
          <p:cNvPicPr>
            <a:picLocks noChangeAspect="1"/>
          </p:cNvPicPr>
          <p:nvPr/>
        </p:nvPicPr>
        <p:blipFill>
          <a:blip r:embed="rId4"/>
          <a:stretch>
            <a:fillRect/>
          </a:stretch>
        </p:blipFill>
        <p:spPr>
          <a:xfrm>
            <a:off x="369973" y="484540"/>
            <a:ext cx="914221" cy="914221"/>
          </a:xfrm>
          <a:prstGeom prst="rect">
            <a:avLst/>
          </a:prstGeom>
        </p:spPr>
      </p:pic>
      <p:sp>
        <p:nvSpPr>
          <p:cNvPr id="3" name="TextBox 2">
            <a:extLst>
              <a:ext uri="{FF2B5EF4-FFF2-40B4-BE49-F238E27FC236}">
                <a16:creationId xmlns:a16="http://schemas.microsoft.com/office/drawing/2014/main" id="{CEF1925B-C118-0BC5-1CC6-DEFEBF585366}"/>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00B5E2"/>
                </a:solidFill>
                <a:latin typeface="Arial" panose="020B0604020202020204" pitchFamily="34" charset="0"/>
                <a:cs typeface="Arial" panose="020B0604020202020204" pitchFamily="34" charset="0"/>
              </a:rPr>
              <a:t>IAVI VACCINE LITERACY LIBRARY  |   MODULE 2</a:t>
            </a:r>
          </a:p>
        </p:txBody>
      </p:sp>
    </p:spTree>
    <p:extLst>
      <p:ext uri="{BB962C8B-B14F-4D97-AF65-F5344CB8AC3E}">
        <p14:creationId xmlns:p14="http://schemas.microsoft.com/office/powerpoint/2010/main" val="3277392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57317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9E50B4B-A1E8-217C-82DA-E24116462AD9}"/>
              </a:ext>
            </a:extLst>
          </p:cNvPr>
          <p:cNvPicPr>
            <a:picLocks noChangeAspect="1"/>
          </p:cNvPicPr>
          <p:nvPr/>
        </p:nvPicPr>
        <p:blipFill>
          <a:blip r:embed="rId3"/>
          <a:stretch>
            <a:fillRect/>
          </a:stretch>
        </p:blipFill>
        <p:spPr>
          <a:xfrm>
            <a:off x="5639" y="0"/>
            <a:ext cx="12180722" cy="6858000"/>
          </a:xfrm>
          <a:prstGeom prst="rect">
            <a:avLst/>
          </a:prstGeom>
        </p:spPr>
      </p:pic>
      <p:pic>
        <p:nvPicPr>
          <p:cNvPr id="12" name="Picture 11">
            <a:extLst>
              <a:ext uri="{FF2B5EF4-FFF2-40B4-BE49-F238E27FC236}">
                <a16:creationId xmlns:a16="http://schemas.microsoft.com/office/drawing/2014/main" id="{166F9BD8-7A2D-0114-DC4C-412A7AAF1474}"/>
              </a:ext>
            </a:extLst>
          </p:cNvPr>
          <p:cNvPicPr>
            <a:picLocks noChangeAspect="1"/>
          </p:cNvPicPr>
          <p:nvPr/>
        </p:nvPicPr>
        <p:blipFill>
          <a:blip r:embed="rId4"/>
          <a:stretch>
            <a:fillRect/>
          </a:stretch>
        </p:blipFill>
        <p:spPr>
          <a:xfrm>
            <a:off x="381989" y="490437"/>
            <a:ext cx="898687" cy="898687"/>
          </a:xfrm>
          <a:prstGeom prst="rect">
            <a:avLst/>
          </a:prstGeom>
        </p:spPr>
      </p:pic>
      <p:sp>
        <p:nvSpPr>
          <p:cNvPr id="10" name="Subtitle 2">
            <a:extLst>
              <a:ext uri="{FF2B5EF4-FFF2-40B4-BE49-F238E27FC236}">
                <a16:creationId xmlns:a16="http://schemas.microsoft.com/office/drawing/2014/main" id="{8AB1A7A6-63DF-CA2C-9B9E-D8E523B669B5}"/>
              </a:ext>
            </a:extLst>
          </p:cNvPr>
          <p:cNvSpPr>
            <a:spLocks noGrp="1"/>
          </p:cNvSpPr>
          <p:nvPr>
            <p:ph type="subTitle" idx="1"/>
          </p:nvPr>
        </p:nvSpPr>
        <p:spPr>
          <a:xfrm>
            <a:off x="8280400" y="2705100"/>
            <a:ext cx="3621812" cy="3566099"/>
          </a:xfrm>
        </p:spPr>
        <p:txBody>
          <a:bodyPr>
            <a:noAutofit/>
          </a:bodyPr>
          <a:lstStyle/>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An ancient disease.​</a:t>
            </a:r>
          </a:p>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Mycobacterium tuberculosis (M.tb) bacteria discovered in 1882.​</a:t>
            </a:r>
          </a:p>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Over 2 billion people are infected with M.tb worldwide.​</a:t>
            </a:r>
          </a:p>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Only 5–10% will develop TB disease during their lifetime.​</a:t>
            </a:r>
          </a:p>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1.2 million children get sick with TB each year.​​</a:t>
            </a:r>
          </a:p>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Spread through the air.​</a:t>
            </a:r>
          </a:p>
        </p:txBody>
      </p:sp>
      <p:sp>
        <p:nvSpPr>
          <p:cNvPr id="14" name="Title 1">
            <a:extLst>
              <a:ext uri="{FF2B5EF4-FFF2-40B4-BE49-F238E27FC236}">
                <a16:creationId xmlns:a16="http://schemas.microsoft.com/office/drawing/2014/main" id="{66FE0F9A-B650-397A-C601-AF48B6C894C4}"/>
              </a:ext>
            </a:extLst>
          </p:cNvPr>
          <p:cNvSpPr>
            <a:spLocks noGrp="1"/>
          </p:cNvSpPr>
          <p:nvPr>
            <p:ph type="ctrTitle"/>
          </p:nvPr>
        </p:nvSpPr>
        <p:spPr>
          <a:xfrm>
            <a:off x="1551817" y="643845"/>
            <a:ext cx="4534168" cy="783324"/>
          </a:xfrm>
        </p:spPr>
        <p:txBody>
          <a:bodyPr anchor="t" anchorCtr="0">
            <a:normAutofit/>
          </a:bodyPr>
          <a:lstStyle/>
          <a:p>
            <a:pPr algn="l"/>
            <a:r>
              <a:rPr lang="en-US" sz="3600" dirty="0">
                <a:solidFill>
                  <a:srgbClr val="00558C"/>
                </a:solidFill>
                <a:latin typeface="Arial" panose="020B0604020202020204" pitchFamily="34" charset="0"/>
                <a:cs typeface="Arial" panose="020B0604020202020204" pitchFamily="34" charset="0"/>
              </a:rPr>
              <a:t>Tuberculosis (TB)</a:t>
            </a:r>
          </a:p>
        </p:txBody>
      </p:sp>
      <p:sp>
        <p:nvSpPr>
          <p:cNvPr id="4" name="TextBox 3">
            <a:extLst>
              <a:ext uri="{FF2B5EF4-FFF2-40B4-BE49-F238E27FC236}">
                <a16:creationId xmlns:a16="http://schemas.microsoft.com/office/drawing/2014/main" id="{CD252128-F38C-27C9-2268-15FBCECF401F}"/>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00B5E2"/>
                </a:solidFill>
                <a:latin typeface="Arial" panose="020B0604020202020204" pitchFamily="34" charset="0"/>
                <a:cs typeface="Arial" panose="020B0604020202020204" pitchFamily="34" charset="0"/>
              </a:rPr>
              <a:t>IAVI VACCINE LITERACY LIBRARY  |   MODULE 2</a:t>
            </a:r>
          </a:p>
        </p:txBody>
      </p:sp>
    </p:spTree>
    <p:extLst>
      <p:ext uri="{BB962C8B-B14F-4D97-AF65-F5344CB8AC3E}">
        <p14:creationId xmlns:p14="http://schemas.microsoft.com/office/powerpoint/2010/main" val="167449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B5E2">
            <a:alpha val="57300"/>
          </a:srgb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9CF3F2-365F-C05F-96D9-0E3925D4C575}"/>
              </a:ext>
            </a:extLst>
          </p:cNvPr>
          <p:cNvPicPr>
            <a:picLocks noChangeAspect="1"/>
          </p:cNvPicPr>
          <p:nvPr/>
        </p:nvPicPr>
        <p:blipFill>
          <a:blip r:embed="rId3"/>
          <a:stretch>
            <a:fillRect/>
          </a:stretch>
        </p:blipFill>
        <p:spPr>
          <a:xfrm>
            <a:off x="5639" y="0"/>
            <a:ext cx="12180722" cy="6858000"/>
          </a:xfrm>
          <a:prstGeom prst="rect">
            <a:avLst/>
          </a:prstGeom>
        </p:spPr>
      </p:pic>
      <p:pic>
        <p:nvPicPr>
          <p:cNvPr id="6" name="Picture 5">
            <a:extLst>
              <a:ext uri="{FF2B5EF4-FFF2-40B4-BE49-F238E27FC236}">
                <a16:creationId xmlns:a16="http://schemas.microsoft.com/office/drawing/2014/main" id="{FBD27011-0B8E-7EA3-B705-C474DFC0BB31}"/>
              </a:ext>
            </a:extLst>
          </p:cNvPr>
          <p:cNvPicPr>
            <a:picLocks noChangeAspect="1"/>
          </p:cNvPicPr>
          <p:nvPr/>
        </p:nvPicPr>
        <p:blipFill>
          <a:blip r:embed="rId4"/>
          <a:stretch>
            <a:fillRect/>
          </a:stretch>
        </p:blipFill>
        <p:spPr>
          <a:xfrm>
            <a:off x="381989" y="490437"/>
            <a:ext cx="898687" cy="898687"/>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01251" y="589253"/>
            <a:ext cx="7775271" cy="1070030"/>
          </a:xfrm>
        </p:spPr>
        <p:txBody>
          <a:bodyPr anchor="t" anchorCtr="0">
            <a:normAutofit fontScale="90000"/>
          </a:bodyPr>
          <a:lstStyle/>
          <a:p>
            <a:pPr algn="l"/>
            <a:r>
              <a:rPr lang="en-US" sz="4000" dirty="0">
                <a:solidFill>
                  <a:srgbClr val="00558C"/>
                </a:solidFill>
                <a:latin typeface="Arial" panose="020B0604020202020204" pitchFamily="34" charset="0"/>
                <a:cs typeface="Arial" panose="020B0604020202020204" pitchFamily="34" charset="0"/>
              </a:rPr>
              <a:t>Tuberculosis – Diagnosis and Disease Progression​</a:t>
            </a:r>
          </a:p>
        </p:txBody>
      </p:sp>
      <p:sp>
        <p:nvSpPr>
          <p:cNvPr id="13" name="Subtitle 2">
            <a:extLst>
              <a:ext uri="{FF2B5EF4-FFF2-40B4-BE49-F238E27FC236}">
                <a16:creationId xmlns:a16="http://schemas.microsoft.com/office/drawing/2014/main" id="{D790564E-57BA-82B6-B3A3-1A5887B6CE0F}"/>
              </a:ext>
            </a:extLst>
          </p:cNvPr>
          <p:cNvSpPr>
            <a:spLocks noGrp="1"/>
          </p:cNvSpPr>
          <p:nvPr>
            <p:ph type="subTitle" idx="1"/>
          </p:nvPr>
        </p:nvSpPr>
        <p:spPr>
          <a:xfrm>
            <a:off x="536301" y="2095328"/>
            <a:ext cx="4398769" cy="4013372"/>
          </a:xfrm>
        </p:spPr>
        <p:txBody>
          <a:bodyPr>
            <a:noAutofit/>
          </a:bodyPr>
          <a:lstStyle/>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The symptoms of tuberculosis infection are diverse depending on where the bacteria are in the body.​</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TB presents in people in two forms: active TB disease and latent TB infection. ​</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People with latent TB disease may have no symptoms.​</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Diagnosing TB requires a clinical examination and confirmatory diagnostic tests.​</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Disease progression.​</a:t>
            </a:r>
          </a:p>
        </p:txBody>
      </p:sp>
      <p:sp>
        <p:nvSpPr>
          <p:cNvPr id="2" name="TextBox 1">
            <a:extLst>
              <a:ext uri="{FF2B5EF4-FFF2-40B4-BE49-F238E27FC236}">
                <a16:creationId xmlns:a16="http://schemas.microsoft.com/office/drawing/2014/main" id="{8594BEE4-9060-8D65-88BC-D2E576E82606}"/>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624394"/>
                </a:solidFill>
                <a:latin typeface="Arial" panose="020B0604020202020204" pitchFamily="34" charset="0"/>
                <a:cs typeface="Arial" panose="020B0604020202020204" pitchFamily="34" charset="0"/>
              </a:rPr>
              <a:t>IAVI VACCINE LITERACY LIBRARY  |   MODULE 2</a:t>
            </a:r>
          </a:p>
        </p:txBody>
      </p:sp>
    </p:spTree>
    <p:extLst>
      <p:ext uri="{BB962C8B-B14F-4D97-AF65-F5344CB8AC3E}">
        <p14:creationId xmlns:p14="http://schemas.microsoft.com/office/powerpoint/2010/main" val="209336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B5E2">
            <a:alpha val="15381"/>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4FF659-A39C-C96C-3163-6150E0B1EF3D}"/>
              </a:ext>
            </a:extLst>
          </p:cNvPr>
          <p:cNvPicPr>
            <a:picLocks noChangeAspect="1"/>
          </p:cNvPicPr>
          <p:nvPr/>
        </p:nvPicPr>
        <p:blipFill>
          <a:blip r:embed="rId3"/>
          <a:stretch>
            <a:fillRect/>
          </a:stretch>
        </p:blipFill>
        <p:spPr>
          <a:xfrm>
            <a:off x="5639" y="0"/>
            <a:ext cx="12180722" cy="6858000"/>
          </a:xfrm>
          <a:prstGeom prst="rect">
            <a:avLst/>
          </a:prstGeom>
        </p:spPr>
      </p:pic>
      <p:pic>
        <p:nvPicPr>
          <p:cNvPr id="6" name="Picture 5">
            <a:extLst>
              <a:ext uri="{FF2B5EF4-FFF2-40B4-BE49-F238E27FC236}">
                <a16:creationId xmlns:a16="http://schemas.microsoft.com/office/drawing/2014/main" id="{4E9BCDB9-ECD2-E354-6EAF-50F1C4999285}"/>
              </a:ext>
            </a:extLst>
          </p:cNvPr>
          <p:cNvPicPr>
            <a:picLocks noChangeAspect="1"/>
          </p:cNvPicPr>
          <p:nvPr/>
        </p:nvPicPr>
        <p:blipFill>
          <a:blip r:embed="rId4"/>
          <a:stretch>
            <a:fillRect/>
          </a:stretch>
        </p:blipFill>
        <p:spPr>
          <a:xfrm>
            <a:off x="381989" y="490437"/>
            <a:ext cx="898687" cy="898687"/>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01252" y="589253"/>
            <a:ext cx="7124587" cy="1070030"/>
          </a:xfrm>
        </p:spPr>
        <p:txBody>
          <a:bodyPr anchor="t" anchorCtr="0">
            <a:normAutofit/>
          </a:bodyPr>
          <a:lstStyle/>
          <a:p>
            <a:pPr algn="l"/>
            <a:r>
              <a:rPr lang="en-US" sz="4000" dirty="0">
                <a:solidFill>
                  <a:srgbClr val="00558C"/>
                </a:solidFill>
                <a:latin typeface="Arial" panose="020B0604020202020204" pitchFamily="34" charset="0"/>
                <a:cs typeface="Arial" panose="020B0604020202020204" pitchFamily="34" charset="0"/>
              </a:rPr>
              <a:t>TB Prevention and Treatment​</a:t>
            </a:r>
          </a:p>
        </p:txBody>
      </p:sp>
      <p:sp>
        <p:nvSpPr>
          <p:cNvPr id="13" name="Subtitle 2">
            <a:extLst>
              <a:ext uri="{FF2B5EF4-FFF2-40B4-BE49-F238E27FC236}">
                <a16:creationId xmlns:a16="http://schemas.microsoft.com/office/drawing/2014/main" id="{D790564E-57BA-82B6-B3A3-1A5887B6CE0F}"/>
              </a:ext>
            </a:extLst>
          </p:cNvPr>
          <p:cNvSpPr>
            <a:spLocks noGrp="1"/>
          </p:cNvSpPr>
          <p:nvPr>
            <p:ph type="subTitle" idx="1"/>
          </p:nvPr>
        </p:nvSpPr>
        <p:spPr>
          <a:xfrm>
            <a:off x="536302" y="1978377"/>
            <a:ext cx="4707087" cy="4594334"/>
          </a:xfrm>
        </p:spPr>
        <p:txBody>
          <a:bodyPr>
            <a:noAutofit/>
          </a:bodyPr>
          <a:lstStyle/>
          <a:p>
            <a:pPr marL="285750" indent="-285750" algn="l">
              <a:lnSpc>
                <a:spcPct val="100000"/>
              </a:lnSpc>
              <a:buFont typeface="Arial" panose="020B0604020202020204" pitchFamily="34" charset="0"/>
              <a:buChar char="•"/>
            </a:pPr>
            <a:r>
              <a:rPr lang="en-ZA" sz="1600" dirty="0">
                <a:solidFill>
                  <a:srgbClr val="00B5E2"/>
                </a:solidFill>
                <a:latin typeface="Arial" panose="020B0604020202020204" pitchFamily="34" charset="0"/>
                <a:cs typeface="Arial" panose="020B0604020202020204" pitchFamily="34" charset="0"/>
              </a:rPr>
              <a:t>Tuberculosis is preventable.​</a:t>
            </a:r>
          </a:p>
          <a:p>
            <a:pPr marL="285750" indent="-285750" algn="l">
              <a:lnSpc>
                <a:spcPct val="100000"/>
              </a:lnSpc>
              <a:buFont typeface="Arial" panose="020B0604020202020204" pitchFamily="34" charset="0"/>
              <a:buChar char="•"/>
            </a:pPr>
            <a:r>
              <a:rPr lang="en-ZA" sz="1600" dirty="0">
                <a:solidFill>
                  <a:srgbClr val="00B5E2"/>
                </a:solidFill>
                <a:latin typeface="Arial" panose="020B0604020202020204" pitchFamily="34" charset="0"/>
                <a:cs typeface="Arial" panose="020B0604020202020204" pitchFamily="34" charset="0"/>
              </a:rPr>
              <a:t>BCG is the only approved vaccine for TB.​</a:t>
            </a:r>
          </a:p>
          <a:p>
            <a:pPr marL="285750" indent="-285750" algn="l">
              <a:lnSpc>
                <a:spcPct val="100000"/>
              </a:lnSpc>
              <a:buFont typeface="Arial" panose="020B0604020202020204" pitchFamily="34" charset="0"/>
              <a:buChar char="•"/>
            </a:pPr>
            <a:r>
              <a:rPr lang="en-ZA" sz="1600" dirty="0">
                <a:solidFill>
                  <a:srgbClr val="00B5E2"/>
                </a:solidFill>
                <a:latin typeface="Arial" panose="020B0604020202020204" pitchFamily="34" charset="0"/>
                <a:cs typeface="Arial" panose="020B0604020202020204" pitchFamily="34" charset="0"/>
              </a:rPr>
              <a:t>Variable level of protection.​</a:t>
            </a:r>
          </a:p>
          <a:p>
            <a:pPr marL="285750" indent="-285750" algn="l">
              <a:lnSpc>
                <a:spcPct val="100000"/>
              </a:lnSpc>
              <a:buFont typeface="Arial" panose="020B0604020202020204" pitchFamily="34" charset="0"/>
              <a:buChar char="•"/>
            </a:pPr>
            <a:r>
              <a:rPr lang="en-ZA" sz="1600" dirty="0">
                <a:solidFill>
                  <a:srgbClr val="00B5E2"/>
                </a:solidFill>
                <a:latin typeface="Arial" panose="020B0604020202020204" pitchFamily="34" charset="0"/>
                <a:cs typeface="Arial" panose="020B0604020202020204" pitchFamily="34" charset="0"/>
              </a:rPr>
              <a:t>Drug-sensitive TB is curable with a four- to   six-month course of currently available TB treatment.​</a:t>
            </a:r>
          </a:p>
          <a:p>
            <a:pPr marL="285750" indent="-285750" algn="l">
              <a:lnSpc>
                <a:spcPct val="100000"/>
              </a:lnSpc>
              <a:buFont typeface="Arial" panose="020B0604020202020204" pitchFamily="34" charset="0"/>
              <a:buChar char="•"/>
            </a:pPr>
            <a:r>
              <a:rPr lang="en-ZA" sz="1600" dirty="0">
                <a:solidFill>
                  <a:srgbClr val="00B5E2"/>
                </a:solidFill>
                <a:latin typeface="Arial" panose="020B0604020202020204" pitchFamily="34" charset="0"/>
                <a:cs typeface="Arial" panose="020B0604020202020204" pitchFamily="34" charset="0"/>
              </a:rPr>
              <a:t>Resistance to treatment can occur.​</a:t>
            </a:r>
          </a:p>
          <a:p>
            <a:pPr marL="285750" indent="-285750" algn="l">
              <a:lnSpc>
                <a:spcPct val="100000"/>
              </a:lnSpc>
              <a:buFont typeface="Arial" panose="020B0604020202020204" pitchFamily="34" charset="0"/>
              <a:buChar char="•"/>
            </a:pPr>
            <a:r>
              <a:rPr lang="en-ZA" sz="1600" dirty="0">
                <a:solidFill>
                  <a:srgbClr val="00B5E2"/>
                </a:solidFill>
                <a:latin typeface="Arial" panose="020B0604020202020204" pitchFamily="34" charset="0"/>
                <a:cs typeface="Arial" panose="020B0604020202020204" pitchFamily="34" charset="0"/>
              </a:rPr>
              <a:t>Multidrug-resistant TB (MDR-TB) is treatable, but with a much longer course of multiple drugs that can cause many side-effects.​</a:t>
            </a:r>
          </a:p>
          <a:p>
            <a:pPr marL="285750" indent="-285750" algn="l">
              <a:lnSpc>
                <a:spcPct val="100000"/>
              </a:lnSpc>
              <a:buFont typeface="Arial" panose="020B0604020202020204" pitchFamily="34" charset="0"/>
              <a:buChar char="•"/>
            </a:pPr>
            <a:r>
              <a:rPr lang="en-ZA" sz="1600" dirty="0">
                <a:solidFill>
                  <a:srgbClr val="00B5E2"/>
                </a:solidFill>
                <a:latin typeface="Arial" panose="020B0604020202020204" pitchFamily="34" charset="0"/>
                <a:cs typeface="Arial" panose="020B0604020202020204" pitchFamily="34" charset="0"/>
              </a:rPr>
              <a:t>Extensively drug-resistant TB (XDR-TB) is more difficult, and sometimes impossible,       to treat successfully.​</a:t>
            </a:r>
          </a:p>
          <a:p>
            <a:pPr marL="285750" indent="-285750" algn="l">
              <a:lnSpc>
                <a:spcPct val="100000"/>
              </a:lnSpc>
              <a:buFont typeface="Arial" panose="020B0604020202020204" pitchFamily="34" charset="0"/>
              <a:buChar char="•"/>
            </a:pPr>
            <a:endParaRPr lang="en-ZA" sz="16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DD9144A-9803-5A79-C44B-2B2AF1E39ACD}"/>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624394"/>
                </a:solidFill>
                <a:latin typeface="Arial" panose="020B0604020202020204" pitchFamily="34" charset="0"/>
                <a:cs typeface="Arial" panose="020B0604020202020204" pitchFamily="34" charset="0"/>
              </a:rPr>
              <a:t>IAVI VACCINE LITERACY LIBRARY  |   MODULE 2</a:t>
            </a:r>
          </a:p>
        </p:txBody>
      </p:sp>
    </p:spTree>
    <p:extLst>
      <p:ext uri="{BB962C8B-B14F-4D97-AF65-F5344CB8AC3E}">
        <p14:creationId xmlns:p14="http://schemas.microsoft.com/office/powerpoint/2010/main" val="2041653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4F69E4-1ECA-AD46-95F7-F50DE589B6AB}"/>
              </a:ext>
            </a:extLst>
          </p:cNvPr>
          <p:cNvPicPr>
            <a:picLocks noChangeAspect="1"/>
          </p:cNvPicPr>
          <p:nvPr/>
        </p:nvPicPr>
        <p:blipFill>
          <a:blip r:embed="rId3"/>
          <a:stretch>
            <a:fillRect/>
          </a:stretch>
        </p:blipFill>
        <p:spPr>
          <a:xfrm>
            <a:off x="5639" y="0"/>
            <a:ext cx="12180722" cy="68580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07830" y="648209"/>
            <a:ext cx="4892949" cy="835671"/>
          </a:xfrm>
        </p:spPr>
        <p:txBody>
          <a:bodyPr anchor="t" anchorCtr="0">
            <a:normAutofit/>
          </a:bodyPr>
          <a:lstStyle/>
          <a:p>
            <a:pPr algn="l"/>
            <a:r>
              <a:rPr lang="en-US" sz="3600" dirty="0">
                <a:solidFill>
                  <a:srgbClr val="FF9C19"/>
                </a:solidFill>
                <a:latin typeface="Arial" panose="020B0604020202020204" pitchFamily="34" charset="0"/>
                <a:cs typeface="Arial" panose="020B0604020202020204" pitchFamily="34" charset="0"/>
              </a:rPr>
              <a:t>Lassa Fever</a:t>
            </a:r>
          </a:p>
        </p:txBody>
      </p:sp>
      <p:sp>
        <p:nvSpPr>
          <p:cNvPr id="10" name="Subtitle 2">
            <a:extLst>
              <a:ext uri="{FF2B5EF4-FFF2-40B4-BE49-F238E27FC236}">
                <a16:creationId xmlns:a16="http://schemas.microsoft.com/office/drawing/2014/main" id="{8AB1A7A6-63DF-CA2C-9B9E-D8E523B669B5}"/>
              </a:ext>
            </a:extLst>
          </p:cNvPr>
          <p:cNvSpPr>
            <a:spLocks noGrp="1"/>
          </p:cNvSpPr>
          <p:nvPr>
            <p:ph type="subTitle" idx="1"/>
          </p:nvPr>
        </p:nvSpPr>
        <p:spPr>
          <a:xfrm>
            <a:off x="523601" y="1917059"/>
            <a:ext cx="4327799" cy="4633866"/>
          </a:xfrm>
        </p:spPr>
        <p:txBody>
          <a:bodyPr>
            <a:noAutofit/>
          </a:bodyPr>
          <a:lstStyle/>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First described in the 1950s.​</a:t>
            </a:r>
          </a:p>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Acute viral haemorrhagic illness      endemic in some parts of West Africa.​</a:t>
            </a:r>
          </a:p>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An estimated 100,000–300,000 cases    and 5,000 related deaths each year. ​</a:t>
            </a:r>
          </a:p>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Particularly dangerous to pregnant    women and small children.​</a:t>
            </a:r>
          </a:p>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Neurological problems have also been described, including various degrees of deafness, which occur in approximately one-third of infections, and in many     cases hearing loss is permanent.​</a:t>
            </a:r>
          </a:p>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WHO has identified Lassa fever as one   of the top emerging pathogens likely to cause severe outbreaks in the near future.​</a:t>
            </a:r>
          </a:p>
        </p:txBody>
      </p:sp>
      <p:pic>
        <p:nvPicPr>
          <p:cNvPr id="16" name="Picture 15">
            <a:extLst>
              <a:ext uri="{FF2B5EF4-FFF2-40B4-BE49-F238E27FC236}">
                <a16:creationId xmlns:a16="http://schemas.microsoft.com/office/drawing/2014/main" id="{B54B9E64-A048-FE33-85E4-9F2072536791}"/>
              </a:ext>
            </a:extLst>
          </p:cNvPr>
          <p:cNvPicPr>
            <a:picLocks noChangeAspect="1"/>
          </p:cNvPicPr>
          <p:nvPr/>
        </p:nvPicPr>
        <p:blipFill>
          <a:blip r:embed="rId4"/>
          <a:stretch>
            <a:fillRect/>
          </a:stretch>
        </p:blipFill>
        <p:spPr>
          <a:xfrm>
            <a:off x="369973" y="501419"/>
            <a:ext cx="914221" cy="914221"/>
          </a:xfrm>
          <a:prstGeom prst="rect">
            <a:avLst/>
          </a:prstGeom>
        </p:spPr>
      </p:pic>
      <p:sp>
        <p:nvSpPr>
          <p:cNvPr id="2" name="TextBox 1">
            <a:extLst>
              <a:ext uri="{FF2B5EF4-FFF2-40B4-BE49-F238E27FC236}">
                <a16:creationId xmlns:a16="http://schemas.microsoft.com/office/drawing/2014/main" id="{C6F0E882-ED0A-5F9E-346C-E0C12DE8F616}"/>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624394"/>
                </a:solidFill>
                <a:latin typeface="Arial" panose="020B0604020202020204" pitchFamily="34" charset="0"/>
                <a:cs typeface="Arial" panose="020B0604020202020204" pitchFamily="34" charset="0"/>
              </a:rPr>
              <a:t>IAVI VACCINE LITERACY LIBRARY  |   MODULE 2</a:t>
            </a:r>
          </a:p>
        </p:txBody>
      </p:sp>
    </p:spTree>
    <p:extLst>
      <p:ext uri="{BB962C8B-B14F-4D97-AF65-F5344CB8AC3E}">
        <p14:creationId xmlns:p14="http://schemas.microsoft.com/office/powerpoint/2010/main" val="868612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743A6D-E099-66D2-44F3-72541D80CCE4}"/>
              </a:ext>
            </a:extLst>
          </p:cNvPr>
          <p:cNvPicPr>
            <a:picLocks noChangeAspect="1"/>
          </p:cNvPicPr>
          <p:nvPr/>
        </p:nvPicPr>
        <p:blipFill>
          <a:blip r:embed="rId2"/>
          <a:stretch>
            <a:fillRect/>
          </a:stretch>
        </p:blipFill>
        <p:spPr>
          <a:xfrm>
            <a:off x="5639" y="0"/>
            <a:ext cx="12180722" cy="68580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07830" y="579969"/>
            <a:ext cx="5329698" cy="1070030"/>
          </a:xfrm>
        </p:spPr>
        <p:txBody>
          <a:bodyPr anchor="t" anchorCtr="0">
            <a:normAutofit fontScale="90000"/>
          </a:bodyPr>
          <a:lstStyle/>
          <a:p>
            <a:pPr algn="l"/>
            <a:r>
              <a:rPr lang="en-US" sz="4000" dirty="0">
                <a:solidFill>
                  <a:srgbClr val="FF9C19"/>
                </a:solidFill>
                <a:latin typeface="Arial" panose="020B0604020202020204" pitchFamily="34" charset="0"/>
                <a:cs typeface="Arial" panose="020B0604020202020204" pitchFamily="34" charset="0"/>
              </a:rPr>
              <a:t>Lassa Mammarenavirus (LASV)</a:t>
            </a:r>
          </a:p>
        </p:txBody>
      </p:sp>
      <p:sp>
        <p:nvSpPr>
          <p:cNvPr id="10" name="Subtitle 2">
            <a:extLst>
              <a:ext uri="{FF2B5EF4-FFF2-40B4-BE49-F238E27FC236}">
                <a16:creationId xmlns:a16="http://schemas.microsoft.com/office/drawing/2014/main" id="{8AB1A7A6-63DF-CA2C-9B9E-D8E523B669B5}"/>
              </a:ext>
            </a:extLst>
          </p:cNvPr>
          <p:cNvSpPr>
            <a:spLocks noGrp="1"/>
          </p:cNvSpPr>
          <p:nvPr>
            <p:ph type="subTitle" idx="1"/>
          </p:nvPr>
        </p:nvSpPr>
        <p:spPr>
          <a:xfrm>
            <a:off x="8052654" y="1327152"/>
            <a:ext cx="3716561" cy="4802259"/>
          </a:xfrm>
        </p:spPr>
        <p:txBody>
          <a:bodyPr>
            <a:noAutofit/>
          </a:bodyPr>
          <a:lstStyle/>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LASV responsible for the disease identified in 1969.​</a:t>
            </a:r>
          </a:p>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Retrovirus: a virus that uses RNA as its genetic material. ​</a:t>
            </a:r>
          </a:p>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Six types of LASV.​</a:t>
            </a:r>
          </a:p>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Ingestion of food or inhalation of air  contaminated with urine or faeces from infected rodents that spread the disease.​</a:t>
            </a:r>
          </a:p>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Not spread through direct contact (hugging, shaking hands, or sitting near someone).​</a:t>
            </a:r>
          </a:p>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Person-to-person transmission may occur after exposure to Lassa virus in the blood, tissue, secretions, or excretions of a Lassa-infected individual.​</a:t>
            </a:r>
          </a:p>
        </p:txBody>
      </p:sp>
      <p:pic>
        <p:nvPicPr>
          <p:cNvPr id="16" name="Picture 15">
            <a:extLst>
              <a:ext uri="{FF2B5EF4-FFF2-40B4-BE49-F238E27FC236}">
                <a16:creationId xmlns:a16="http://schemas.microsoft.com/office/drawing/2014/main" id="{B54B9E64-A048-FE33-85E4-9F2072536791}"/>
              </a:ext>
            </a:extLst>
          </p:cNvPr>
          <p:cNvPicPr>
            <a:picLocks noChangeAspect="1"/>
          </p:cNvPicPr>
          <p:nvPr/>
        </p:nvPicPr>
        <p:blipFill>
          <a:blip r:embed="rId3"/>
          <a:stretch>
            <a:fillRect/>
          </a:stretch>
        </p:blipFill>
        <p:spPr>
          <a:xfrm>
            <a:off x="369973" y="501419"/>
            <a:ext cx="914221" cy="914221"/>
          </a:xfrm>
          <a:prstGeom prst="rect">
            <a:avLst/>
          </a:prstGeom>
        </p:spPr>
      </p:pic>
      <p:sp>
        <p:nvSpPr>
          <p:cNvPr id="3" name="TextBox 2">
            <a:extLst>
              <a:ext uri="{FF2B5EF4-FFF2-40B4-BE49-F238E27FC236}">
                <a16:creationId xmlns:a16="http://schemas.microsoft.com/office/drawing/2014/main" id="{D302D3D5-59D6-94C4-BF22-C7CA26F97EF9}"/>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00B5E2"/>
                </a:solidFill>
                <a:latin typeface="Arial" panose="020B0604020202020204" pitchFamily="34" charset="0"/>
                <a:cs typeface="Arial" panose="020B0604020202020204" pitchFamily="34" charset="0"/>
              </a:rPr>
              <a:t>IAVI VACCINE LITERACY LIBRARY  |   MODULE 2</a:t>
            </a:r>
          </a:p>
        </p:txBody>
      </p:sp>
    </p:spTree>
    <p:extLst>
      <p:ext uri="{BB962C8B-B14F-4D97-AF65-F5344CB8AC3E}">
        <p14:creationId xmlns:p14="http://schemas.microsoft.com/office/powerpoint/2010/main" val="4112545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E79A32-DABC-1C49-F8CB-ADD8F292085A}"/>
              </a:ext>
            </a:extLst>
          </p:cNvPr>
          <p:cNvPicPr>
            <a:picLocks noChangeAspect="1"/>
          </p:cNvPicPr>
          <p:nvPr/>
        </p:nvPicPr>
        <p:blipFill>
          <a:blip r:embed="rId2">
            <a:alphaModFix amt="50000"/>
          </a:blip>
          <a:stretch>
            <a:fillRect/>
          </a:stretch>
        </p:blipFill>
        <p:spPr>
          <a:xfrm rot="808156">
            <a:off x="4084322" y="1054113"/>
            <a:ext cx="7631138" cy="4967660"/>
          </a:xfrm>
          <a:prstGeom prst="rect">
            <a:avLst/>
          </a:prstGeom>
        </p:spPr>
      </p:pic>
      <p:pic>
        <p:nvPicPr>
          <p:cNvPr id="4" name="Picture 3">
            <a:extLst>
              <a:ext uri="{FF2B5EF4-FFF2-40B4-BE49-F238E27FC236}">
                <a16:creationId xmlns:a16="http://schemas.microsoft.com/office/drawing/2014/main" id="{2B7DB00A-63B3-44D3-C8A0-2234E6E7A33B}"/>
              </a:ext>
            </a:extLst>
          </p:cNvPr>
          <p:cNvPicPr>
            <a:picLocks noChangeAspect="1"/>
          </p:cNvPicPr>
          <p:nvPr/>
        </p:nvPicPr>
        <p:blipFill>
          <a:blip r:embed="rId3"/>
          <a:stretch>
            <a:fillRect/>
          </a:stretch>
        </p:blipFill>
        <p:spPr>
          <a:xfrm>
            <a:off x="5639" y="0"/>
            <a:ext cx="12180722" cy="68580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07830" y="648209"/>
            <a:ext cx="4429705" cy="1135621"/>
          </a:xfrm>
        </p:spPr>
        <p:txBody>
          <a:bodyPr anchor="t" anchorCtr="0">
            <a:normAutofit/>
          </a:bodyPr>
          <a:lstStyle/>
          <a:p>
            <a:pPr algn="l"/>
            <a:r>
              <a:rPr lang="en-US" sz="3600" dirty="0">
                <a:solidFill>
                  <a:srgbClr val="FF9C19"/>
                </a:solidFill>
                <a:latin typeface="Museo Sans 500" panose="02000000000000000000" pitchFamily="2" charset="77"/>
                <a:cs typeface="Arial" panose="020B0604020202020204" pitchFamily="34" charset="0"/>
              </a:rPr>
              <a:t>Lassa Fever Diagnosis​</a:t>
            </a:r>
          </a:p>
        </p:txBody>
      </p:sp>
      <p:pic>
        <p:nvPicPr>
          <p:cNvPr id="16" name="Picture 15">
            <a:extLst>
              <a:ext uri="{FF2B5EF4-FFF2-40B4-BE49-F238E27FC236}">
                <a16:creationId xmlns:a16="http://schemas.microsoft.com/office/drawing/2014/main" id="{B54B9E64-A048-FE33-85E4-9F2072536791}"/>
              </a:ext>
            </a:extLst>
          </p:cNvPr>
          <p:cNvPicPr>
            <a:picLocks noChangeAspect="1"/>
          </p:cNvPicPr>
          <p:nvPr/>
        </p:nvPicPr>
        <p:blipFill>
          <a:blip r:embed="rId4"/>
          <a:stretch>
            <a:fillRect/>
          </a:stretch>
        </p:blipFill>
        <p:spPr>
          <a:xfrm>
            <a:off x="369973" y="501419"/>
            <a:ext cx="914221" cy="914221"/>
          </a:xfrm>
          <a:prstGeom prst="rect">
            <a:avLst/>
          </a:prstGeom>
        </p:spPr>
      </p:pic>
      <p:sp>
        <p:nvSpPr>
          <p:cNvPr id="11" name="Subtitle 2">
            <a:extLst>
              <a:ext uri="{FF2B5EF4-FFF2-40B4-BE49-F238E27FC236}">
                <a16:creationId xmlns:a16="http://schemas.microsoft.com/office/drawing/2014/main" id="{D3542783-90B1-D39E-09B8-B9179C0DA11F}"/>
              </a:ext>
            </a:extLst>
          </p:cNvPr>
          <p:cNvSpPr txBox="1">
            <a:spLocks/>
          </p:cNvSpPr>
          <p:nvPr/>
        </p:nvSpPr>
        <p:spPr>
          <a:xfrm>
            <a:off x="536302" y="3097155"/>
            <a:ext cx="4324456" cy="27403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ZA" sz="1600" b="1" dirty="0">
                <a:solidFill>
                  <a:srgbClr val="9E007E"/>
                </a:solidFill>
                <a:latin typeface="Arial" panose="020B0604020202020204" pitchFamily="34" charset="0"/>
                <a:cs typeface="Arial" panose="020B0604020202020204" pitchFamily="34" charset="0"/>
              </a:rPr>
              <a:t>Diagnosis</a:t>
            </a:r>
            <a:r>
              <a:rPr lang="en-ZA" sz="1800" dirty="0">
                <a:solidFill>
                  <a:srgbClr val="9E007E"/>
                </a:solidFill>
                <a:latin typeface="Arial" panose="020B0604020202020204" pitchFamily="34" charset="0"/>
                <a:cs typeface="Arial" panose="020B0604020202020204" pitchFamily="34" charset="0"/>
              </a:rPr>
              <a:t>​</a:t>
            </a:r>
          </a:p>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Nucleic acid tests (NAT) that detect RNA from the virus in the blood.​</a:t>
            </a:r>
          </a:p>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Tests to detect antibodies generated by the body in response to the infection.​</a:t>
            </a:r>
          </a:p>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Antigenic tests to detect parts of the virus.​</a:t>
            </a:r>
          </a:p>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Virus isolation by cell culture.​</a:t>
            </a:r>
            <a:br>
              <a:rPr lang="en-ZA" sz="1600" dirty="0">
                <a:solidFill>
                  <a:srgbClr val="713AB4"/>
                </a:solidFill>
                <a:latin typeface="Arial" panose="020B0604020202020204" pitchFamily="34" charset="0"/>
                <a:cs typeface="Arial" panose="020B0604020202020204" pitchFamily="34" charset="0"/>
              </a:rPr>
            </a:br>
            <a:endParaRPr lang="en-ZA" sz="1600" dirty="0">
              <a:solidFill>
                <a:srgbClr val="713AB4"/>
              </a:solidFill>
              <a:latin typeface="Arial" panose="020B0604020202020204" pitchFamily="34" charset="0"/>
              <a:cs typeface="Arial" panose="020B0604020202020204" pitchFamily="34" charset="0"/>
            </a:endParaRPr>
          </a:p>
        </p:txBody>
      </p:sp>
      <p:sp>
        <p:nvSpPr>
          <p:cNvPr id="12" name="Subtitle 2">
            <a:extLst>
              <a:ext uri="{FF2B5EF4-FFF2-40B4-BE49-F238E27FC236}">
                <a16:creationId xmlns:a16="http://schemas.microsoft.com/office/drawing/2014/main" id="{9BE20BFD-7DB0-9CAB-F637-6E03C69F6F36}"/>
              </a:ext>
            </a:extLst>
          </p:cNvPr>
          <p:cNvSpPr txBox="1">
            <a:spLocks/>
          </p:cNvSpPr>
          <p:nvPr/>
        </p:nvSpPr>
        <p:spPr>
          <a:xfrm>
            <a:off x="536302" y="2102508"/>
            <a:ext cx="4429705" cy="8879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ZA" sz="1600" dirty="0">
                <a:solidFill>
                  <a:srgbClr val="713AB4"/>
                </a:solidFill>
                <a:latin typeface="Arial" panose="020B0604020202020204" pitchFamily="34" charset="0"/>
                <a:cs typeface="Arial" panose="020B0604020202020204" pitchFamily="34" charset="0"/>
              </a:rPr>
              <a:t>Clinical diagnosis of Lassa fever is often difficult due to the variety of non-specific symptoms.​</a:t>
            </a:r>
          </a:p>
        </p:txBody>
      </p:sp>
      <p:sp>
        <p:nvSpPr>
          <p:cNvPr id="2" name="TextBox 1">
            <a:extLst>
              <a:ext uri="{FF2B5EF4-FFF2-40B4-BE49-F238E27FC236}">
                <a16:creationId xmlns:a16="http://schemas.microsoft.com/office/drawing/2014/main" id="{64DEAC5C-63C9-ED9D-A8EE-0A524CEEE2D6}"/>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00B5E2"/>
                </a:solidFill>
                <a:latin typeface="Arial" panose="020B0604020202020204" pitchFamily="34" charset="0"/>
                <a:cs typeface="Arial" panose="020B0604020202020204" pitchFamily="34" charset="0"/>
              </a:rPr>
              <a:t>IAVI VACCINE LITERACY LIBRARY  |   MODULE 2</a:t>
            </a:r>
          </a:p>
        </p:txBody>
      </p:sp>
    </p:spTree>
    <p:extLst>
      <p:ext uri="{BB962C8B-B14F-4D97-AF65-F5344CB8AC3E}">
        <p14:creationId xmlns:p14="http://schemas.microsoft.com/office/powerpoint/2010/main" val="3470707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D6C4DB-99A7-EC1E-76FC-8F7A7205C4E7}"/>
              </a:ext>
            </a:extLst>
          </p:cNvPr>
          <p:cNvPicPr>
            <a:picLocks noChangeAspect="1"/>
          </p:cNvPicPr>
          <p:nvPr/>
        </p:nvPicPr>
        <p:blipFill>
          <a:blip r:embed="rId3"/>
          <a:stretch>
            <a:fillRect/>
          </a:stretch>
        </p:blipFill>
        <p:spPr>
          <a:xfrm>
            <a:off x="5639" y="0"/>
            <a:ext cx="12180722" cy="6858000"/>
          </a:xfrm>
          <a:prstGeom prst="rect">
            <a:avLst/>
          </a:prstGeom>
        </p:spPr>
      </p:pic>
      <p:pic>
        <p:nvPicPr>
          <p:cNvPr id="16" name="Picture 15">
            <a:extLst>
              <a:ext uri="{FF2B5EF4-FFF2-40B4-BE49-F238E27FC236}">
                <a16:creationId xmlns:a16="http://schemas.microsoft.com/office/drawing/2014/main" id="{B54B9E64-A048-FE33-85E4-9F2072536791}"/>
              </a:ext>
            </a:extLst>
          </p:cNvPr>
          <p:cNvPicPr>
            <a:picLocks noChangeAspect="1"/>
          </p:cNvPicPr>
          <p:nvPr/>
        </p:nvPicPr>
        <p:blipFill>
          <a:blip r:embed="rId4"/>
          <a:stretch>
            <a:fillRect/>
          </a:stretch>
        </p:blipFill>
        <p:spPr>
          <a:xfrm>
            <a:off x="369973" y="501419"/>
            <a:ext cx="914221" cy="914221"/>
          </a:xfrm>
          <a:prstGeom prst="rect">
            <a:avLst/>
          </a:prstGeom>
        </p:spPr>
      </p:pic>
      <p:sp>
        <p:nvSpPr>
          <p:cNvPr id="8" name="Title 1">
            <a:extLst>
              <a:ext uri="{FF2B5EF4-FFF2-40B4-BE49-F238E27FC236}">
                <a16:creationId xmlns:a16="http://schemas.microsoft.com/office/drawing/2014/main" id="{66A8DB61-22DF-5A7F-A03E-8BE27D30845D}"/>
              </a:ext>
            </a:extLst>
          </p:cNvPr>
          <p:cNvSpPr>
            <a:spLocks noGrp="1"/>
          </p:cNvSpPr>
          <p:nvPr>
            <p:ph type="ctrTitle"/>
          </p:nvPr>
        </p:nvSpPr>
        <p:spPr>
          <a:xfrm>
            <a:off x="1501252" y="589252"/>
            <a:ext cx="4442348" cy="1538191"/>
          </a:xfrm>
        </p:spPr>
        <p:txBody>
          <a:bodyPr anchor="t" anchorCtr="0">
            <a:normAutofit fontScale="90000"/>
          </a:bodyPr>
          <a:lstStyle/>
          <a:p>
            <a:pPr algn="l"/>
            <a:r>
              <a:rPr lang="en-US" sz="4000" dirty="0">
                <a:solidFill>
                  <a:srgbClr val="FF9C19"/>
                </a:solidFill>
                <a:latin typeface="Arial" panose="020B0604020202020204" pitchFamily="34" charset="0"/>
                <a:cs typeface="Arial" panose="020B0604020202020204" pitchFamily="34" charset="0"/>
              </a:rPr>
              <a:t>Lassa Fever Prevention and Treatment​</a:t>
            </a:r>
          </a:p>
        </p:txBody>
      </p:sp>
      <p:sp>
        <p:nvSpPr>
          <p:cNvPr id="10" name="Subtitle 2">
            <a:extLst>
              <a:ext uri="{FF2B5EF4-FFF2-40B4-BE49-F238E27FC236}">
                <a16:creationId xmlns:a16="http://schemas.microsoft.com/office/drawing/2014/main" id="{B2D21F5D-A4F8-45AD-77E2-CD76817092D6}"/>
              </a:ext>
            </a:extLst>
          </p:cNvPr>
          <p:cNvSpPr txBox="1">
            <a:spLocks/>
          </p:cNvSpPr>
          <p:nvPr/>
        </p:nvSpPr>
        <p:spPr>
          <a:xfrm>
            <a:off x="7124701" y="3899165"/>
            <a:ext cx="4356099" cy="22781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Nearly 60 million people are estimated at risk of infection.​</a:t>
            </a:r>
          </a:p>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Community education in areas affected is an important part of the control and prevention of Lassa fever.​</a:t>
            </a:r>
          </a:p>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No vaccine.​</a:t>
            </a:r>
          </a:p>
          <a:p>
            <a:pPr marL="285750" indent="-285750" algn="l">
              <a:lnSpc>
                <a:spcPct val="100000"/>
              </a:lnSpc>
              <a:buFont typeface="Arial" panose="020B0604020202020204" pitchFamily="34" charset="0"/>
              <a:buChar char="•"/>
            </a:pPr>
            <a:r>
              <a:rPr lang="en-ZA" sz="1600" dirty="0">
                <a:solidFill>
                  <a:srgbClr val="713AB4"/>
                </a:solidFill>
                <a:latin typeface="Arial" panose="020B0604020202020204" pitchFamily="34" charset="0"/>
                <a:cs typeface="Arial" panose="020B0604020202020204" pitchFamily="34" charset="0"/>
              </a:rPr>
              <a:t>No approved treatment for Lassa fever.​</a:t>
            </a:r>
          </a:p>
        </p:txBody>
      </p:sp>
      <p:sp>
        <p:nvSpPr>
          <p:cNvPr id="3" name="TextBox 2">
            <a:extLst>
              <a:ext uri="{FF2B5EF4-FFF2-40B4-BE49-F238E27FC236}">
                <a16:creationId xmlns:a16="http://schemas.microsoft.com/office/drawing/2014/main" id="{7B342066-4593-7C8C-E341-4CB0E231FC7D}"/>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00B5E2"/>
                </a:solidFill>
                <a:latin typeface="Arial" panose="020B0604020202020204" pitchFamily="34" charset="0"/>
                <a:cs typeface="Arial" panose="020B0604020202020204" pitchFamily="34" charset="0"/>
              </a:rPr>
              <a:t>IAVI VACCINE LITERACY LIBRARY  |   MODULE 2</a:t>
            </a:r>
          </a:p>
        </p:txBody>
      </p:sp>
    </p:spTree>
    <p:extLst>
      <p:ext uri="{BB962C8B-B14F-4D97-AF65-F5344CB8AC3E}">
        <p14:creationId xmlns:p14="http://schemas.microsoft.com/office/powerpoint/2010/main" val="42156087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58045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B5E2"/>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1B711FE-45ED-1AB1-93A5-B95F8BE02F69}"/>
              </a:ext>
            </a:extLst>
          </p:cNvPr>
          <p:cNvSpPr txBox="1">
            <a:spLocks/>
          </p:cNvSpPr>
          <p:nvPr/>
        </p:nvSpPr>
        <p:spPr>
          <a:xfrm>
            <a:off x="1700083" y="2112426"/>
            <a:ext cx="5809082" cy="630773"/>
          </a:xfrm>
          <a:prstGeom prst="rect">
            <a:avLst/>
          </a:prstGeom>
        </p:spPr>
        <p:txBody>
          <a:bodyPr vert="horz" lIns="91440" tIns="45720" rIns="91440" bIns="45720" rtlCol="0" anchor="t" anchorCtr="0">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solidFill>
                  <a:schemeClr val="bg1"/>
                </a:solidFill>
                <a:latin typeface="Arial" panose="020B0604020202020204" pitchFamily="34" charset="0"/>
                <a:cs typeface="Arial" panose="020B0604020202020204" pitchFamily="34" charset="0"/>
              </a:rPr>
              <a:t>Acknowledgements</a:t>
            </a:r>
          </a:p>
        </p:txBody>
      </p:sp>
      <p:sp>
        <p:nvSpPr>
          <p:cNvPr id="5" name="Subtitle 2">
            <a:extLst>
              <a:ext uri="{FF2B5EF4-FFF2-40B4-BE49-F238E27FC236}">
                <a16:creationId xmlns:a16="http://schemas.microsoft.com/office/drawing/2014/main" id="{446C8928-DCE3-6B4A-AC8C-76100522E3B8}"/>
              </a:ext>
            </a:extLst>
          </p:cNvPr>
          <p:cNvSpPr>
            <a:spLocks noGrp="1"/>
          </p:cNvSpPr>
          <p:nvPr>
            <p:ph type="subTitle" idx="1"/>
          </p:nvPr>
        </p:nvSpPr>
        <p:spPr>
          <a:xfrm>
            <a:off x="1693165" y="3249827"/>
            <a:ext cx="8412860" cy="2989048"/>
          </a:xfrm>
        </p:spPr>
        <p:txBody>
          <a:bodyPr>
            <a:noAutofit/>
          </a:bodyPr>
          <a:lstStyle/>
          <a:p>
            <a:pPr algn="l">
              <a:lnSpc>
                <a:spcPct val="100000"/>
              </a:lnSpc>
            </a:pPr>
            <a:r>
              <a:rPr lang="en-ZA" sz="1400" dirty="0">
                <a:solidFill>
                  <a:srgbClr val="00558C"/>
                </a:solidFill>
                <a:latin typeface="Arial" panose="020B0604020202020204" pitchFamily="34" charset="0"/>
                <a:cs typeface="Arial" panose="020B0604020202020204" pitchFamily="34" charset="0"/>
              </a:rPr>
              <a:t>IAVI would like to acknowledge the contribution of Doreen Asio, Monica Bagaya, Vincent Basajja, Kundai Chinyenze, William Dekker, Evanson Gichuru, Nyokabi Jacinta, Sarah Joseph, Dagna Laufer, Sharon Lipesa, Shelly Malhotra, Miliswa Magongo, Blossom Makhubalo, Roselyn Malogo, John Mdluli, Ireen Mosweu, Juliet Mpendo, Gaudensia Mutua, Vincent Muturi-Kioi, Conwell Mwakoi, Jauhara Nanyondo, Gertrude Nanyonjo, Jacinta Nyakobi, Faith Ochieng, Fred Otieno, Daisy Ouya, Gayle Patenaude, Hilda Phiri, Nicole Sender, Lewis Schrager, Elana Van Brakel, Kelvin Vollenhoven, Jeffery Walimbwa, Mathias Wambuzi, Anja Van der Westhuizen for reviewing the content of the </a:t>
            </a:r>
            <a:r>
              <a:rPr lang="en-ZA" sz="1400" b="1" dirty="0">
                <a:solidFill>
                  <a:srgbClr val="00558C"/>
                </a:solidFill>
                <a:latin typeface="Arial" panose="020B0604020202020204" pitchFamily="34" charset="0"/>
                <a:cs typeface="Arial" panose="020B0604020202020204" pitchFamily="34" charset="0"/>
              </a:rPr>
              <a:t>IAVI Vaccine Literacy Library</a:t>
            </a:r>
            <a:r>
              <a:rPr lang="en-ZA" sz="1400" dirty="0">
                <a:solidFill>
                  <a:srgbClr val="00558C"/>
                </a:solidFill>
                <a:latin typeface="Arial" panose="020B0604020202020204" pitchFamily="34" charset="0"/>
                <a:cs typeface="Arial" panose="020B0604020202020204" pitchFamily="34" charset="0"/>
              </a:rPr>
              <a:t>. </a:t>
            </a:r>
          </a:p>
          <a:p>
            <a:pPr algn="l">
              <a:lnSpc>
                <a:spcPct val="100000"/>
              </a:lnSpc>
            </a:pPr>
            <a:r>
              <a:rPr lang="en-ZA" sz="1400" dirty="0">
                <a:solidFill>
                  <a:srgbClr val="00558C"/>
                </a:solidFill>
                <a:latin typeface="Arial" panose="020B0604020202020204" pitchFamily="34" charset="0"/>
                <a:cs typeface="Arial" panose="020B0604020202020204" pitchFamily="34" charset="0"/>
              </a:rPr>
              <a:t>Lead Consultants: Roger Tatoud and Rebekah Webb. </a:t>
            </a:r>
          </a:p>
          <a:p>
            <a:pPr algn="l">
              <a:lnSpc>
                <a:spcPct val="100000"/>
              </a:lnSpc>
            </a:pPr>
            <a:r>
              <a:rPr lang="en-ZA" sz="1400" dirty="0">
                <a:solidFill>
                  <a:srgbClr val="00558C"/>
                </a:solidFill>
                <a:latin typeface="Arial" panose="020B0604020202020204" pitchFamily="34" charset="0"/>
                <a:cs typeface="Arial" panose="020B0604020202020204" pitchFamily="34" charset="0"/>
              </a:rPr>
              <a:t>Design and Illustration: Anthea Duce.</a:t>
            </a:r>
          </a:p>
          <a:p>
            <a:pPr algn="l">
              <a:lnSpc>
                <a:spcPct val="200000"/>
              </a:lnSpc>
            </a:pPr>
            <a:r>
              <a:rPr lang="en-ZA" sz="1400" dirty="0">
                <a:solidFill>
                  <a:srgbClr val="00558C"/>
                </a:solidFill>
                <a:latin typeface="Arial" panose="020B0604020202020204" pitchFamily="34" charset="0"/>
                <a:cs typeface="Arial" panose="020B0604020202020204" pitchFamily="34" charset="0"/>
              </a:rPr>
              <a:t>© International AIDS Vaccine Initiative, Inc. 2022</a:t>
            </a:r>
          </a:p>
        </p:txBody>
      </p:sp>
    </p:spTree>
    <p:extLst>
      <p:ext uri="{BB962C8B-B14F-4D97-AF65-F5344CB8AC3E}">
        <p14:creationId xmlns:p14="http://schemas.microsoft.com/office/powerpoint/2010/main" val="3196479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FD2884-F6E4-0018-3A64-E3C248B90C40}"/>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A77322C2-3914-6CA8-D6B5-1F46E40272CC}"/>
              </a:ext>
            </a:extLst>
          </p:cNvPr>
          <p:cNvSpPr txBox="1">
            <a:spLocks/>
          </p:cNvSpPr>
          <p:nvPr/>
        </p:nvSpPr>
        <p:spPr>
          <a:xfrm>
            <a:off x="1693166" y="2070695"/>
            <a:ext cx="5350184" cy="2251923"/>
          </a:xfrm>
          <a:prstGeom prst="rect">
            <a:avLst/>
          </a:prstGeom>
        </p:spPr>
        <p:txBody>
          <a:bodyPr vert="horz" lIns="91440" tIns="45720" rIns="91440" bIns="45720" rtlCol="0" anchor="t"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dirty="0">
                <a:solidFill>
                  <a:schemeClr val="bg1"/>
                </a:solidFill>
                <a:latin typeface="Arial" panose="020B0604020202020204" pitchFamily="34" charset="0"/>
                <a:cs typeface="Arial" panose="020B0604020202020204" pitchFamily="34" charset="0"/>
              </a:rPr>
              <a:t>MODULE 3:</a:t>
            </a:r>
            <a:br>
              <a:rPr lang="en-US" b="1" dirty="0">
                <a:solidFill>
                  <a:schemeClr val="bg1"/>
                </a:solidFill>
                <a:latin typeface="Arial" panose="020B0604020202020204" pitchFamily="34" charset="0"/>
                <a:cs typeface="Arial" panose="020B0604020202020204" pitchFamily="34" charset="0"/>
              </a:rPr>
            </a:br>
            <a:r>
              <a:rPr lang="en-US" sz="3300" dirty="0">
                <a:solidFill>
                  <a:srgbClr val="00558C"/>
                </a:solidFill>
                <a:latin typeface="Arial" panose="020B0604020202020204" pitchFamily="34" charset="0"/>
                <a:cs typeface="Arial" panose="020B0604020202020204" pitchFamily="34" charset="0"/>
              </a:rPr>
              <a:t>THE IMMUNE </a:t>
            </a:r>
          </a:p>
          <a:p>
            <a:r>
              <a:rPr lang="en-US" sz="3300" dirty="0">
                <a:solidFill>
                  <a:srgbClr val="00558C"/>
                </a:solidFill>
                <a:latin typeface="Arial" panose="020B0604020202020204" pitchFamily="34" charset="0"/>
                <a:cs typeface="Arial" panose="020B0604020202020204" pitchFamily="34" charset="0"/>
              </a:rPr>
              <a:t>SYSTEM</a:t>
            </a:r>
          </a:p>
        </p:txBody>
      </p:sp>
      <p:pic>
        <p:nvPicPr>
          <p:cNvPr id="8" name="Picture 7">
            <a:extLst>
              <a:ext uri="{FF2B5EF4-FFF2-40B4-BE49-F238E27FC236}">
                <a16:creationId xmlns:a16="http://schemas.microsoft.com/office/drawing/2014/main" id="{7EEC1520-0D98-9B53-2A1D-D0EE5BB9B026}"/>
              </a:ext>
            </a:extLst>
          </p:cNvPr>
          <p:cNvPicPr>
            <a:picLocks noChangeAspect="1"/>
          </p:cNvPicPr>
          <p:nvPr/>
        </p:nvPicPr>
        <p:blipFill>
          <a:blip r:embed="rId3"/>
          <a:stretch>
            <a:fillRect/>
          </a:stretch>
        </p:blipFill>
        <p:spPr>
          <a:xfrm>
            <a:off x="68240" y="133909"/>
            <a:ext cx="1937982" cy="1775581"/>
          </a:xfrm>
          <a:prstGeom prst="rect">
            <a:avLst/>
          </a:prstGeom>
        </p:spPr>
      </p:pic>
      <p:grpSp>
        <p:nvGrpSpPr>
          <p:cNvPr id="14" name="Group 13">
            <a:extLst>
              <a:ext uri="{FF2B5EF4-FFF2-40B4-BE49-F238E27FC236}">
                <a16:creationId xmlns:a16="http://schemas.microsoft.com/office/drawing/2014/main" id="{DA36F48C-CB31-0130-57CB-38B44C7A2EE1}"/>
              </a:ext>
            </a:extLst>
          </p:cNvPr>
          <p:cNvGrpSpPr/>
          <p:nvPr/>
        </p:nvGrpSpPr>
        <p:grpSpPr>
          <a:xfrm>
            <a:off x="1698471" y="4851589"/>
            <a:ext cx="4258951" cy="705473"/>
            <a:chOff x="1698471" y="4851589"/>
            <a:chExt cx="4258951" cy="705473"/>
          </a:xfrm>
        </p:grpSpPr>
        <p:sp>
          <p:nvSpPr>
            <p:cNvPr id="15" name="Oval 14">
              <a:extLst>
                <a:ext uri="{FF2B5EF4-FFF2-40B4-BE49-F238E27FC236}">
                  <a16:creationId xmlns:a16="http://schemas.microsoft.com/office/drawing/2014/main" id="{4AF648A0-D079-7CF0-974B-C0E4606A6A99}"/>
                </a:ext>
              </a:extLst>
            </p:cNvPr>
            <p:cNvSpPr/>
            <p:nvPr/>
          </p:nvSpPr>
          <p:spPr>
            <a:xfrm>
              <a:off x="5289670" y="4889310"/>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DA2368B0-0AD3-C7BB-6285-B17990556998}"/>
                </a:ext>
              </a:extLst>
            </p:cNvPr>
            <p:cNvSpPr/>
            <p:nvPr/>
          </p:nvSpPr>
          <p:spPr>
            <a:xfrm>
              <a:off x="2879029" y="4855530"/>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5DF95CD3-FDE6-45D6-F5B0-67142514E817}"/>
                </a:ext>
              </a:extLst>
            </p:cNvPr>
            <p:cNvSpPr/>
            <p:nvPr/>
          </p:nvSpPr>
          <p:spPr>
            <a:xfrm>
              <a:off x="4105170" y="4886142"/>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E69DAC7D-1366-3750-8C46-21F2DE53C9D5}"/>
                </a:ext>
              </a:extLst>
            </p:cNvPr>
            <p:cNvSpPr/>
            <p:nvPr/>
          </p:nvSpPr>
          <p:spPr>
            <a:xfrm>
              <a:off x="1698471" y="4851589"/>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
            <a:extLst>
              <a:ext uri="{FF2B5EF4-FFF2-40B4-BE49-F238E27FC236}">
                <a16:creationId xmlns:a16="http://schemas.microsoft.com/office/drawing/2014/main" id="{99C767F9-620D-62E6-59F0-DA0C6C599E55}"/>
              </a:ext>
            </a:extLst>
          </p:cNvPr>
          <p:cNvGrpSpPr/>
          <p:nvPr/>
        </p:nvGrpSpPr>
        <p:grpSpPr>
          <a:xfrm>
            <a:off x="1693166" y="4846109"/>
            <a:ext cx="4346996" cy="1119717"/>
            <a:chOff x="1693166" y="4842934"/>
            <a:chExt cx="4346996" cy="1119717"/>
          </a:xfrm>
        </p:grpSpPr>
        <p:pic>
          <p:nvPicPr>
            <p:cNvPr id="4" name="Picture 3">
              <a:extLst>
                <a:ext uri="{FF2B5EF4-FFF2-40B4-BE49-F238E27FC236}">
                  <a16:creationId xmlns:a16="http://schemas.microsoft.com/office/drawing/2014/main" id="{FB3F8440-7ECB-44BB-4F49-CF85623689E5}"/>
                </a:ext>
              </a:extLst>
            </p:cNvPr>
            <p:cNvPicPr>
              <a:picLocks noChangeAspect="1"/>
            </p:cNvPicPr>
            <p:nvPr/>
          </p:nvPicPr>
          <p:blipFill>
            <a:blip r:embed="rId4"/>
            <a:stretch>
              <a:fillRect/>
            </a:stretch>
          </p:blipFill>
          <p:spPr>
            <a:xfrm>
              <a:off x="1693166" y="4842934"/>
              <a:ext cx="675634" cy="675634"/>
            </a:xfrm>
            <a:prstGeom prst="rect">
              <a:avLst/>
            </a:prstGeom>
          </p:spPr>
        </p:pic>
        <p:pic>
          <p:nvPicPr>
            <p:cNvPr id="5" name="Picture 4">
              <a:extLst>
                <a:ext uri="{FF2B5EF4-FFF2-40B4-BE49-F238E27FC236}">
                  <a16:creationId xmlns:a16="http://schemas.microsoft.com/office/drawing/2014/main" id="{81826B5F-749F-CD45-A264-FCCD42426F57}"/>
                </a:ext>
              </a:extLst>
            </p:cNvPr>
            <p:cNvPicPr>
              <a:picLocks noChangeAspect="1"/>
            </p:cNvPicPr>
            <p:nvPr/>
          </p:nvPicPr>
          <p:blipFill>
            <a:blip r:embed="rId5"/>
            <a:stretch>
              <a:fillRect/>
            </a:stretch>
          </p:blipFill>
          <p:spPr>
            <a:xfrm>
              <a:off x="5279211" y="4881428"/>
              <a:ext cx="675634" cy="675634"/>
            </a:xfrm>
            <a:prstGeom prst="rect">
              <a:avLst/>
            </a:prstGeom>
          </p:spPr>
        </p:pic>
        <p:pic>
          <p:nvPicPr>
            <p:cNvPr id="7" name="Picture 6">
              <a:extLst>
                <a:ext uri="{FF2B5EF4-FFF2-40B4-BE49-F238E27FC236}">
                  <a16:creationId xmlns:a16="http://schemas.microsoft.com/office/drawing/2014/main" id="{979FD5B3-BCF3-8BD9-10C1-1CB518102084}"/>
                </a:ext>
              </a:extLst>
            </p:cNvPr>
            <p:cNvPicPr>
              <a:picLocks noChangeAspect="1"/>
            </p:cNvPicPr>
            <p:nvPr/>
          </p:nvPicPr>
          <p:blipFill>
            <a:blip r:embed="rId6"/>
            <a:stretch>
              <a:fillRect/>
            </a:stretch>
          </p:blipFill>
          <p:spPr>
            <a:xfrm>
              <a:off x="2871147" y="4842934"/>
              <a:ext cx="675634" cy="675634"/>
            </a:xfrm>
            <a:prstGeom prst="rect">
              <a:avLst/>
            </a:prstGeom>
          </p:spPr>
        </p:pic>
        <p:pic>
          <p:nvPicPr>
            <p:cNvPr id="9" name="Picture 8">
              <a:extLst>
                <a:ext uri="{FF2B5EF4-FFF2-40B4-BE49-F238E27FC236}">
                  <a16:creationId xmlns:a16="http://schemas.microsoft.com/office/drawing/2014/main" id="{8AC638A1-6979-6917-D554-E91B4C55C82E}"/>
                </a:ext>
              </a:extLst>
            </p:cNvPr>
            <p:cNvPicPr>
              <a:picLocks noChangeAspect="1"/>
            </p:cNvPicPr>
            <p:nvPr/>
          </p:nvPicPr>
          <p:blipFill>
            <a:blip r:embed="rId7"/>
            <a:stretch>
              <a:fillRect/>
            </a:stretch>
          </p:blipFill>
          <p:spPr>
            <a:xfrm>
              <a:off x="4101230" y="4881428"/>
              <a:ext cx="675634" cy="675634"/>
            </a:xfrm>
            <a:prstGeom prst="rect">
              <a:avLst/>
            </a:prstGeom>
          </p:spPr>
        </p:pic>
        <p:sp>
          <p:nvSpPr>
            <p:cNvPr id="10" name="Subtitle 2">
              <a:extLst>
                <a:ext uri="{FF2B5EF4-FFF2-40B4-BE49-F238E27FC236}">
                  <a16:creationId xmlns:a16="http://schemas.microsoft.com/office/drawing/2014/main" id="{C28153FD-0A6C-F31B-8F45-83563CDC047A}"/>
                </a:ext>
              </a:extLst>
            </p:cNvPr>
            <p:cNvSpPr txBox="1">
              <a:spLocks/>
            </p:cNvSpPr>
            <p:nvPr/>
          </p:nvSpPr>
          <p:spPr>
            <a:xfrm>
              <a:off x="1693167" y="5680051"/>
              <a:ext cx="675634" cy="2254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solidFill>
                    <a:schemeClr val="bg1"/>
                  </a:solidFill>
                  <a:latin typeface="Arial" panose="020B0604020202020204" pitchFamily="34" charset="0"/>
                  <a:cs typeface="Arial" panose="020B0604020202020204" pitchFamily="34" charset="0"/>
                </a:rPr>
                <a:t>HIV</a:t>
              </a:r>
            </a:p>
          </p:txBody>
        </p:sp>
        <p:sp>
          <p:nvSpPr>
            <p:cNvPr id="11" name="Subtitle 2">
              <a:extLst>
                <a:ext uri="{FF2B5EF4-FFF2-40B4-BE49-F238E27FC236}">
                  <a16:creationId xmlns:a16="http://schemas.microsoft.com/office/drawing/2014/main" id="{DB87E137-99CD-025C-BB30-DBE521BCB459}"/>
                </a:ext>
              </a:extLst>
            </p:cNvPr>
            <p:cNvSpPr txBox="1">
              <a:spLocks/>
            </p:cNvSpPr>
            <p:nvPr/>
          </p:nvSpPr>
          <p:spPr>
            <a:xfrm>
              <a:off x="3933093" y="5680051"/>
              <a:ext cx="1011907" cy="2826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Lassa Virus</a:t>
              </a:r>
            </a:p>
          </p:txBody>
        </p:sp>
        <p:sp>
          <p:nvSpPr>
            <p:cNvPr id="12" name="Subtitle 2">
              <a:extLst>
                <a:ext uri="{FF2B5EF4-FFF2-40B4-BE49-F238E27FC236}">
                  <a16:creationId xmlns:a16="http://schemas.microsoft.com/office/drawing/2014/main" id="{55BDC37D-6182-8CAB-9E18-FAD6F79021F3}"/>
                </a:ext>
              </a:extLst>
            </p:cNvPr>
            <p:cNvSpPr txBox="1">
              <a:spLocks/>
            </p:cNvSpPr>
            <p:nvPr/>
          </p:nvSpPr>
          <p:spPr>
            <a:xfrm>
              <a:off x="2875727" y="5683579"/>
              <a:ext cx="675634" cy="2254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TB</a:t>
              </a:r>
            </a:p>
          </p:txBody>
        </p:sp>
        <p:sp>
          <p:nvSpPr>
            <p:cNvPr id="13" name="Subtitle 2">
              <a:extLst>
                <a:ext uri="{FF2B5EF4-FFF2-40B4-BE49-F238E27FC236}">
                  <a16:creationId xmlns:a16="http://schemas.microsoft.com/office/drawing/2014/main" id="{A1C00E45-D3B6-36DD-E23E-D8BD105ADE75}"/>
                </a:ext>
              </a:extLst>
            </p:cNvPr>
            <p:cNvSpPr txBox="1">
              <a:spLocks/>
            </p:cNvSpPr>
            <p:nvPr/>
          </p:nvSpPr>
          <p:spPr>
            <a:xfrm>
              <a:off x="5189345" y="5680051"/>
              <a:ext cx="850817" cy="2254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Vaccines</a:t>
              </a:r>
            </a:p>
          </p:txBody>
        </p:sp>
      </p:grpSp>
    </p:spTree>
    <p:extLst>
      <p:ext uri="{BB962C8B-B14F-4D97-AF65-F5344CB8AC3E}">
        <p14:creationId xmlns:p14="http://schemas.microsoft.com/office/powerpoint/2010/main" val="3452062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558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9A7263-AA7D-F945-2705-26C626D369CE}"/>
              </a:ext>
            </a:extLst>
          </p:cNvPr>
          <p:cNvPicPr>
            <a:picLocks noChangeAspect="1"/>
          </p:cNvPicPr>
          <p:nvPr/>
        </p:nvPicPr>
        <p:blipFill>
          <a:blip r:embed="rId3"/>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9E283C39-AD19-5595-BC54-7C27FCC296FA}"/>
              </a:ext>
            </a:extLst>
          </p:cNvPr>
          <p:cNvGrpSpPr/>
          <p:nvPr/>
        </p:nvGrpSpPr>
        <p:grpSpPr>
          <a:xfrm>
            <a:off x="1693166" y="4846109"/>
            <a:ext cx="4346996" cy="1119717"/>
            <a:chOff x="1693166" y="4842934"/>
            <a:chExt cx="4346996" cy="1119717"/>
          </a:xfrm>
        </p:grpSpPr>
        <p:pic>
          <p:nvPicPr>
            <p:cNvPr id="19" name="Picture 18">
              <a:extLst>
                <a:ext uri="{FF2B5EF4-FFF2-40B4-BE49-F238E27FC236}">
                  <a16:creationId xmlns:a16="http://schemas.microsoft.com/office/drawing/2014/main" id="{60838C66-EED7-A56D-8228-F1917CCE86CC}"/>
                </a:ext>
              </a:extLst>
            </p:cNvPr>
            <p:cNvPicPr>
              <a:picLocks noChangeAspect="1"/>
            </p:cNvPicPr>
            <p:nvPr/>
          </p:nvPicPr>
          <p:blipFill>
            <a:blip r:embed="rId4"/>
            <a:stretch>
              <a:fillRect/>
            </a:stretch>
          </p:blipFill>
          <p:spPr>
            <a:xfrm>
              <a:off x="1693166" y="4842934"/>
              <a:ext cx="675634" cy="675634"/>
            </a:xfrm>
            <a:prstGeom prst="rect">
              <a:avLst/>
            </a:prstGeom>
          </p:spPr>
        </p:pic>
        <p:pic>
          <p:nvPicPr>
            <p:cNvPr id="20" name="Picture 19">
              <a:extLst>
                <a:ext uri="{FF2B5EF4-FFF2-40B4-BE49-F238E27FC236}">
                  <a16:creationId xmlns:a16="http://schemas.microsoft.com/office/drawing/2014/main" id="{A987D516-9661-C54F-28B9-8C79A97D6A79}"/>
                </a:ext>
              </a:extLst>
            </p:cNvPr>
            <p:cNvPicPr>
              <a:picLocks noChangeAspect="1"/>
            </p:cNvPicPr>
            <p:nvPr/>
          </p:nvPicPr>
          <p:blipFill>
            <a:blip r:embed="rId5"/>
            <a:stretch>
              <a:fillRect/>
            </a:stretch>
          </p:blipFill>
          <p:spPr>
            <a:xfrm>
              <a:off x="5279211" y="4881428"/>
              <a:ext cx="675634" cy="675634"/>
            </a:xfrm>
            <a:prstGeom prst="rect">
              <a:avLst/>
            </a:prstGeom>
          </p:spPr>
        </p:pic>
        <p:pic>
          <p:nvPicPr>
            <p:cNvPr id="21" name="Picture 20">
              <a:extLst>
                <a:ext uri="{FF2B5EF4-FFF2-40B4-BE49-F238E27FC236}">
                  <a16:creationId xmlns:a16="http://schemas.microsoft.com/office/drawing/2014/main" id="{4B44E45D-FBAE-BBF1-EB11-3ACEA3B928E0}"/>
                </a:ext>
              </a:extLst>
            </p:cNvPr>
            <p:cNvPicPr>
              <a:picLocks noChangeAspect="1"/>
            </p:cNvPicPr>
            <p:nvPr/>
          </p:nvPicPr>
          <p:blipFill>
            <a:blip r:embed="rId6"/>
            <a:stretch>
              <a:fillRect/>
            </a:stretch>
          </p:blipFill>
          <p:spPr>
            <a:xfrm>
              <a:off x="2871147" y="4842934"/>
              <a:ext cx="675634" cy="675634"/>
            </a:xfrm>
            <a:prstGeom prst="rect">
              <a:avLst/>
            </a:prstGeom>
          </p:spPr>
        </p:pic>
        <p:pic>
          <p:nvPicPr>
            <p:cNvPr id="22" name="Picture 21">
              <a:extLst>
                <a:ext uri="{FF2B5EF4-FFF2-40B4-BE49-F238E27FC236}">
                  <a16:creationId xmlns:a16="http://schemas.microsoft.com/office/drawing/2014/main" id="{EB0AFB11-9221-A9F7-5CE5-E6C834276544}"/>
                </a:ext>
              </a:extLst>
            </p:cNvPr>
            <p:cNvPicPr>
              <a:picLocks noChangeAspect="1"/>
            </p:cNvPicPr>
            <p:nvPr/>
          </p:nvPicPr>
          <p:blipFill>
            <a:blip r:embed="rId7"/>
            <a:stretch>
              <a:fillRect/>
            </a:stretch>
          </p:blipFill>
          <p:spPr>
            <a:xfrm>
              <a:off x="4101230" y="4881428"/>
              <a:ext cx="675634" cy="675634"/>
            </a:xfrm>
            <a:prstGeom prst="rect">
              <a:avLst/>
            </a:prstGeom>
          </p:spPr>
        </p:pic>
        <p:sp>
          <p:nvSpPr>
            <p:cNvPr id="23" name="Subtitle 2">
              <a:extLst>
                <a:ext uri="{FF2B5EF4-FFF2-40B4-BE49-F238E27FC236}">
                  <a16:creationId xmlns:a16="http://schemas.microsoft.com/office/drawing/2014/main" id="{1AF79B38-F22C-E1E6-67B1-E39FC9D3BC55}"/>
                </a:ext>
              </a:extLst>
            </p:cNvPr>
            <p:cNvSpPr txBox="1">
              <a:spLocks/>
            </p:cNvSpPr>
            <p:nvPr/>
          </p:nvSpPr>
          <p:spPr>
            <a:xfrm>
              <a:off x="1693167" y="5680051"/>
              <a:ext cx="675634" cy="2254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solidFill>
                    <a:schemeClr val="bg1"/>
                  </a:solidFill>
                  <a:latin typeface="Arial" panose="020B0604020202020204" pitchFamily="34" charset="0"/>
                  <a:cs typeface="Arial" panose="020B0604020202020204" pitchFamily="34" charset="0"/>
                </a:rPr>
                <a:t>HIV</a:t>
              </a:r>
            </a:p>
          </p:txBody>
        </p:sp>
        <p:sp>
          <p:nvSpPr>
            <p:cNvPr id="24" name="Subtitle 2">
              <a:extLst>
                <a:ext uri="{FF2B5EF4-FFF2-40B4-BE49-F238E27FC236}">
                  <a16:creationId xmlns:a16="http://schemas.microsoft.com/office/drawing/2014/main" id="{1F278FF1-DB34-C232-A739-FA7D79149F7A}"/>
                </a:ext>
              </a:extLst>
            </p:cNvPr>
            <p:cNvSpPr txBox="1">
              <a:spLocks/>
            </p:cNvSpPr>
            <p:nvPr/>
          </p:nvSpPr>
          <p:spPr>
            <a:xfrm>
              <a:off x="3933093" y="5680051"/>
              <a:ext cx="1011907" cy="2826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Lassa Virus</a:t>
              </a:r>
            </a:p>
          </p:txBody>
        </p:sp>
        <p:sp>
          <p:nvSpPr>
            <p:cNvPr id="25" name="Subtitle 2">
              <a:extLst>
                <a:ext uri="{FF2B5EF4-FFF2-40B4-BE49-F238E27FC236}">
                  <a16:creationId xmlns:a16="http://schemas.microsoft.com/office/drawing/2014/main" id="{CDFF71DD-CA35-60D1-444B-482E07F05C60}"/>
                </a:ext>
              </a:extLst>
            </p:cNvPr>
            <p:cNvSpPr txBox="1">
              <a:spLocks/>
            </p:cNvSpPr>
            <p:nvPr/>
          </p:nvSpPr>
          <p:spPr>
            <a:xfrm>
              <a:off x="2875727" y="5683579"/>
              <a:ext cx="675634" cy="2254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TB</a:t>
              </a:r>
            </a:p>
          </p:txBody>
        </p:sp>
        <p:sp>
          <p:nvSpPr>
            <p:cNvPr id="26" name="Subtitle 2">
              <a:extLst>
                <a:ext uri="{FF2B5EF4-FFF2-40B4-BE49-F238E27FC236}">
                  <a16:creationId xmlns:a16="http://schemas.microsoft.com/office/drawing/2014/main" id="{DCF1A987-B2EC-1953-57F8-E3EA6BF735DF}"/>
                </a:ext>
              </a:extLst>
            </p:cNvPr>
            <p:cNvSpPr txBox="1">
              <a:spLocks/>
            </p:cNvSpPr>
            <p:nvPr/>
          </p:nvSpPr>
          <p:spPr>
            <a:xfrm>
              <a:off x="5189345" y="5680051"/>
              <a:ext cx="850817" cy="2254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Vaccines</a:t>
              </a:r>
            </a:p>
          </p:txBody>
        </p:sp>
      </p:gr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693166" y="2070695"/>
            <a:ext cx="5350184" cy="2251923"/>
          </a:xfrm>
        </p:spPr>
        <p:txBody>
          <a:bodyPr anchor="t" anchorCtr="0">
            <a:normAutofit fontScale="90000"/>
          </a:bodyPr>
          <a:lstStyle/>
          <a:p>
            <a:pPr algn="l"/>
            <a:r>
              <a:rPr lang="en-US" sz="4900" dirty="0">
                <a:solidFill>
                  <a:schemeClr val="bg1"/>
                </a:solidFill>
                <a:latin typeface="Arial" panose="020B0604020202020204" pitchFamily="34" charset="0"/>
                <a:cs typeface="Arial" panose="020B0604020202020204" pitchFamily="34" charset="0"/>
              </a:rPr>
              <a:t>MODULE 1:</a:t>
            </a:r>
            <a:br>
              <a:rPr lang="en-US" b="1" dirty="0">
                <a:solidFill>
                  <a:schemeClr val="bg1"/>
                </a:solidFill>
                <a:latin typeface="Arial" panose="020B0604020202020204" pitchFamily="34" charset="0"/>
                <a:cs typeface="Arial" panose="020B0604020202020204" pitchFamily="34" charset="0"/>
              </a:rPr>
            </a:br>
            <a:r>
              <a:rPr lang="en-US" sz="3600" dirty="0">
                <a:solidFill>
                  <a:srgbClr val="00B5E2"/>
                </a:solidFill>
                <a:latin typeface="Arial" panose="020B0604020202020204" pitchFamily="34" charset="0"/>
                <a:cs typeface="Arial" panose="020B0604020202020204" pitchFamily="34" charset="0"/>
              </a:rPr>
              <a:t>VACCINES AND THE GLOBAL RESPONSE TO INFECTIOUS DISEASES</a:t>
            </a:r>
          </a:p>
        </p:txBody>
      </p:sp>
      <p:pic>
        <p:nvPicPr>
          <p:cNvPr id="31" name="Picture 30">
            <a:extLst>
              <a:ext uri="{FF2B5EF4-FFF2-40B4-BE49-F238E27FC236}">
                <a16:creationId xmlns:a16="http://schemas.microsoft.com/office/drawing/2014/main" id="{76575FFF-9D08-6365-A56A-B34DC3597E65}"/>
              </a:ext>
            </a:extLst>
          </p:cNvPr>
          <p:cNvPicPr>
            <a:picLocks noChangeAspect="1"/>
          </p:cNvPicPr>
          <p:nvPr/>
        </p:nvPicPr>
        <p:blipFill>
          <a:blip r:embed="rId8"/>
          <a:stretch>
            <a:fillRect/>
          </a:stretch>
        </p:blipFill>
        <p:spPr>
          <a:xfrm>
            <a:off x="68240" y="133909"/>
            <a:ext cx="1937982" cy="1775581"/>
          </a:xfrm>
          <a:prstGeom prst="rect">
            <a:avLst/>
          </a:prstGeom>
        </p:spPr>
      </p:pic>
      <p:sp>
        <p:nvSpPr>
          <p:cNvPr id="15" name="Oval 14">
            <a:extLst>
              <a:ext uri="{FF2B5EF4-FFF2-40B4-BE49-F238E27FC236}">
                <a16:creationId xmlns:a16="http://schemas.microsoft.com/office/drawing/2014/main" id="{4F32DA3E-11F4-709D-C627-B571BE14E8ED}"/>
              </a:ext>
            </a:extLst>
          </p:cNvPr>
          <p:cNvSpPr/>
          <p:nvPr/>
        </p:nvSpPr>
        <p:spPr>
          <a:xfrm>
            <a:off x="1698471" y="4851589"/>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54F55196-79A6-B245-A225-8983F435DCE1}"/>
              </a:ext>
            </a:extLst>
          </p:cNvPr>
          <p:cNvSpPr/>
          <p:nvPr/>
        </p:nvSpPr>
        <p:spPr>
          <a:xfrm>
            <a:off x="5289670" y="4889310"/>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D82209F9-5413-7434-360A-AAAE8B2337EA}"/>
              </a:ext>
            </a:extLst>
          </p:cNvPr>
          <p:cNvSpPr/>
          <p:nvPr/>
        </p:nvSpPr>
        <p:spPr>
          <a:xfrm>
            <a:off x="2879029" y="4855530"/>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6DBA314D-EA25-CFCA-2BA4-AE0B244058CE}"/>
              </a:ext>
            </a:extLst>
          </p:cNvPr>
          <p:cNvSpPr/>
          <p:nvPr/>
        </p:nvSpPr>
        <p:spPr>
          <a:xfrm>
            <a:off x="4105170" y="4886142"/>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99458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90725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8AE21-0A54-BDC1-336C-D4CEBC521FB1}"/>
              </a:ext>
            </a:extLst>
          </p:cNvPr>
          <p:cNvPicPr>
            <a:picLocks noChangeAspect="1"/>
          </p:cNvPicPr>
          <p:nvPr/>
        </p:nvPicPr>
        <p:blipFill>
          <a:blip r:embed="rId3"/>
          <a:stretch>
            <a:fill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8AB1A7A6-63DF-CA2C-9B9E-D8E523B669B5}"/>
              </a:ext>
            </a:extLst>
          </p:cNvPr>
          <p:cNvSpPr>
            <a:spLocks noGrp="1"/>
          </p:cNvSpPr>
          <p:nvPr>
            <p:ph type="subTitle" idx="1"/>
          </p:nvPr>
        </p:nvSpPr>
        <p:spPr>
          <a:xfrm>
            <a:off x="536301" y="2171701"/>
            <a:ext cx="4327248" cy="3593776"/>
          </a:xfrm>
        </p:spPr>
        <p:txBody>
          <a:bodyPr>
            <a:noAutofit/>
          </a:bodyPr>
          <a:lstStyle/>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A complex system of organs, tissues, cells, and processes that protect us from disease.​</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Enables the body to recognise anything that is different from itself (i.e. “foreign”) and that is potentially harmful.​</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Creates defences against these invaders, which are called pathogens.​</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Divided into two broad categories: ‘innate immunity’ and ‘acquired immunity.’​</a:t>
            </a:r>
          </a:p>
        </p:txBody>
      </p:sp>
      <p:sp>
        <p:nvSpPr>
          <p:cNvPr id="14" name="Title 1">
            <a:extLst>
              <a:ext uri="{FF2B5EF4-FFF2-40B4-BE49-F238E27FC236}">
                <a16:creationId xmlns:a16="http://schemas.microsoft.com/office/drawing/2014/main" id="{66FE0F9A-B650-397A-C601-AF48B6C894C4}"/>
              </a:ext>
            </a:extLst>
          </p:cNvPr>
          <p:cNvSpPr>
            <a:spLocks noGrp="1"/>
          </p:cNvSpPr>
          <p:nvPr>
            <p:ph type="ctrTitle"/>
          </p:nvPr>
        </p:nvSpPr>
        <p:spPr>
          <a:xfrm>
            <a:off x="1515220" y="482973"/>
            <a:ext cx="3944285" cy="1303494"/>
          </a:xfrm>
        </p:spPr>
        <p:txBody>
          <a:bodyPr anchor="t" anchorCtr="0">
            <a:noAutofit/>
          </a:bodyPr>
          <a:lstStyle/>
          <a:p>
            <a:pPr algn="l">
              <a:lnSpc>
                <a:spcPct val="100000"/>
              </a:lnSpc>
            </a:pPr>
            <a:r>
              <a:rPr lang="en-US" sz="3600" dirty="0">
                <a:solidFill>
                  <a:srgbClr val="56BDB9"/>
                </a:solidFill>
                <a:latin typeface="Arial" panose="020B0604020202020204" pitchFamily="34" charset="0"/>
                <a:cs typeface="Arial" panose="020B0604020202020204" pitchFamily="34" charset="0"/>
              </a:rPr>
              <a:t>The Immune System</a:t>
            </a:r>
          </a:p>
        </p:txBody>
      </p:sp>
      <p:sp>
        <p:nvSpPr>
          <p:cNvPr id="11" name="TextBox 10">
            <a:extLst>
              <a:ext uri="{FF2B5EF4-FFF2-40B4-BE49-F238E27FC236}">
                <a16:creationId xmlns:a16="http://schemas.microsoft.com/office/drawing/2014/main" id="{9C597DE8-7713-0ADC-F363-C34406721C1C}"/>
              </a:ext>
            </a:extLst>
          </p:cNvPr>
          <p:cNvSpPr txBox="1"/>
          <p:nvPr/>
        </p:nvSpPr>
        <p:spPr>
          <a:xfrm rot="16200000">
            <a:off x="10326699" y="1946005"/>
            <a:ext cx="3135795" cy="246221"/>
          </a:xfrm>
          <a:prstGeom prst="rect">
            <a:avLst/>
          </a:prstGeom>
          <a:noFill/>
        </p:spPr>
        <p:txBody>
          <a:bodyPr wrap="none" rtlCol="0">
            <a:spAutoFit/>
          </a:bodyPr>
          <a:lstStyle/>
          <a:p>
            <a:pPr algn="r"/>
            <a:r>
              <a:rPr lang="en-US" sz="1000" dirty="0">
                <a:solidFill>
                  <a:srgbClr val="00558C"/>
                </a:solidFill>
                <a:latin typeface="Arial" panose="020B0604020202020204" pitchFamily="34" charset="0"/>
                <a:cs typeface="Arial" panose="020B0604020202020204" pitchFamily="34" charset="0"/>
              </a:rPr>
              <a:t>IAVI VACCINE LITERACY LIBRARY  |   MODULE 3</a:t>
            </a:r>
          </a:p>
        </p:txBody>
      </p:sp>
      <p:pic>
        <p:nvPicPr>
          <p:cNvPr id="7" name="Picture 6">
            <a:extLst>
              <a:ext uri="{FF2B5EF4-FFF2-40B4-BE49-F238E27FC236}">
                <a16:creationId xmlns:a16="http://schemas.microsoft.com/office/drawing/2014/main" id="{F3F9721E-204D-9137-210D-D790D2DC6839}"/>
              </a:ext>
            </a:extLst>
          </p:cNvPr>
          <p:cNvPicPr>
            <a:picLocks noChangeAspect="1"/>
          </p:cNvPicPr>
          <p:nvPr/>
        </p:nvPicPr>
        <p:blipFill>
          <a:blip r:embed="rId4"/>
          <a:stretch>
            <a:fillRect/>
          </a:stretch>
        </p:blipFill>
        <p:spPr>
          <a:xfrm>
            <a:off x="388933" y="517693"/>
            <a:ext cx="881068" cy="881068"/>
          </a:xfrm>
          <a:prstGeom prst="rect">
            <a:avLst/>
          </a:prstGeom>
        </p:spPr>
      </p:pic>
    </p:spTree>
    <p:extLst>
      <p:ext uri="{BB962C8B-B14F-4D97-AF65-F5344CB8AC3E}">
        <p14:creationId xmlns:p14="http://schemas.microsoft.com/office/powerpoint/2010/main" val="26798997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6BDB9">
            <a:alpha val="19918"/>
          </a:srgb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837EAD-4064-137D-35C0-7E333C47AB0E}"/>
              </a:ext>
            </a:extLst>
          </p:cNvPr>
          <p:cNvSpPr txBox="1"/>
          <p:nvPr/>
        </p:nvSpPr>
        <p:spPr>
          <a:xfrm>
            <a:off x="8766418" y="6458570"/>
            <a:ext cx="3135795" cy="246221"/>
          </a:xfrm>
          <a:prstGeom prst="rect">
            <a:avLst/>
          </a:prstGeom>
          <a:noFill/>
        </p:spPr>
        <p:txBody>
          <a:bodyPr wrap="none" rtlCol="0">
            <a:spAutoFit/>
          </a:bodyPr>
          <a:lstStyle/>
          <a:p>
            <a:pPr algn="r"/>
            <a:r>
              <a:rPr lang="en-US" sz="1000" dirty="0">
                <a:solidFill>
                  <a:srgbClr val="00558C"/>
                </a:solidFill>
                <a:latin typeface="Arial" panose="020B0604020202020204" pitchFamily="34" charset="0"/>
                <a:cs typeface="Arial" panose="020B0604020202020204" pitchFamily="34" charset="0"/>
              </a:rPr>
              <a:t>IAVI VACCINE LITERACY LIBRARY  |   MODULE 3</a:t>
            </a:r>
          </a:p>
        </p:txBody>
      </p:sp>
      <p:pic>
        <p:nvPicPr>
          <p:cNvPr id="2" name="Picture 1">
            <a:extLst>
              <a:ext uri="{FF2B5EF4-FFF2-40B4-BE49-F238E27FC236}">
                <a16:creationId xmlns:a16="http://schemas.microsoft.com/office/drawing/2014/main" id="{8C851C10-3985-FB5E-0C86-E3C1D1BF765A}"/>
              </a:ext>
            </a:extLst>
          </p:cNvPr>
          <p:cNvPicPr>
            <a:picLocks noChangeAspect="1"/>
          </p:cNvPicPr>
          <p:nvPr/>
        </p:nvPicPr>
        <p:blipFill>
          <a:blip r:embed="rId2"/>
          <a:stretch>
            <a:fillRect/>
          </a:stretch>
        </p:blipFill>
        <p:spPr>
          <a:xfrm>
            <a:off x="388933" y="517693"/>
            <a:ext cx="881068" cy="881068"/>
          </a:xfrm>
          <a:prstGeom prst="rect">
            <a:avLst/>
          </a:prstGeom>
        </p:spPr>
      </p:pic>
      <p:sp>
        <p:nvSpPr>
          <p:cNvPr id="10" name="Subtitle 2">
            <a:extLst>
              <a:ext uri="{FF2B5EF4-FFF2-40B4-BE49-F238E27FC236}">
                <a16:creationId xmlns:a16="http://schemas.microsoft.com/office/drawing/2014/main" id="{8AB1A7A6-63DF-CA2C-9B9E-D8E523B669B5}"/>
              </a:ext>
            </a:extLst>
          </p:cNvPr>
          <p:cNvSpPr>
            <a:spLocks noGrp="1"/>
          </p:cNvSpPr>
          <p:nvPr>
            <p:ph type="subTitle" idx="1"/>
          </p:nvPr>
        </p:nvSpPr>
        <p:spPr>
          <a:xfrm>
            <a:off x="839580" y="1902573"/>
            <a:ext cx="5071505" cy="2521846"/>
          </a:xfrm>
        </p:spPr>
        <p:txBody>
          <a:bodyPr>
            <a:noAutofit/>
          </a:bodyPr>
          <a:lstStyle/>
          <a:p>
            <a:pPr algn="l">
              <a:lnSpc>
                <a:spcPct val="100000"/>
              </a:lnSpc>
            </a:pPr>
            <a:r>
              <a:rPr lang="en-ZA" sz="1600" b="1" dirty="0">
                <a:solidFill>
                  <a:srgbClr val="9E007E"/>
                </a:solidFill>
                <a:latin typeface="Arial" panose="020B0604020202020204" pitchFamily="34" charset="0"/>
                <a:cs typeface="Arial" panose="020B0604020202020204" pitchFamily="34" charset="0"/>
              </a:rPr>
              <a:t>Innate immune defences​</a:t>
            </a:r>
          </a:p>
          <a:p>
            <a:pPr marL="742950" lvl="1"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First to respond to any pathogen.​</a:t>
            </a:r>
          </a:p>
          <a:p>
            <a:pPr marL="742950" lvl="1"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Not specific to one pathogen.​</a:t>
            </a:r>
          </a:p>
          <a:p>
            <a:pPr marL="742950" lvl="1"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Cannot usually be “taught” to respond better by a vaccine.​</a:t>
            </a:r>
          </a:p>
          <a:p>
            <a:pPr marL="742950" lvl="1"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Often not enough to get rid of pathogens as the first line of defence and a second line of defence kicks in.​</a:t>
            </a:r>
          </a:p>
        </p:txBody>
      </p:sp>
      <p:sp>
        <p:nvSpPr>
          <p:cNvPr id="14" name="Title 1">
            <a:extLst>
              <a:ext uri="{FF2B5EF4-FFF2-40B4-BE49-F238E27FC236}">
                <a16:creationId xmlns:a16="http://schemas.microsoft.com/office/drawing/2014/main" id="{66FE0F9A-B650-397A-C601-AF48B6C894C4}"/>
              </a:ext>
            </a:extLst>
          </p:cNvPr>
          <p:cNvSpPr>
            <a:spLocks noGrp="1"/>
          </p:cNvSpPr>
          <p:nvPr>
            <p:ph type="ctrTitle"/>
          </p:nvPr>
        </p:nvSpPr>
        <p:spPr>
          <a:xfrm>
            <a:off x="1515220" y="491446"/>
            <a:ext cx="7898944" cy="1018158"/>
          </a:xfrm>
        </p:spPr>
        <p:txBody>
          <a:bodyPr anchor="t" anchorCtr="0">
            <a:normAutofit/>
          </a:bodyPr>
          <a:lstStyle/>
          <a:p>
            <a:pPr algn="l">
              <a:lnSpc>
                <a:spcPct val="100000"/>
              </a:lnSpc>
            </a:pPr>
            <a:r>
              <a:rPr lang="en-US" sz="3600" dirty="0">
                <a:solidFill>
                  <a:srgbClr val="56BDB9"/>
                </a:solidFill>
                <a:latin typeface="Arial" panose="020B0604020202020204" pitchFamily="34" charset="0"/>
                <a:cs typeface="Arial" panose="020B0604020202020204" pitchFamily="34" charset="0"/>
              </a:rPr>
              <a:t>Immunity and Immune Responses​</a:t>
            </a:r>
          </a:p>
        </p:txBody>
      </p:sp>
      <p:sp>
        <p:nvSpPr>
          <p:cNvPr id="8" name="Subtitle 2">
            <a:extLst>
              <a:ext uri="{FF2B5EF4-FFF2-40B4-BE49-F238E27FC236}">
                <a16:creationId xmlns:a16="http://schemas.microsoft.com/office/drawing/2014/main" id="{9EA1870B-EA42-D1C1-0A08-F70EAB009AB5}"/>
              </a:ext>
            </a:extLst>
          </p:cNvPr>
          <p:cNvSpPr txBox="1">
            <a:spLocks/>
          </p:cNvSpPr>
          <p:nvPr/>
        </p:nvSpPr>
        <p:spPr>
          <a:xfrm>
            <a:off x="6737231" y="1902572"/>
            <a:ext cx="4748650" cy="25218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ZA" sz="1600" b="1" dirty="0">
                <a:solidFill>
                  <a:srgbClr val="9E007E"/>
                </a:solidFill>
                <a:latin typeface="Arial" panose="020B0604020202020204" pitchFamily="34" charset="0"/>
                <a:cs typeface="Arial" panose="020B0604020202020204" pitchFamily="34" charset="0"/>
              </a:rPr>
              <a:t>Acquired immunity</a:t>
            </a:r>
          </a:p>
          <a:p>
            <a:pPr marL="742950" lvl="1"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Second line of defence of the body.​</a:t>
            </a:r>
          </a:p>
          <a:p>
            <a:pPr marL="742950" lvl="1"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Activated only after our immune system has “seen” and “recognised” a pathogen.​</a:t>
            </a:r>
          </a:p>
          <a:p>
            <a:pPr marL="742950" lvl="1"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Directed towards a single, specific pathogen.​</a:t>
            </a:r>
          </a:p>
          <a:p>
            <a:pPr marL="742950" lvl="1"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The acquired immune responses are those involved in the function of a vaccine.​</a:t>
            </a:r>
          </a:p>
        </p:txBody>
      </p:sp>
      <p:sp>
        <p:nvSpPr>
          <p:cNvPr id="9" name="Subtitle 2">
            <a:extLst>
              <a:ext uri="{FF2B5EF4-FFF2-40B4-BE49-F238E27FC236}">
                <a16:creationId xmlns:a16="http://schemas.microsoft.com/office/drawing/2014/main" id="{4CE5918C-8B33-0A83-EFE4-F62E1038B3EB}"/>
              </a:ext>
            </a:extLst>
          </p:cNvPr>
          <p:cNvSpPr txBox="1">
            <a:spLocks/>
          </p:cNvSpPr>
          <p:nvPr/>
        </p:nvSpPr>
        <p:spPr>
          <a:xfrm>
            <a:off x="839579" y="5101018"/>
            <a:ext cx="5288051" cy="106076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ZA" sz="1600" b="1" dirty="0">
                <a:solidFill>
                  <a:srgbClr val="9E007E"/>
                </a:solidFill>
                <a:latin typeface="Arial" panose="020B0604020202020204" pitchFamily="34" charset="0"/>
                <a:cs typeface="Arial" panose="020B0604020202020204" pitchFamily="34" charset="0"/>
              </a:rPr>
              <a:t>Antibody-mediated or humoral immune response</a:t>
            </a:r>
          </a:p>
          <a:p>
            <a:pPr marL="628650" lvl="1" indent="-1714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Includes antibodies and ‘B-cell’ responses.​</a:t>
            </a:r>
          </a:p>
        </p:txBody>
      </p:sp>
      <p:sp>
        <p:nvSpPr>
          <p:cNvPr id="11" name="Subtitle 2">
            <a:extLst>
              <a:ext uri="{FF2B5EF4-FFF2-40B4-BE49-F238E27FC236}">
                <a16:creationId xmlns:a16="http://schemas.microsoft.com/office/drawing/2014/main" id="{73DB56FB-443D-BD8A-309C-EBF6481A5FF0}"/>
              </a:ext>
            </a:extLst>
          </p:cNvPr>
          <p:cNvSpPr txBox="1">
            <a:spLocks/>
          </p:cNvSpPr>
          <p:nvPr/>
        </p:nvSpPr>
        <p:spPr>
          <a:xfrm>
            <a:off x="6737232" y="5110270"/>
            <a:ext cx="4748649" cy="12816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ZA" sz="1600" b="1" dirty="0">
                <a:solidFill>
                  <a:srgbClr val="9E007E"/>
                </a:solidFill>
                <a:latin typeface="Arial" panose="020B0604020202020204" pitchFamily="34" charset="0"/>
                <a:cs typeface="Arial" panose="020B0604020202020204" pitchFamily="34" charset="0"/>
              </a:rPr>
              <a:t>Cell-mediated or cellular immune response</a:t>
            </a:r>
          </a:p>
          <a:p>
            <a:pPr marL="628650" lvl="1" indent="-1714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Coordinated by ‘T cells’ which targets cells that have already been infected with a pathogen.​</a:t>
            </a:r>
          </a:p>
        </p:txBody>
      </p:sp>
      <p:sp>
        <p:nvSpPr>
          <p:cNvPr id="13" name="Subtitle 2">
            <a:extLst>
              <a:ext uri="{FF2B5EF4-FFF2-40B4-BE49-F238E27FC236}">
                <a16:creationId xmlns:a16="http://schemas.microsoft.com/office/drawing/2014/main" id="{2A617B42-EDA0-0687-1CD4-CCFF917F2D68}"/>
              </a:ext>
            </a:extLst>
          </p:cNvPr>
          <p:cNvSpPr txBox="1">
            <a:spLocks/>
          </p:cNvSpPr>
          <p:nvPr/>
        </p:nvSpPr>
        <p:spPr>
          <a:xfrm>
            <a:off x="4330372" y="1428778"/>
            <a:ext cx="3677305" cy="4381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ZA" sz="2000" b="1" dirty="0">
                <a:solidFill>
                  <a:srgbClr val="56BDB9"/>
                </a:solidFill>
                <a:latin typeface="Arial" panose="020B0604020202020204" pitchFamily="34" charset="0"/>
                <a:cs typeface="Arial" panose="020B0604020202020204" pitchFamily="34" charset="0"/>
              </a:rPr>
              <a:t>Type of immunity​</a:t>
            </a:r>
          </a:p>
        </p:txBody>
      </p:sp>
      <p:sp>
        <p:nvSpPr>
          <p:cNvPr id="15" name="Subtitle 2">
            <a:extLst>
              <a:ext uri="{FF2B5EF4-FFF2-40B4-BE49-F238E27FC236}">
                <a16:creationId xmlns:a16="http://schemas.microsoft.com/office/drawing/2014/main" id="{F6848E09-0169-6226-CFD6-229D2C32730F}"/>
              </a:ext>
            </a:extLst>
          </p:cNvPr>
          <p:cNvSpPr txBox="1">
            <a:spLocks/>
          </p:cNvSpPr>
          <p:nvPr/>
        </p:nvSpPr>
        <p:spPr>
          <a:xfrm>
            <a:off x="3348409" y="4561623"/>
            <a:ext cx="5678060" cy="43684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ZA" sz="2000" b="1" dirty="0">
                <a:solidFill>
                  <a:srgbClr val="56BDB9"/>
                </a:solidFill>
                <a:latin typeface="Arial" panose="020B0604020202020204" pitchFamily="34" charset="0"/>
                <a:cs typeface="Arial" panose="020B0604020202020204" pitchFamily="34" charset="0"/>
              </a:rPr>
              <a:t>Arms of the acquired immune response</a:t>
            </a:r>
          </a:p>
        </p:txBody>
      </p:sp>
    </p:spTree>
    <p:extLst>
      <p:ext uri="{BB962C8B-B14F-4D97-AF65-F5344CB8AC3E}">
        <p14:creationId xmlns:p14="http://schemas.microsoft.com/office/powerpoint/2010/main" val="558143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EA524C-21CB-05CB-048E-02F3A6102911}"/>
              </a:ext>
            </a:extLst>
          </p:cNvPr>
          <p:cNvPicPr>
            <a:picLocks noChangeAspect="1"/>
          </p:cNvPicPr>
          <p:nvPr/>
        </p:nvPicPr>
        <p:blipFill>
          <a:blip r:embed="rId2"/>
          <a:stretch>
            <a:fillRect/>
          </a:stretch>
        </p:blipFill>
        <p:spPr>
          <a:xfrm>
            <a:off x="0" y="0"/>
            <a:ext cx="12192000" cy="6858000"/>
          </a:xfrm>
          <a:prstGeom prst="rect">
            <a:avLst/>
          </a:prstGeom>
        </p:spPr>
      </p:pic>
      <p:sp>
        <p:nvSpPr>
          <p:cNvPr id="9" name="Subtitle 2">
            <a:extLst>
              <a:ext uri="{FF2B5EF4-FFF2-40B4-BE49-F238E27FC236}">
                <a16:creationId xmlns:a16="http://schemas.microsoft.com/office/drawing/2014/main" id="{D19B53E3-88D1-ADAB-2AD1-CF5D9795EF47}"/>
              </a:ext>
            </a:extLst>
          </p:cNvPr>
          <p:cNvSpPr txBox="1">
            <a:spLocks/>
          </p:cNvSpPr>
          <p:nvPr/>
        </p:nvSpPr>
        <p:spPr>
          <a:xfrm>
            <a:off x="535368" y="2016409"/>
            <a:ext cx="4711780" cy="442503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Macrophages/dendritic cells/phagocytes​</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Antigen-presenting cells (APCs)​</a:t>
            </a:r>
          </a:p>
          <a:p>
            <a:pPr marL="742950" lvl="1"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B cells​</a:t>
            </a:r>
          </a:p>
          <a:p>
            <a:pPr marL="742950" lvl="1"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Macrophages​</a:t>
            </a:r>
          </a:p>
          <a:p>
            <a:pPr marL="742950" lvl="1"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Dendritic cells​</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Lymphocytes​</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T cells​</a:t>
            </a:r>
          </a:p>
          <a:p>
            <a:pPr marL="742950" lvl="1"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CD4+ cells​</a:t>
            </a:r>
          </a:p>
          <a:p>
            <a:pPr marL="742950" lvl="1"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CD8+ cells​</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B cells​</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Memory B cells and memory T cells​</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Natural killer (NK) cells​</a:t>
            </a:r>
          </a:p>
        </p:txBody>
      </p:sp>
      <p:pic>
        <p:nvPicPr>
          <p:cNvPr id="2" name="Picture 1">
            <a:extLst>
              <a:ext uri="{FF2B5EF4-FFF2-40B4-BE49-F238E27FC236}">
                <a16:creationId xmlns:a16="http://schemas.microsoft.com/office/drawing/2014/main" id="{8C851C10-3985-FB5E-0C86-E3C1D1BF765A}"/>
              </a:ext>
            </a:extLst>
          </p:cNvPr>
          <p:cNvPicPr>
            <a:picLocks noChangeAspect="1"/>
          </p:cNvPicPr>
          <p:nvPr/>
        </p:nvPicPr>
        <p:blipFill>
          <a:blip r:embed="rId3"/>
          <a:stretch>
            <a:fillRect/>
          </a:stretch>
        </p:blipFill>
        <p:spPr>
          <a:xfrm>
            <a:off x="388933" y="517693"/>
            <a:ext cx="881068" cy="881068"/>
          </a:xfrm>
          <a:prstGeom prst="rect">
            <a:avLst/>
          </a:prstGeom>
        </p:spPr>
      </p:pic>
      <p:sp>
        <p:nvSpPr>
          <p:cNvPr id="14" name="Title 1">
            <a:extLst>
              <a:ext uri="{FF2B5EF4-FFF2-40B4-BE49-F238E27FC236}">
                <a16:creationId xmlns:a16="http://schemas.microsoft.com/office/drawing/2014/main" id="{66FE0F9A-B650-397A-C601-AF48B6C894C4}"/>
              </a:ext>
            </a:extLst>
          </p:cNvPr>
          <p:cNvSpPr>
            <a:spLocks noGrp="1"/>
          </p:cNvSpPr>
          <p:nvPr>
            <p:ph type="ctrTitle"/>
          </p:nvPr>
        </p:nvSpPr>
        <p:spPr>
          <a:xfrm>
            <a:off x="1515221" y="533777"/>
            <a:ext cx="4212480" cy="1121893"/>
          </a:xfrm>
        </p:spPr>
        <p:txBody>
          <a:bodyPr anchor="t" anchorCtr="0">
            <a:normAutofit/>
          </a:bodyPr>
          <a:lstStyle/>
          <a:p>
            <a:pPr algn="l"/>
            <a:r>
              <a:rPr lang="en-US" sz="3600" dirty="0">
                <a:solidFill>
                  <a:srgbClr val="56BDB9"/>
                </a:solidFill>
                <a:latin typeface="Arial" panose="020B0604020202020204" pitchFamily="34" charset="0"/>
                <a:cs typeface="Arial" panose="020B0604020202020204" pitchFamily="34" charset="0"/>
              </a:rPr>
              <a:t>Cells of the Immune System​</a:t>
            </a:r>
          </a:p>
        </p:txBody>
      </p:sp>
      <p:sp>
        <p:nvSpPr>
          <p:cNvPr id="4" name="TextBox 3">
            <a:extLst>
              <a:ext uri="{FF2B5EF4-FFF2-40B4-BE49-F238E27FC236}">
                <a16:creationId xmlns:a16="http://schemas.microsoft.com/office/drawing/2014/main" id="{8EAD9E24-B567-E118-1089-B6AB4E881A79}"/>
              </a:ext>
            </a:extLst>
          </p:cNvPr>
          <p:cNvSpPr txBox="1"/>
          <p:nvPr/>
        </p:nvSpPr>
        <p:spPr>
          <a:xfrm rot="16200000">
            <a:off x="10326699" y="1946005"/>
            <a:ext cx="3135795" cy="246221"/>
          </a:xfrm>
          <a:prstGeom prst="rect">
            <a:avLst/>
          </a:prstGeom>
          <a:noFill/>
        </p:spPr>
        <p:txBody>
          <a:bodyPr wrap="none" rtlCol="0">
            <a:spAutoFit/>
          </a:bodyPr>
          <a:lstStyle/>
          <a:p>
            <a:pPr algn="r"/>
            <a:r>
              <a:rPr lang="en-US" sz="1000" dirty="0">
                <a:solidFill>
                  <a:srgbClr val="00558C"/>
                </a:solidFill>
                <a:latin typeface="Arial" panose="020B0604020202020204" pitchFamily="34" charset="0"/>
                <a:cs typeface="Arial" panose="020B0604020202020204" pitchFamily="34" charset="0"/>
              </a:rPr>
              <a:t>IAVI VACCINE LITERACY LIBRARY  |   MODULE 3</a:t>
            </a:r>
          </a:p>
        </p:txBody>
      </p:sp>
    </p:spTree>
    <p:extLst>
      <p:ext uri="{BB962C8B-B14F-4D97-AF65-F5344CB8AC3E}">
        <p14:creationId xmlns:p14="http://schemas.microsoft.com/office/powerpoint/2010/main" val="13576903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6FE0F9A-B650-397A-C601-AF48B6C894C4}"/>
              </a:ext>
            </a:extLst>
          </p:cNvPr>
          <p:cNvSpPr>
            <a:spLocks noGrp="1"/>
          </p:cNvSpPr>
          <p:nvPr>
            <p:ph type="ctrTitle"/>
          </p:nvPr>
        </p:nvSpPr>
        <p:spPr>
          <a:xfrm>
            <a:off x="1515221" y="550710"/>
            <a:ext cx="5364550" cy="1277434"/>
          </a:xfrm>
        </p:spPr>
        <p:txBody>
          <a:bodyPr anchor="t" anchorCtr="0">
            <a:normAutofit/>
          </a:bodyPr>
          <a:lstStyle/>
          <a:p>
            <a:pPr algn="l"/>
            <a:r>
              <a:rPr lang="en-US" sz="3600" dirty="0">
                <a:solidFill>
                  <a:srgbClr val="56BDB9"/>
                </a:solidFill>
                <a:latin typeface="Arial" panose="020B0604020202020204" pitchFamily="34" charset="0"/>
                <a:cs typeface="Arial" panose="020B0604020202020204" pitchFamily="34" charset="0"/>
              </a:rPr>
              <a:t>The Immune Response</a:t>
            </a:r>
          </a:p>
        </p:txBody>
      </p:sp>
      <p:pic>
        <p:nvPicPr>
          <p:cNvPr id="9" name="Picture 8">
            <a:extLst>
              <a:ext uri="{FF2B5EF4-FFF2-40B4-BE49-F238E27FC236}">
                <a16:creationId xmlns:a16="http://schemas.microsoft.com/office/drawing/2014/main" id="{09C223BC-1E5D-5EA5-8461-A714174D845C}"/>
              </a:ext>
            </a:extLst>
          </p:cNvPr>
          <p:cNvPicPr>
            <a:picLocks noChangeAspect="1"/>
          </p:cNvPicPr>
          <p:nvPr/>
        </p:nvPicPr>
        <p:blipFill>
          <a:blip r:embed="rId2"/>
          <a:stretch>
            <a:fillRect/>
          </a:stretch>
        </p:blipFill>
        <p:spPr>
          <a:xfrm>
            <a:off x="388933" y="517693"/>
            <a:ext cx="881068" cy="881068"/>
          </a:xfrm>
          <a:prstGeom prst="rect">
            <a:avLst/>
          </a:prstGeom>
        </p:spPr>
      </p:pic>
      <p:sp>
        <p:nvSpPr>
          <p:cNvPr id="2" name="TextBox 1">
            <a:extLst>
              <a:ext uri="{FF2B5EF4-FFF2-40B4-BE49-F238E27FC236}">
                <a16:creationId xmlns:a16="http://schemas.microsoft.com/office/drawing/2014/main" id="{77ADBD8D-48D6-E938-EFE8-586013E57F4E}"/>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00558C"/>
                </a:solidFill>
                <a:latin typeface="Arial" panose="020B0604020202020204" pitchFamily="34" charset="0"/>
                <a:cs typeface="Arial" panose="020B0604020202020204" pitchFamily="34" charset="0"/>
              </a:rPr>
              <a:t>IAVI VACCINE LITERACY LIBRARY  |   MODULE 3</a:t>
            </a:r>
          </a:p>
        </p:txBody>
      </p:sp>
      <p:sp>
        <p:nvSpPr>
          <p:cNvPr id="3" name="Subtitle 2">
            <a:extLst>
              <a:ext uri="{FF2B5EF4-FFF2-40B4-BE49-F238E27FC236}">
                <a16:creationId xmlns:a16="http://schemas.microsoft.com/office/drawing/2014/main" id="{B9812C06-DE47-7ED8-E53D-83FB83062F9B}"/>
              </a:ext>
            </a:extLst>
          </p:cNvPr>
          <p:cNvSpPr txBox="1">
            <a:spLocks/>
          </p:cNvSpPr>
          <p:nvPr/>
        </p:nvSpPr>
        <p:spPr>
          <a:xfrm>
            <a:off x="571758" y="1723397"/>
            <a:ext cx="3662785" cy="48321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buFont typeface="Arial" panose="020B0604020202020204" pitchFamily="34" charset="0"/>
              <a:buChar char="•"/>
            </a:pPr>
            <a:r>
              <a:rPr lang="en-ZA" sz="1500" dirty="0">
                <a:solidFill>
                  <a:srgbClr val="00558C"/>
                </a:solidFill>
                <a:latin typeface="Arial" panose="020B0604020202020204" pitchFamily="34" charset="0"/>
                <a:cs typeface="Arial" panose="020B0604020202020204" pitchFamily="34" charset="0"/>
              </a:rPr>
              <a:t>The immune system comprises many cells located in different organs. Each plays a role in recognising pathogens and mounting a response.​</a:t>
            </a:r>
          </a:p>
          <a:p>
            <a:pPr marL="285750" indent="-285750" algn="l">
              <a:lnSpc>
                <a:spcPct val="100000"/>
              </a:lnSpc>
              <a:buFont typeface="Arial" panose="020B0604020202020204" pitchFamily="34" charset="0"/>
              <a:buChar char="•"/>
            </a:pPr>
            <a:r>
              <a:rPr lang="en-ZA" sz="1500" dirty="0">
                <a:solidFill>
                  <a:srgbClr val="00558C"/>
                </a:solidFill>
                <a:latin typeface="Arial" panose="020B0604020202020204" pitchFamily="34" charset="0"/>
                <a:cs typeface="Arial" panose="020B0604020202020204" pitchFamily="34" charset="0"/>
              </a:rPr>
              <a:t>B-cell receptors and T-cell receptors are key proteins responsible for specific antigen recognition in acquired immunity.​</a:t>
            </a:r>
          </a:p>
          <a:p>
            <a:pPr marL="285750" indent="-285750" algn="l">
              <a:lnSpc>
                <a:spcPct val="100000"/>
              </a:lnSpc>
              <a:buFont typeface="Arial" panose="020B0604020202020204" pitchFamily="34" charset="0"/>
              <a:buChar char="•"/>
            </a:pPr>
            <a:r>
              <a:rPr lang="en-ZA" sz="1500" dirty="0">
                <a:solidFill>
                  <a:srgbClr val="00558C"/>
                </a:solidFill>
                <a:latin typeface="Arial" panose="020B0604020202020204" pitchFamily="34" charset="0"/>
                <a:cs typeface="Arial" panose="020B0604020202020204" pitchFamily="34" charset="0"/>
              </a:rPr>
              <a:t>They are found at the surface of the  T and B cells of the immune system, and they can recognise antigens or part of the antigens presented by the antigen-presenting cells (APCs).​</a:t>
            </a:r>
          </a:p>
          <a:p>
            <a:pPr marL="285750" indent="-285750" algn="l">
              <a:lnSpc>
                <a:spcPct val="100000"/>
              </a:lnSpc>
              <a:buFont typeface="Arial" panose="020B0604020202020204" pitchFamily="34" charset="0"/>
              <a:buChar char="•"/>
            </a:pPr>
            <a:r>
              <a:rPr lang="en-ZA" sz="1500" dirty="0">
                <a:solidFill>
                  <a:srgbClr val="00558C"/>
                </a:solidFill>
                <a:latin typeface="Arial" panose="020B0604020202020204" pitchFamily="34" charset="0"/>
                <a:cs typeface="Arial" panose="020B0604020202020204" pitchFamily="34" charset="0"/>
              </a:rPr>
              <a:t>There is a vast diversity of B- and T- cell receptors allowing the human immune system to recognise a very large number of pathogens.​</a:t>
            </a:r>
          </a:p>
        </p:txBody>
      </p:sp>
      <p:pic>
        <p:nvPicPr>
          <p:cNvPr id="8" name="Picture 7">
            <a:extLst>
              <a:ext uri="{FF2B5EF4-FFF2-40B4-BE49-F238E27FC236}">
                <a16:creationId xmlns:a16="http://schemas.microsoft.com/office/drawing/2014/main" id="{2CC158E0-D00C-EA95-1642-DDAC6E0DFD9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429719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370CFA-61AE-E25A-5740-761D82188567}"/>
              </a:ext>
            </a:extLst>
          </p:cNvPr>
          <p:cNvPicPr>
            <a:picLocks noChangeAspect="1"/>
          </p:cNvPicPr>
          <p:nvPr/>
        </p:nvPicPr>
        <p:blipFill>
          <a:blip r:embed="rId2"/>
          <a:stretch>
            <a:fillRect/>
          </a:stretch>
        </p:blipFill>
        <p:spPr>
          <a:xfrm>
            <a:off x="5639" y="0"/>
            <a:ext cx="12180722" cy="6858000"/>
          </a:xfrm>
          <a:prstGeom prst="rect">
            <a:avLst/>
          </a:prstGeom>
        </p:spPr>
      </p:pic>
      <p:sp>
        <p:nvSpPr>
          <p:cNvPr id="14" name="Title 1">
            <a:extLst>
              <a:ext uri="{FF2B5EF4-FFF2-40B4-BE49-F238E27FC236}">
                <a16:creationId xmlns:a16="http://schemas.microsoft.com/office/drawing/2014/main" id="{66FE0F9A-B650-397A-C601-AF48B6C894C4}"/>
              </a:ext>
            </a:extLst>
          </p:cNvPr>
          <p:cNvSpPr>
            <a:spLocks noGrp="1"/>
          </p:cNvSpPr>
          <p:nvPr>
            <p:ph type="ctrTitle"/>
          </p:nvPr>
        </p:nvSpPr>
        <p:spPr>
          <a:xfrm>
            <a:off x="1515220" y="542242"/>
            <a:ext cx="6083009" cy="1131166"/>
          </a:xfrm>
        </p:spPr>
        <p:txBody>
          <a:bodyPr anchor="t" anchorCtr="0">
            <a:normAutofit/>
          </a:bodyPr>
          <a:lstStyle/>
          <a:p>
            <a:pPr algn="l"/>
            <a:r>
              <a:rPr lang="en-US" sz="3600" dirty="0">
                <a:solidFill>
                  <a:srgbClr val="56BDB9"/>
                </a:solidFill>
                <a:latin typeface="Arial" panose="020B0604020202020204" pitchFamily="34" charset="0"/>
                <a:cs typeface="Arial" panose="020B0604020202020204" pitchFamily="34" charset="0"/>
              </a:rPr>
              <a:t>Humoral Immune Response</a:t>
            </a:r>
          </a:p>
        </p:txBody>
      </p:sp>
      <p:pic>
        <p:nvPicPr>
          <p:cNvPr id="9" name="Picture 8">
            <a:extLst>
              <a:ext uri="{FF2B5EF4-FFF2-40B4-BE49-F238E27FC236}">
                <a16:creationId xmlns:a16="http://schemas.microsoft.com/office/drawing/2014/main" id="{41C318A0-9899-A2D9-38E9-8CEE7F80E2D6}"/>
              </a:ext>
            </a:extLst>
          </p:cNvPr>
          <p:cNvPicPr>
            <a:picLocks noChangeAspect="1"/>
          </p:cNvPicPr>
          <p:nvPr/>
        </p:nvPicPr>
        <p:blipFill>
          <a:blip r:embed="rId3"/>
          <a:stretch>
            <a:fillRect/>
          </a:stretch>
        </p:blipFill>
        <p:spPr>
          <a:xfrm>
            <a:off x="388933" y="517693"/>
            <a:ext cx="881068" cy="881068"/>
          </a:xfrm>
          <a:prstGeom prst="rect">
            <a:avLst/>
          </a:prstGeom>
        </p:spPr>
      </p:pic>
      <p:sp>
        <p:nvSpPr>
          <p:cNvPr id="2" name="TextBox 1">
            <a:extLst>
              <a:ext uri="{FF2B5EF4-FFF2-40B4-BE49-F238E27FC236}">
                <a16:creationId xmlns:a16="http://schemas.microsoft.com/office/drawing/2014/main" id="{E7AE0A58-F60C-8C80-FE1A-E361BCFE18DC}"/>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00558C"/>
                </a:solidFill>
                <a:latin typeface="Arial" panose="020B0604020202020204" pitchFamily="34" charset="0"/>
                <a:cs typeface="Arial" panose="020B0604020202020204" pitchFamily="34" charset="0"/>
              </a:rPr>
              <a:t>IAVI VACCINE LITERACY LIBRARY  |   MODULE 3</a:t>
            </a:r>
          </a:p>
        </p:txBody>
      </p:sp>
      <p:sp>
        <p:nvSpPr>
          <p:cNvPr id="11" name="Subtitle 2">
            <a:extLst>
              <a:ext uri="{FF2B5EF4-FFF2-40B4-BE49-F238E27FC236}">
                <a16:creationId xmlns:a16="http://schemas.microsoft.com/office/drawing/2014/main" id="{F0824E75-0707-A477-6D09-47CC934B796F}"/>
              </a:ext>
            </a:extLst>
          </p:cNvPr>
          <p:cNvSpPr txBox="1">
            <a:spLocks/>
          </p:cNvSpPr>
          <p:nvPr/>
        </p:nvSpPr>
        <p:spPr>
          <a:xfrm>
            <a:off x="6825343" y="1373998"/>
            <a:ext cx="4844143" cy="5031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ZA" sz="1500" b="1" dirty="0">
                <a:solidFill>
                  <a:srgbClr val="9E007E"/>
                </a:solidFill>
                <a:latin typeface="Arial" panose="020B0604020202020204" pitchFamily="34" charset="0"/>
                <a:cs typeface="Arial" panose="020B0604020202020204" pitchFamily="34" charset="0"/>
              </a:rPr>
              <a:t>Binding antibody​</a:t>
            </a:r>
          </a:p>
          <a:p>
            <a:pPr marL="285750" indent="-285750" algn="l">
              <a:lnSpc>
                <a:spcPct val="100000"/>
              </a:lnSpc>
              <a:buFont typeface="Arial" panose="020B0604020202020204" pitchFamily="34" charset="0"/>
              <a:buChar char="•"/>
            </a:pPr>
            <a:r>
              <a:rPr lang="en-ZA" sz="1500" dirty="0">
                <a:solidFill>
                  <a:srgbClr val="00558C"/>
                </a:solidFill>
                <a:latin typeface="Arial" panose="020B0604020202020204" pitchFamily="34" charset="0"/>
                <a:cs typeface="Arial" panose="020B0604020202020204" pitchFamily="34" charset="0"/>
              </a:rPr>
              <a:t>Produced in large quantities following infection.​</a:t>
            </a:r>
          </a:p>
          <a:p>
            <a:pPr marL="285750" indent="-285750" algn="l">
              <a:lnSpc>
                <a:spcPct val="100000"/>
              </a:lnSpc>
              <a:buFont typeface="Arial" panose="020B0604020202020204" pitchFamily="34" charset="0"/>
              <a:buChar char="•"/>
            </a:pPr>
            <a:r>
              <a:rPr lang="en-ZA" sz="1500" dirty="0">
                <a:solidFill>
                  <a:srgbClr val="00558C"/>
                </a:solidFill>
                <a:latin typeface="Arial" panose="020B0604020202020204" pitchFamily="34" charset="0"/>
                <a:cs typeface="Arial" panose="020B0604020202020204" pitchFamily="34" charset="0"/>
              </a:rPr>
              <a:t>Recognises and binds to parts of a foreign body but cannot directly prevent infections or destroy the pathogen.​</a:t>
            </a:r>
          </a:p>
          <a:p>
            <a:pPr marL="285750" indent="-285750" algn="l">
              <a:lnSpc>
                <a:spcPct val="100000"/>
              </a:lnSpc>
              <a:buFont typeface="Arial" panose="020B0604020202020204" pitchFamily="34" charset="0"/>
              <a:buChar char="•"/>
            </a:pPr>
            <a:r>
              <a:rPr lang="en-ZA" sz="1500" dirty="0">
                <a:solidFill>
                  <a:srgbClr val="00558C"/>
                </a:solidFill>
                <a:latin typeface="Arial" panose="020B0604020202020204" pitchFamily="34" charset="0"/>
                <a:cs typeface="Arial" panose="020B0604020202020204" pitchFamily="34" charset="0"/>
              </a:rPr>
              <a:t>Requires the involvement of other immune mechanisms to destroy the foreign agent.​</a:t>
            </a:r>
          </a:p>
          <a:p>
            <a:pPr algn="l">
              <a:lnSpc>
                <a:spcPct val="100000"/>
              </a:lnSpc>
            </a:pPr>
            <a:r>
              <a:rPr lang="en-ZA" sz="1500" b="1" dirty="0">
                <a:solidFill>
                  <a:srgbClr val="9E007E"/>
                </a:solidFill>
                <a:latin typeface="Arial" panose="020B0604020202020204" pitchFamily="34" charset="0"/>
                <a:cs typeface="Arial" panose="020B0604020202020204" pitchFamily="34" charset="0"/>
              </a:rPr>
              <a:t>Neutralising antibody​</a:t>
            </a:r>
          </a:p>
          <a:p>
            <a:pPr marL="285750" indent="-285750" algn="l">
              <a:lnSpc>
                <a:spcPct val="100000"/>
              </a:lnSpc>
              <a:buFont typeface="Arial" panose="020B0604020202020204" pitchFamily="34" charset="0"/>
              <a:buChar char="•"/>
            </a:pPr>
            <a:r>
              <a:rPr lang="en-ZA" sz="1500" dirty="0">
                <a:solidFill>
                  <a:srgbClr val="00558C"/>
                </a:solidFill>
                <a:latin typeface="Arial" panose="020B0604020202020204" pitchFamily="34" charset="0"/>
                <a:cs typeface="Arial" panose="020B0604020202020204" pitchFamily="34" charset="0"/>
              </a:rPr>
              <a:t>Recognises and binds to a pathogen.​</a:t>
            </a:r>
          </a:p>
          <a:p>
            <a:pPr marL="285750" indent="-285750" algn="l">
              <a:lnSpc>
                <a:spcPct val="100000"/>
              </a:lnSpc>
              <a:buFont typeface="Arial" panose="020B0604020202020204" pitchFamily="34" charset="0"/>
              <a:buChar char="•"/>
            </a:pPr>
            <a:r>
              <a:rPr lang="en-ZA" sz="1500" dirty="0">
                <a:solidFill>
                  <a:srgbClr val="00558C"/>
                </a:solidFill>
                <a:latin typeface="Arial" panose="020B0604020202020204" pitchFamily="34" charset="0"/>
                <a:cs typeface="Arial" panose="020B0604020202020204" pitchFamily="34" charset="0"/>
              </a:rPr>
              <a:t>Can neutralise pathogens by blocking the pathogen from entering its host cell.​</a:t>
            </a:r>
          </a:p>
          <a:p>
            <a:pPr marL="285750" indent="-285750" algn="l">
              <a:lnSpc>
                <a:spcPct val="100000"/>
              </a:lnSpc>
              <a:buFont typeface="Arial" panose="020B0604020202020204" pitchFamily="34" charset="0"/>
              <a:buChar char="•"/>
            </a:pPr>
            <a:r>
              <a:rPr lang="en-ZA" sz="1500" dirty="0">
                <a:solidFill>
                  <a:srgbClr val="00558C"/>
                </a:solidFill>
                <a:latin typeface="Arial" panose="020B0604020202020204" pitchFamily="34" charset="0"/>
                <a:cs typeface="Arial" panose="020B0604020202020204" pitchFamily="34" charset="0"/>
              </a:rPr>
              <a:t>Neutralisation can result in loss of infectivity.​</a:t>
            </a:r>
          </a:p>
          <a:p>
            <a:pPr algn="l">
              <a:lnSpc>
                <a:spcPct val="100000"/>
              </a:lnSpc>
            </a:pPr>
            <a:r>
              <a:rPr lang="en-ZA" sz="1500" b="1" dirty="0">
                <a:solidFill>
                  <a:srgbClr val="9E007E"/>
                </a:solidFill>
                <a:latin typeface="Arial" panose="020B0604020202020204" pitchFamily="34" charset="0"/>
                <a:cs typeface="Arial" panose="020B0604020202020204" pitchFamily="34" charset="0"/>
              </a:rPr>
              <a:t>Broadly neutralising antibody (</a:t>
            </a:r>
            <a:r>
              <a:rPr lang="en-ZA" sz="1500" b="1" dirty="0" err="1">
                <a:solidFill>
                  <a:srgbClr val="9E007E"/>
                </a:solidFill>
                <a:latin typeface="Arial" panose="020B0604020202020204" pitchFamily="34" charset="0"/>
                <a:cs typeface="Arial" panose="020B0604020202020204" pitchFamily="34" charset="0"/>
              </a:rPr>
              <a:t>bnAb</a:t>
            </a:r>
            <a:r>
              <a:rPr lang="en-ZA" sz="1500" b="1" dirty="0">
                <a:solidFill>
                  <a:srgbClr val="9E007E"/>
                </a:solidFill>
                <a:latin typeface="Arial" panose="020B0604020202020204" pitchFamily="34" charset="0"/>
                <a:cs typeface="Arial" panose="020B0604020202020204" pitchFamily="34" charset="0"/>
              </a:rPr>
              <a:t>)​</a:t>
            </a:r>
          </a:p>
          <a:p>
            <a:pPr marL="285750" indent="-285750" algn="l">
              <a:lnSpc>
                <a:spcPct val="100000"/>
              </a:lnSpc>
              <a:buFont typeface="Arial" panose="020B0604020202020204" pitchFamily="34" charset="0"/>
              <a:buChar char="•"/>
            </a:pPr>
            <a:r>
              <a:rPr lang="en-ZA" sz="1500" dirty="0">
                <a:solidFill>
                  <a:srgbClr val="00558C"/>
                </a:solidFill>
                <a:latin typeface="Arial" panose="020B0604020202020204" pitchFamily="34" charset="0"/>
                <a:cs typeface="Arial" panose="020B0604020202020204" pitchFamily="34" charset="0"/>
              </a:rPr>
              <a:t>Can recognise a wide range of viruses even if they are different from the virus that initially infected the individual.​</a:t>
            </a:r>
          </a:p>
        </p:txBody>
      </p:sp>
    </p:spTree>
    <p:extLst>
      <p:ext uri="{BB962C8B-B14F-4D97-AF65-F5344CB8AC3E}">
        <p14:creationId xmlns:p14="http://schemas.microsoft.com/office/powerpoint/2010/main" val="29329436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08BC3E-3586-B465-404F-E2E16FEFFB95}"/>
              </a:ext>
            </a:extLst>
          </p:cNvPr>
          <p:cNvPicPr>
            <a:picLocks noChangeAspect="1"/>
          </p:cNvPicPr>
          <p:nvPr/>
        </p:nvPicPr>
        <p:blipFill>
          <a:blip r:embed="rId2"/>
          <a:stretch>
            <a:fillRect/>
          </a:stretch>
        </p:blipFill>
        <p:spPr>
          <a:xfrm>
            <a:off x="5639" y="0"/>
            <a:ext cx="12180722" cy="6858000"/>
          </a:xfrm>
          <a:prstGeom prst="rect">
            <a:avLst/>
          </a:prstGeom>
        </p:spPr>
      </p:pic>
      <p:sp>
        <p:nvSpPr>
          <p:cNvPr id="14" name="Title 1">
            <a:extLst>
              <a:ext uri="{FF2B5EF4-FFF2-40B4-BE49-F238E27FC236}">
                <a16:creationId xmlns:a16="http://schemas.microsoft.com/office/drawing/2014/main" id="{66FE0F9A-B650-397A-C601-AF48B6C894C4}"/>
              </a:ext>
            </a:extLst>
          </p:cNvPr>
          <p:cNvSpPr>
            <a:spLocks noGrp="1"/>
          </p:cNvSpPr>
          <p:nvPr>
            <p:ph type="ctrTitle"/>
          </p:nvPr>
        </p:nvSpPr>
        <p:spPr>
          <a:xfrm>
            <a:off x="1515220" y="550715"/>
            <a:ext cx="5934451" cy="1131166"/>
          </a:xfrm>
        </p:spPr>
        <p:txBody>
          <a:bodyPr anchor="t" anchorCtr="0">
            <a:normAutofit/>
          </a:bodyPr>
          <a:lstStyle/>
          <a:p>
            <a:pPr algn="l"/>
            <a:r>
              <a:rPr lang="en-US" sz="3600" dirty="0">
                <a:solidFill>
                  <a:srgbClr val="56BDB9"/>
                </a:solidFill>
                <a:latin typeface="Arial" panose="020B0604020202020204" pitchFamily="34" charset="0"/>
                <a:cs typeface="Arial" panose="020B0604020202020204" pitchFamily="34" charset="0"/>
              </a:rPr>
              <a:t>Cellular Immune Response</a:t>
            </a:r>
          </a:p>
        </p:txBody>
      </p:sp>
      <p:pic>
        <p:nvPicPr>
          <p:cNvPr id="9" name="Picture 8">
            <a:extLst>
              <a:ext uri="{FF2B5EF4-FFF2-40B4-BE49-F238E27FC236}">
                <a16:creationId xmlns:a16="http://schemas.microsoft.com/office/drawing/2014/main" id="{E5AEAB65-1ABB-1313-4959-0118D6FEDB21}"/>
              </a:ext>
            </a:extLst>
          </p:cNvPr>
          <p:cNvPicPr>
            <a:picLocks noChangeAspect="1"/>
          </p:cNvPicPr>
          <p:nvPr/>
        </p:nvPicPr>
        <p:blipFill>
          <a:blip r:embed="rId3"/>
          <a:stretch>
            <a:fillRect/>
          </a:stretch>
        </p:blipFill>
        <p:spPr>
          <a:xfrm>
            <a:off x="388933" y="517693"/>
            <a:ext cx="881068" cy="881068"/>
          </a:xfrm>
          <a:prstGeom prst="rect">
            <a:avLst/>
          </a:prstGeom>
        </p:spPr>
      </p:pic>
      <p:sp>
        <p:nvSpPr>
          <p:cNvPr id="2" name="TextBox 1">
            <a:extLst>
              <a:ext uri="{FF2B5EF4-FFF2-40B4-BE49-F238E27FC236}">
                <a16:creationId xmlns:a16="http://schemas.microsoft.com/office/drawing/2014/main" id="{EC0FAC98-A5CF-E8F4-6BF1-706031B70627}"/>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00558C"/>
                </a:solidFill>
                <a:latin typeface="Arial" panose="020B0604020202020204" pitchFamily="34" charset="0"/>
                <a:cs typeface="Arial" panose="020B0604020202020204" pitchFamily="34" charset="0"/>
              </a:rPr>
              <a:t>IAVI VACCINE LITERACY LIBRARY  |   MODULE 3</a:t>
            </a:r>
          </a:p>
        </p:txBody>
      </p:sp>
      <p:sp>
        <p:nvSpPr>
          <p:cNvPr id="6" name="Subtitle 2">
            <a:extLst>
              <a:ext uri="{FF2B5EF4-FFF2-40B4-BE49-F238E27FC236}">
                <a16:creationId xmlns:a16="http://schemas.microsoft.com/office/drawing/2014/main" id="{3653ABA9-B292-BE23-41F1-22DEC9849019}"/>
              </a:ext>
            </a:extLst>
          </p:cNvPr>
          <p:cNvSpPr>
            <a:spLocks noGrp="1"/>
          </p:cNvSpPr>
          <p:nvPr>
            <p:ph type="subTitle" idx="1"/>
          </p:nvPr>
        </p:nvSpPr>
        <p:spPr>
          <a:xfrm>
            <a:off x="536302" y="1801906"/>
            <a:ext cx="4810398" cy="4681915"/>
          </a:xfrm>
        </p:spPr>
        <p:txBody>
          <a:bodyPr>
            <a:noAutofit/>
          </a:bodyPr>
          <a:lstStyle/>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The cellular response is the arm of the immune response mediated by cells from the immune system and the production of cytokines.​</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Cellular immunity is most effective in destroying virus-infected cells, and bacteria within cells.​</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Cytokines are proteins that act as messengers between cells to regulate and coordinate the immune responses.​</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Cellular immunity works by activating antigen-specific cytotoxic T lymphocytes (CTLs), macrophages and natural killer cells that can destroy cells displaying antigens of foreign antigen on their surface.​</a:t>
            </a:r>
          </a:p>
        </p:txBody>
      </p:sp>
    </p:spTree>
    <p:extLst>
      <p:ext uri="{BB962C8B-B14F-4D97-AF65-F5344CB8AC3E}">
        <p14:creationId xmlns:p14="http://schemas.microsoft.com/office/powerpoint/2010/main" val="2766343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120E1E-4019-1541-1E0F-E1924C0AA7A6}"/>
              </a:ext>
            </a:extLst>
          </p:cNvPr>
          <p:cNvPicPr>
            <a:picLocks noChangeAspect="1"/>
          </p:cNvPicPr>
          <p:nvPr/>
        </p:nvPicPr>
        <p:blipFill>
          <a:blip r:embed="rId3"/>
          <a:stretch>
            <a:fillRect/>
          </a:stretch>
        </p:blipFill>
        <p:spPr>
          <a:xfrm>
            <a:off x="5639" y="0"/>
            <a:ext cx="12180722" cy="6858000"/>
          </a:xfrm>
          <a:prstGeom prst="rect">
            <a:avLst/>
          </a:prstGeom>
        </p:spPr>
      </p:pic>
      <p:sp>
        <p:nvSpPr>
          <p:cNvPr id="14" name="Title 1">
            <a:extLst>
              <a:ext uri="{FF2B5EF4-FFF2-40B4-BE49-F238E27FC236}">
                <a16:creationId xmlns:a16="http://schemas.microsoft.com/office/drawing/2014/main" id="{66FE0F9A-B650-397A-C601-AF48B6C894C4}"/>
              </a:ext>
            </a:extLst>
          </p:cNvPr>
          <p:cNvSpPr>
            <a:spLocks noGrp="1"/>
          </p:cNvSpPr>
          <p:nvPr>
            <p:ph type="ctrTitle"/>
          </p:nvPr>
        </p:nvSpPr>
        <p:spPr>
          <a:xfrm>
            <a:off x="1515220" y="542247"/>
            <a:ext cx="6871543" cy="1131166"/>
          </a:xfrm>
        </p:spPr>
        <p:txBody>
          <a:bodyPr anchor="t" anchorCtr="0">
            <a:normAutofit/>
          </a:bodyPr>
          <a:lstStyle/>
          <a:p>
            <a:pPr algn="l"/>
            <a:r>
              <a:rPr lang="en-US" sz="3600" dirty="0">
                <a:solidFill>
                  <a:srgbClr val="9E007E"/>
                </a:solidFill>
                <a:latin typeface="Arial" panose="020B0604020202020204" pitchFamily="34" charset="0"/>
                <a:cs typeface="Arial" panose="020B0604020202020204" pitchFamily="34" charset="0"/>
              </a:rPr>
              <a:t>HIV and the Immune System</a:t>
            </a:r>
          </a:p>
        </p:txBody>
      </p:sp>
      <p:pic>
        <p:nvPicPr>
          <p:cNvPr id="12" name="Picture 11">
            <a:extLst>
              <a:ext uri="{FF2B5EF4-FFF2-40B4-BE49-F238E27FC236}">
                <a16:creationId xmlns:a16="http://schemas.microsoft.com/office/drawing/2014/main" id="{48E15206-DDC8-92B8-42AE-244E3899B51C}"/>
              </a:ext>
            </a:extLst>
          </p:cNvPr>
          <p:cNvPicPr>
            <a:picLocks noChangeAspect="1"/>
          </p:cNvPicPr>
          <p:nvPr/>
        </p:nvPicPr>
        <p:blipFill>
          <a:blip r:embed="rId4"/>
          <a:stretch>
            <a:fillRect/>
          </a:stretch>
        </p:blipFill>
        <p:spPr>
          <a:xfrm>
            <a:off x="369973" y="484540"/>
            <a:ext cx="914221" cy="914221"/>
          </a:xfrm>
          <a:prstGeom prst="rect">
            <a:avLst/>
          </a:prstGeom>
        </p:spPr>
      </p:pic>
      <p:sp>
        <p:nvSpPr>
          <p:cNvPr id="4" name="TextBox 3">
            <a:extLst>
              <a:ext uri="{FF2B5EF4-FFF2-40B4-BE49-F238E27FC236}">
                <a16:creationId xmlns:a16="http://schemas.microsoft.com/office/drawing/2014/main" id="{6564BD22-9861-1F6C-30CD-80A498872516}"/>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00558C"/>
                </a:solidFill>
                <a:latin typeface="Arial" panose="020B0604020202020204" pitchFamily="34" charset="0"/>
                <a:cs typeface="Arial" panose="020B0604020202020204" pitchFamily="34" charset="0"/>
              </a:rPr>
              <a:t>IAVI VACCINE LITERACY LIBRARY  |   MODULE 3</a:t>
            </a:r>
          </a:p>
        </p:txBody>
      </p:sp>
    </p:spTree>
    <p:extLst>
      <p:ext uri="{BB962C8B-B14F-4D97-AF65-F5344CB8AC3E}">
        <p14:creationId xmlns:p14="http://schemas.microsoft.com/office/powerpoint/2010/main" val="20922228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B5E2">
            <a:alpha val="10673"/>
          </a:srgb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A429989-A468-5A43-DA3F-D32D33A1208E}"/>
              </a:ext>
            </a:extLst>
          </p:cNvPr>
          <p:cNvPicPr>
            <a:picLocks noChangeAspect="1"/>
          </p:cNvPicPr>
          <p:nvPr/>
        </p:nvPicPr>
        <p:blipFill>
          <a:blip r:embed="rId3"/>
          <a:stretch>
            <a:fillRect/>
          </a:stretch>
        </p:blipFill>
        <p:spPr>
          <a:xfrm>
            <a:off x="5639" y="0"/>
            <a:ext cx="12180722" cy="68580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01252" y="563852"/>
            <a:ext cx="6150123" cy="1070030"/>
          </a:xfrm>
        </p:spPr>
        <p:txBody>
          <a:bodyPr anchor="t" anchorCtr="0">
            <a:normAutofit fontScale="90000"/>
          </a:bodyPr>
          <a:lstStyle/>
          <a:p>
            <a:pPr algn="l"/>
            <a:r>
              <a:rPr lang="en-US" sz="4000" dirty="0">
                <a:solidFill>
                  <a:srgbClr val="00558C"/>
                </a:solidFill>
                <a:latin typeface="Arial" panose="020B0604020202020204" pitchFamily="34" charset="0"/>
                <a:cs typeface="Arial" panose="020B0604020202020204" pitchFamily="34" charset="0"/>
              </a:rPr>
              <a:t>TB and the Immune System</a:t>
            </a:r>
          </a:p>
        </p:txBody>
      </p:sp>
      <p:pic>
        <p:nvPicPr>
          <p:cNvPr id="7" name="Picture 6">
            <a:extLst>
              <a:ext uri="{FF2B5EF4-FFF2-40B4-BE49-F238E27FC236}">
                <a16:creationId xmlns:a16="http://schemas.microsoft.com/office/drawing/2014/main" id="{7A4696B5-C66B-47DE-A796-D2FE6655C149}"/>
              </a:ext>
            </a:extLst>
          </p:cNvPr>
          <p:cNvPicPr>
            <a:picLocks noChangeAspect="1"/>
          </p:cNvPicPr>
          <p:nvPr/>
        </p:nvPicPr>
        <p:blipFill>
          <a:blip r:embed="rId4"/>
          <a:stretch>
            <a:fillRect/>
          </a:stretch>
        </p:blipFill>
        <p:spPr>
          <a:xfrm>
            <a:off x="381989" y="490437"/>
            <a:ext cx="898687" cy="898687"/>
          </a:xfrm>
          <a:prstGeom prst="rect">
            <a:avLst/>
          </a:prstGeom>
        </p:spPr>
      </p:pic>
      <p:sp>
        <p:nvSpPr>
          <p:cNvPr id="14" name="Subtitle 2">
            <a:extLst>
              <a:ext uri="{FF2B5EF4-FFF2-40B4-BE49-F238E27FC236}">
                <a16:creationId xmlns:a16="http://schemas.microsoft.com/office/drawing/2014/main" id="{4104E0BF-06C0-40B9-9F2D-9BF477C49FF6}"/>
              </a:ext>
            </a:extLst>
          </p:cNvPr>
          <p:cNvSpPr>
            <a:spLocks noGrp="1"/>
          </p:cNvSpPr>
          <p:nvPr>
            <p:ph type="subTitle" idx="1"/>
          </p:nvPr>
        </p:nvSpPr>
        <p:spPr>
          <a:xfrm>
            <a:off x="6416758" y="1483360"/>
            <a:ext cx="5485454" cy="4854298"/>
          </a:xfrm>
        </p:spPr>
        <p:txBody>
          <a:bodyPr>
            <a:noAutofit/>
          </a:bodyPr>
          <a:lstStyle/>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The interaction between the immune system and </a:t>
            </a:r>
            <a:r>
              <a:rPr lang="en-ZA" sz="1600" i="1" dirty="0">
                <a:solidFill>
                  <a:srgbClr val="00558C"/>
                </a:solidFill>
                <a:latin typeface="Arial" panose="020B0604020202020204" pitchFamily="34" charset="0"/>
                <a:cs typeface="Arial" panose="020B0604020202020204" pitchFamily="34" charset="0"/>
              </a:rPr>
              <a:t>Mycobacterium tuberculosis </a:t>
            </a:r>
            <a:r>
              <a:rPr lang="en-ZA" sz="1600" dirty="0">
                <a:solidFill>
                  <a:srgbClr val="00558C"/>
                </a:solidFill>
                <a:latin typeface="Arial" panose="020B0604020202020204" pitchFamily="34" charset="0"/>
                <a:cs typeface="Arial" panose="020B0604020202020204" pitchFamily="34" charset="0"/>
              </a:rPr>
              <a:t>are complex and either lead to:​</a:t>
            </a:r>
          </a:p>
          <a:p>
            <a:pPr marL="742950" lvl="1"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Clearance of the bacteria​</a:t>
            </a:r>
          </a:p>
          <a:p>
            <a:pPr marL="742950" lvl="1"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Latent TB infection​</a:t>
            </a:r>
          </a:p>
          <a:p>
            <a:pPr marL="742950" lvl="1"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Active TB disease ​​</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M.tb can prevent the activation of pathogen destruction systems within macrophages where it can hide, reproduce slowly, and modify the cell to its advantage.​</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M.tb can affect the function of dendritic cells by altering the production of various cytokines involved in the immune responses and the suppression of T lymphocyte activity.​</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M.tb can also interfere with the interactions between the different cells of the immune system and hamper their ability to work together and kill or constrain the organism.​</a:t>
            </a:r>
          </a:p>
          <a:p>
            <a:pPr marL="285750" indent="-285750" algn="l">
              <a:lnSpc>
                <a:spcPct val="100000"/>
              </a:lnSpc>
              <a:buFont typeface="Arial" panose="020B0604020202020204" pitchFamily="34" charset="0"/>
              <a:buChar char="•"/>
            </a:pPr>
            <a:endParaRPr lang="en-ZA" sz="1600" dirty="0">
              <a:solidFill>
                <a:srgbClr val="00558C"/>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C5E7AE8-C08B-FBA7-3E0C-3938CA7035A8}"/>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00558C"/>
                </a:solidFill>
                <a:latin typeface="Arial" panose="020B0604020202020204" pitchFamily="34" charset="0"/>
                <a:cs typeface="Arial" panose="020B0604020202020204" pitchFamily="34" charset="0"/>
              </a:rPr>
              <a:t>IAVI VACCINE LITERACY LIBRARY  |   MODULE 3</a:t>
            </a:r>
          </a:p>
        </p:txBody>
      </p:sp>
    </p:spTree>
    <p:extLst>
      <p:ext uri="{BB962C8B-B14F-4D97-AF65-F5344CB8AC3E}">
        <p14:creationId xmlns:p14="http://schemas.microsoft.com/office/powerpoint/2010/main" val="36190817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9C19">
            <a:alpha val="9711"/>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7A34F0-445C-59FE-BF67-98689165D029}"/>
              </a:ext>
            </a:extLst>
          </p:cNvPr>
          <p:cNvPicPr>
            <a:picLocks noChangeAspect="1"/>
          </p:cNvPicPr>
          <p:nvPr/>
        </p:nvPicPr>
        <p:blipFill>
          <a:blip r:embed="rId3">
            <a:alphaModFix amt="50000"/>
          </a:blip>
          <a:stretch>
            <a:fillRect/>
          </a:stretch>
        </p:blipFill>
        <p:spPr>
          <a:xfrm>
            <a:off x="5639" y="0"/>
            <a:ext cx="12180722" cy="6858000"/>
          </a:xfrm>
          <a:prstGeom prst="rect">
            <a:avLst/>
          </a:prstGeom>
        </p:spPr>
      </p:pic>
      <p:pic>
        <p:nvPicPr>
          <p:cNvPr id="18" name="Picture 17">
            <a:extLst>
              <a:ext uri="{FF2B5EF4-FFF2-40B4-BE49-F238E27FC236}">
                <a16:creationId xmlns:a16="http://schemas.microsoft.com/office/drawing/2014/main" id="{9E50D880-2935-CF11-5EDC-71F2F88AD169}"/>
              </a:ext>
            </a:extLst>
          </p:cNvPr>
          <p:cNvPicPr>
            <a:picLocks noChangeAspect="1"/>
          </p:cNvPicPr>
          <p:nvPr/>
        </p:nvPicPr>
        <p:blipFill>
          <a:blip r:embed="rId4"/>
          <a:stretch>
            <a:fillRect/>
          </a:stretch>
        </p:blipFill>
        <p:spPr>
          <a:xfrm>
            <a:off x="5639" y="0"/>
            <a:ext cx="12180722" cy="6858000"/>
          </a:xfrm>
          <a:prstGeom prst="rect">
            <a:avLst/>
          </a:prstGeom>
        </p:spPr>
      </p:pic>
      <p:pic>
        <p:nvPicPr>
          <p:cNvPr id="16" name="Picture 15">
            <a:extLst>
              <a:ext uri="{FF2B5EF4-FFF2-40B4-BE49-F238E27FC236}">
                <a16:creationId xmlns:a16="http://schemas.microsoft.com/office/drawing/2014/main" id="{B54B9E64-A048-FE33-85E4-9F2072536791}"/>
              </a:ext>
            </a:extLst>
          </p:cNvPr>
          <p:cNvPicPr>
            <a:picLocks noChangeAspect="1"/>
          </p:cNvPicPr>
          <p:nvPr/>
        </p:nvPicPr>
        <p:blipFill>
          <a:blip r:embed="rId5"/>
          <a:stretch>
            <a:fillRect/>
          </a:stretch>
        </p:blipFill>
        <p:spPr>
          <a:xfrm>
            <a:off x="369973" y="501419"/>
            <a:ext cx="914221" cy="914221"/>
          </a:xfrm>
          <a:prstGeom prst="rect">
            <a:avLst/>
          </a:prstGeom>
        </p:spPr>
      </p:pic>
      <p:sp>
        <p:nvSpPr>
          <p:cNvPr id="11" name="Subtitle 2">
            <a:extLst>
              <a:ext uri="{FF2B5EF4-FFF2-40B4-BE49-F238E27FC236}">
                <a16:creationId xmlns:a16="http://schemas.microsoft.com/office/drawing/2014/main" id="{D3542783-90B1-D39E-09B8-B9179C0DA11F}"/>
              </a:ext>
            </a:extLst>
          </p:cNvPr>
          <p:cNvSpPr txBox="1">
            <a:spLocks/>
          </p:cNvSpPr>
          <p:nvPr/>
        </p:nvSpPr>
        <p:spPr>
          <a:xfrm>
            <a:off x="542603" y="2133600"/>
            <a:ext cx="4003997" cy="392131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The immune response to natural Lassa virus infection (LASV) has yet to be fully explained by scientists.​</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Outbreaks of the disease are typically sporadic and often in remote locations.</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The virus needs to be handled in a special high safety laboratory​.</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LASV results in immunosuppression and is able to evade and undermine effective immune response.​</a:t>
            </a:r>
          </a:p>
        </p:txBody>
      </p:sp>
      <p:sp>
        <p:nvSpPr>
          <p:cNvPr id="8" name="Title 1">
            <a:extLst>
              <a:ext uri="{FF2B5EF4-FFF2-40B4-BE49-F238E27FC236}">
                <a16:creationId xmlns:a16="http://schemas.microsoft.com/office/drawing/2014/main" id="{66A8DB61-22DF-5A7F-A03E-8BE27D30845D}"/>
              </a:ext>
            </a:extLst>
          </p:cNvPr>
          <p:cNvSpPr>
            <a:spLocks noGrp="1"/>
          </p:cNvSpPr>
          <p:nvPr>
            <p:ph type="ctrTitle"/>
          </p:nvPr>
        </p:nvSpPr>
        <p:spPr>
          <a:xfrm>
            <a:off x="1501253" y="538451"/>
            <a:ext cx="4827830" cy="1070030"/>
          </a:xfrm>
        </p:spPr>
        <p:txBody>
          <a:bodyPr anchor="t" anchorCtr="0">
            <a:normAutofit fontScale="90000"/>
          </a:bodyPr>
          <a:lstStyle/>
          <a:p>
            <a:pPr algn="l"/>
            <a:r>
              <a:rPr lang="en-US" sz="4000" dirty="0">
                <a:solidFill>
                  <a:srgbClr val="FF9C19"/>
                </a:solidFill>
                <a:latin typeface="Arial" panose="020B0604020202020204" pitchFamily="34" charset="0"/>
                <a:cs typeface="Arial" panose="020B0604020202020204" pitchFamily="34" charset="0"/>
              </a:rPr>
              <a:t>Lassa and the Immune System​</a:t>
            </a:r>
          </a:p>
        </p:txBody>
      </p:sp>
      <p:sp>
        <p:nvSpPr>
          <p:cNvPr id="2" name="TextBox 1">
            <a:extLst>
              <a:ext uri="{FF2B5EF4-FFF2-40B4-BE49-F238E27FC236}">
                <a16:creationId xmlns:a16="http://schemas.microsoft.com/office/drawing/2014/main" id="{44BBF725-003B-08E1-46E7-10499DEDD3C3}"/>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00558C"/>
                </a:solidFill>
                <a:latin typeface="Arial" panose="020B0604020202020204" pitchFamily="34" charset="0"/>
                <a:cs typeface="Arial" panose="020B0604020202020204" pitchFamily="34" charset="0"/>
              </a:rPr>
              <a:t>IAVI VACCINE LITERACY LIBRARY  |   MODULE 3</a:t>
            </a:r>
          </a:p>
        </p:txBody>
      </p:sp>
      <p:sp>
        <p:nvSpPr>
          <p:cNvPr id="13" name="TextBox 12">
            <a:extLst>
              <a:ext uri="{FF2B5EF4-FFF2-40B4-BE49-F238E27FC236}">
                <a16:creationId xmlns:a16="http://schemas.microsoft.com/office/drawing/2014/main" id="{0D665761-88C6-9FA4-05D6-E3F5ECD83BBC}"/>
              </a:ext>
            </a:extLst>
          </p:cNvPr>
          <p:cNvSpPr txBox="1"/>
          <p:nvPr/>
        </p:nvSpPr>
        <p:spPr>
          <a:xfrm>
            <a:off x="479219" y="6146800"/>
            <a:ext cx="5849864" cy="246221"/>
          </a:xfrm>
          <a:prstGeom prst="rect">
            <a:avLst/>
          </a:prstGeom>
          <a:noFill/>
        </p:spPr>
        <p:txBody>
          <a:bodyPr wrap="square">
            <a:spAutoFit/>
          </a:bodyPr>
          <a:lstStyle/>
          <a:p>
            <a:r>
              <a:rPr lang="en-US" sz="1000" i="1" dirty="0">
                <a:solidFill>
                  <a:srgbClr val="ED6D28"/>
                </a:solidFill>
                <a:latin typeface="Arial" panose="020B0604020202020204" pitchFamily="34" charset="0"/>
                <a:cs typeface="Arial" panose="020B0604020202020204" pitchFamily="34" charset="0"/>
              </a:rPr>
              <a:t>Image credit: National Institute of Allergy and Infectious Diseases, NIH.</a:t>
            </a:r>
          </a:p>
        </p:txBody>
      </p:sp>
    </p:spTree>
    <p:extLst>
      <p:ext uri="{BB962C8B-B14F-4D97-AF65-F5344CB8AC3E}">
        <p14:creationId xmlns:p14="http://schemas.microsoft.com/office/powerpoint/2010/main" val="3332815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B80600-2E2A-26FA-FEBD-297105CBEF66}"/>
              </a:ext>
            </a:extLst>
          </p:cNvPr>
          <p:cNvPicPr>
            <a:picLocks noChangeAspect="1"/>
          </p:cNvPicPr>
          <p:nvPr/>
        </p:nvPicPr>
        <p:blipFill>
          <a:blip r:embed="rId3"/>
          <a:stretch>
            <a:fillRect/>
          </a:stretch>
        </p:blipFill>
        <p:spPr>
          <a:xfrm>
            <a:off x="5639" y="0"/>
            <a:ext cx="12180722" cy="68580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1" y="643845"/>
            <a:ext cx="5809082" cy="1070030"/>
          </a:xfrm>
        </p:spPr>
        <p:txBody>
          <a:bodyPr anchor="t" anchorCtr="0">
            <a:normAutofit fontScale="90000"/>
          </a:bodyPr>
          <a:lstStyle/>
          <a:p>
            <a:pPr algn="l"/>
            <a:r>
              <a:rPr lang="en-US" sz="4000" dirty="0">
                <a:solidFill>
                  <a:srgbClr val="00B5E2"/>
                </a:solidFill>
                <a:latin typeface="Arial" panose="020B0604020202020204" pitchFamily="34" charset="0"/>
                <a:cs typeface="Arial" panose="020B0604020202020204" pitchFamily="34" charset="0"/>
              </a:rPr>
              <a:t>Global Health and Emerging Epidemics​</a:t>
            </a:r>
          </a:p>
        </p:txBody>
      </p:sp>
      <p:sp>
        <p:nvSpPr>
          <p:cNvPr id="10" name="Subtitle 2">
            <a:extLst>
              <a:ext uri="{FF2B5EF4-FFF2-40B4-BE49-F238E27FC236}">
                <a16:creationId xmlns:a16="http://schemas.microsoft.com/office/drawing/2014/main" id="{8AB1A7A6-63DF-CA2C-9B9E-D8E523B669B5}"/>
              </a:ext>
            </a:extLst>
          </p:cNvPr>
          <p:cNvSpPr>
            <a:spLocks noGrp="1"/>
          </p:cNvSpPr>
          <p:nvPr>
            <p:ph type="subTitle" idx="1"/>
          </p:nvPr>
        </p:nvSpPr>
        <p:spPr>
          <a:xfrm>
            <a:off x="536302" y="1993900"/>
            <a:ext cx="4713031" cy="2930300"/>
          </a:xfrm>
        </p:spPr>
        <p:txBody>
          <a:bodyPr>
            <a:noAutofit/>
          </a:bodyPr>
          <a:lstStyle/>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Every year, millions of people worldwide are affected by infectious diseases caused by bacteria, viruses, fungi or parasites.​</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COVID-19 has taught us the danger of new, emerging epidemics that have the power to bring our world to a standstill.​</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Infectious diseases are leading causes of death for children under five (WHO).​</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Six of the top 10 causes of death in low-income countries are infectious diseases.​</a:t>
            </a:r>
          </a:p>
        </p:txBody>
      </p:sp>
      <p:sp>
        <p:nvSpPr>
          <p:cNvPr id="13" name="TextBox 12">
            <a:extLst>
              <a:ext uri="{FF2B5EF4-FFF2-40B4-BE49-F238E27FC236}">
                <a16:creationId xmlns:a16="http://schemas.microsoft.com/office/drawing/2014/main" id="{35DAE2FA-22DC-4DB6-FCAD-179741C87B3B}"/>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00558C"/>
                </a:solidFill>
                <a:latin typeface="Arial" panose="020B0604020202020204" pitchFamily="34" charset="0"/>
                <a:cs typeface="Arial" panose="020B0604020202020204" pitchFamily="34" charset="0"/>
              </a:rPr>
              <a:t>IAVI VACCINE LITERACY LIBRARY  |   MODULE 1</a:t>
            </a:r>
          </a:p>
        </p:txBody>
      </p:sp>
      <p:pic>
        <p:nvPicPr>
          <p:cNvPr id="15" name="Picture 14">
            <a:extLst>
              <a:ext uri="{FF2B5EF4-FFF2-40B4-BE49-F238E27FC236}">
                <a16:creationId xmlns:a16="http://schemas.microsoft.com/office/drawing/2014/main" id="{31FF9315-6F51-F4F5-BE58-39838602C161}"/>
              </a:ext>
            </a:extLst>
          </p:cNvPr>
          <p:cNvPicPr>
            <a:picLocks noChangeAspect="1"/>
          </p:cNvPicPr>
          <p:nvPr/>
        </p:nvPicPr>
        <p:blipFill>
          <a:blip r:embed="rId4"/>
          <a:stretch>
            <a:fillRect/>
          </a:stretch>
        </p:blipFill>
        <p:spPr>
          <a:xfrm>
            <a:off x="5397749" y="643845"/>
            <a:ext cx="899212" cy="899212"/>
          </a:xfrm>
          <a:prstGeom prst="rect">
            <a:avLst/>
          </a:prstGeom>
        </p:spPr>
      </p:pic>
      <p:pic>
        <p:nvPicPr>
          <p:cNvPr id="27" name="Picture 26">
            <a:extLst>
              <a:ext uri="{FF2B5EF4-FFF2-40B4-BE49-F238E27FC236}">
                <a16:creationId xmlns:a16="http://schemas.microsoft.com/office/drawing/2014/main" id="{A5A8479C-74C5-C6A6-B407-585F56917616}"/>
              </a:ext>
            </a:extLst>
          </p:cNvPr>
          <p:cNvPicPr>
            <a:picLocks noChangeAspect="1"/>
          </p:cNvPicPr>
          <p:nvPr/>
        </p:nvPicPr>
        <p:blipFill>
          <a:blip r:embed="rId5"/>
          <a:stretch>
            <a:fillRect/>
          </a:stretch>
        </p:blipFill>
        <p:spPr>
          <a:xfrm>
            <a:off x="619626" y="5041232"/>
            <a:ext cx="4150483" cy="1558089"/>
          </a:xfrm>
          <a:prstGeom prst="rect">
            <a:avLst/>
          </a:prstGeom>
        </p:spPr>
      </p:pic>
      <p:sp>
        <p:nvSpPr>
          <p:cNvPr id="11" name="Subtitle 2">
            <a:extLst>
              <a:ext uri="{FF2B5EF4-FFF2-40B4-BE49-F238E27FC236}">
                <a16:creationId xmlns:a16="http://schemas.microsoft.com/office/drawing/2014/main" id="{B3560539-83DF-26ED-C17A-C6A9E03C5523}"/>
              </a:ext>
            </a:extLst>
          </p:cNvPr>
          <p:cNvSpPr txBox="1">
            <a:spLocks/>
          </p:cNvSpPr>
          <p:nvPr/>
        </p:nvSpPr>
        <p:spPr>
          <a:xfrm>
            <a:off x="765246" y="5118247"/>
            <a:ext cx="3838285" cy="10654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ZA" sz="1600" dirty="0">
                <a:solidFill>
                  <a:schemeClr val="bg1"/>
                </a:solidFill>
                <a:latin typeface="Arial" panose="020B0604020202020204" pitchFamily="34" charset="0"/>
                <a:cs typeface="Arial" panose="020B0604020202020204" pitchFamily="34" charset="0"/>
              </a:rPr>
              <a:t>Despite significant advances in research, prevention, and treatment, the successful control of these diseases faces major challenges​.</a:t>
            </a:r>
          </a:p>
        </p:txBody>
      </p:sp>
    </p:spTree>
    <p:extLst>
      <p:ext uri="{BB962C8B-B14F-4D97-AF65-F5344CB8AC3E}">
        <p14:creationId xmlns:p14="http://schemas.microsoft.com/office/powerpoint/2010/main" val="14090982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C3EDB5-FFF5-6890-315B-EA598213F0C8}"/>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2315F1B4-260C-3C14-6557-2B570489161E}"/>
              </a:ext>
            </a:extLst>
          </p:cNvPr>
          <p:cNvPicPr>
            <a:picLocks noChangeAspect="1"/>
          </p:cNvPicPr>
          <p:nvPr/>
        </p:nvPicPr>
        <p:blipFill>
          <a:blip r:embed="rId4"/>
          <a:stretch>
            <a:fillRect/>
          </a:stretch>
        </p:blipFill>
        <p:spPr>
          <a:xfrm>
            <a:off x="376927" y="515347"/>
            <a:ext cx="885674" cy="885674"/>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482430" y="631277"/>
            <a:ext cx="3140370" cy="835671"/>
          </a:xfrm>
        </p:spPr>
        <p:txBody>
          <a:bodyPr anchor="t" anchorCtr="0">
            <a:normAutofit fontScale="90000"/>
          </a:bodyPr>
          <a:lstStyle/>
          <a:p>
            <a:pPr algn="l"/>
            <a:r>
              <a:rPr lang="en-US" sz="3600" dirty="0">
                <a:solidFill>
                  <a:srgbClr val="56BDB9"/>
                </a:solidFill>
                <a:latin typeface="Arial" panose="020B0604020202020204" pitchFamily="34" charset="0"/>
                <a:cs typeface="Arial" panose="020B0604020202020204" pitchFamily="34" charset="0"/>
              </a:rPr>
              <a:t>Key Messages</a:t>
            </a:r>
          </a:p>
        </p:txBody>
      </p:sp>
      <p:sp>
        <p:nvSpPr>
          <p:cNvPr id="10" name="Subtitle 2">
            <a:extLst>
              <a:ext uri="{FF2B5EF4-FFF2-40B4-BE49-F238E27FC236}">
                <a16:creationId xmlns:a16="http://schemas.microsoft.com/office/drawing/2014/main" id="{8AB1A7A6-63DF-CA2C-9B9E-D8E523B669B5}"/>
              </a:ext>
            </a:extLst>
          </p:cNvPr>
          <p:cNvSpPr>
            <a:spLocks noGrp="1"/>
          </p:cNvSpPr>
          <p:nvPr>
            <p:ph type="subTitle" idx="1"/>
          </p:nvPr>
        </p:nvSpPr>
        <p:spPr>
          <a:xfrm>
            <a:off x="2151530" y="1803244"/>
            <a:ext cx="6557041" cy="3521792"/>
          </a:xfrm>
        </p:spPr>
        <p:txBody>
          <a:bodyPr>
            <a:noAutofit/>
          </a:bodyPr>
          <a:lstStyle/>
          <a:p>
            <a:pPr marL="285750" indent="-285750" algn="l">
              <a:lnSpc>
                <a:spcPct val="100000"/>
              </a:lnSpc>
              <a:buFont typeface="Arial" panose="020B0604020202020204" pitchFamily="34" charset="0"/>
              <a:buChar char="•"/>
            </a:pPr>
            <a:r>
              <a:rPr lang="en-ZA" sz="1600" b="1" dirty="0">
                <a:solidFill>
                  <a:srgbClr val="00558C"/>
                </a:solidFill>
                <a:latin typeface="Arial" panose="020B0604020202020204" pitchFamily="34" charset="0"/>
                <a:cs typeface="Arial" panose="020B0604020202020204" pitchFamily="34" charset="0"/>
              </a:rPr>
              <a:t>The immune system is the set of organs, tissues, and cells that defend the body against infections.​</a:t>
            </a:r>
          </a:p>
          <a:p>
            <a:pPr marL="285750" indent="-285750" algn="l">
              <a:lnSpc>
                <a:spcPct val="100000"/>
              </a:lnSpc>
              <a:buFont typeface="Arial" panose="020B0604020202020204" pitchFamily="34" charset="0"/>
              <a:buChar char="•"/>
            </a:pPr>
            <a:r>
              <a:rPr lang="en-ZA" sz="1600" b="1" dirty="0">
                <a:solidFill>
                  <a:srgbClr val="00558C"/>
                </a:solidFill>
                <a:latin typeface="Arial" panose="020B0604020202020204" pitchFamily="34" charset="0"/>
                <a:cs typeface="Arial" panose="020B0604020202020204" pitchFamily="34" charset="0"/>
              </a:rPr>
              <a:t>It is very sophisticated and is designed to recognise common pathogens that enter the body, such as viruses, bacteria, or parasites.​</a:t>
            </a:r>
          </a:p>
          <a:p>
            <a:pPr marL="285750" indent="-285750" algn="l">
              <a:lnSpc>
                <a:spcPct val="100000"/>
              </a:lnSpc>
              <a:buFont typeface="Arial" panose="020B0604020202020204" pitchFamily="34" charset="0"/>
              <a:buChar char="•"/>
            </a:pPr>
            <a:r>
              <a:rPr lang="en-ZA" sz="1600" b="1" dirty="0">
                <a:solidFill>
                  <a:srgbClr val="00558C"/>
                </a:solidFill>
                <a:latin typeface="Arial" panose="020B0604020202020204" pitchFamily="34" charset="0"/>
                <a:cs typeface="Arial" panose="020B0604020202020204" pitchFamily="34" charset="0"/>
              </a:rPr>
              <a:t>The immune system develops defence responses to invading organisms and usually will ‘remember’ and respond more rapidly during future encounters.​</a:t>
            </a:r>
          </a:p>
          <a:p>
            <a:pPr marL="285750" indent="-285750" algn="l">
              <a:lnSpc>
                <a:spcPct val="100000"/>
              </a:lnSpc>
              <a:buFont typeface="Arial" panose="020B0604020202020204" pitchFamily="34" charset="0"/>
              <a:buChar char="•"/>
            </a:pPr>
            <a:r>
              <a:rPr lang="en-ZA" sz="1600" b="1" dirty="0">
                <a:solidFill>
                  <a:srgbClr val="00558C"/>
                </a:solidFill>
                <a:latin typeface="Arial" panose="020B0604020202020204" pitchFamily="34" charset="0"/>
                <a:cs typeface="Arial" panose="020B0604020202020204" pitchFamily="34" charset="0"/>
              </a:rPr>
              <a:t>Some pathogens such as HIV can disrupt or evade immune responses.​</a:t>
            </a:r>
          </a:p>
        </p:txBody>
      </p:sp>
      <p:sp>
        <p:nvSpPr>
          <p:cNvPr id="2" name="TextBox 1">
            <a:extLst>
              <a:ext uri="{FF2B5EF4-FFF2-40B4-BE49-F238E27FC236}">
                <a16:creationId xmlns:a16="http://schemas.microsoft.com/office/drawing/2014/main" id="{E7A3EA73-1C14-D743-786C-A445BAFD2BA2}"/>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00558C"/>
                </a:solidFill>
                <a:latin typeface="Arial" panose="020B0604020202020204" pitchFamily="34" charset="0"/>
                <a:cs typeface="Arial" panose="020B0604020202020204" pitchFamily="34" charset="0"/>
              </a:rPr>
              <a:t>IAVI VACCINE LITERACY LIBRARY  |   MODULE 3</a:t>
            </a:r>
          </a:p>
        </p:txBody>
      </p:sp>
    </p:spTree>
    <p:extLst>
      <p:ext uri="{BB962C8B-B14F-4D97-AF65-F5344CB8AC3E}">
        <p14:creationId xmlns:p14="http://schemas.microsoft.com/office/powerpoint/2010/main" val="9880414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18031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56BDB9"/>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1B711FE-45ED-1AB1-93A5-B95F8BE02F69}"/>
              </a:ext>
            </a:extLst>
          </p:cNvPr>
          <p:cNvSpPr txBox="1">
            <a:spLocks/>
          </p:cNvSpPr>
          <p:nvPr/>
        </p:nvSpPr>
        <p:spPr>
          <a:xfrm>
            <a:off x="1700083" y="2112426"/>
            <a:ext cx="5809082" cy="630773"/>
          </a:xfrm>
          <a:prstGeom prst="rect">
            <a:avLst/>
          </a:prstGeom>
        </p:spPr>
        <p:txBody>
          <a:bodyPr vert="horz" lIns="91440" tIns="45720" rIns="91440" bIns="45720" rtlCol="0" anchor="t" anchorCtr="0">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solidFill>
                  <a:schemeClr val="bg1"/>
                </a:solidFill>
                <a:latin typeface="Arial" panose="020B0604020202020204" pitchFamily="34" charset="0"/>
                <a:cs typeface="Arial" panose="020B0604020202020204" pitchFamily="34" charset="0"/>
              </a:rPr>
              <a:t>Acknowledgements</a:t>
            </a:r>
          </a:p>
        </p:txBody>
      </p:sp>
      <p:sp>
        <p:nvSpPr>
          <p:cNvPr id="4" name="Subtitle 2">
            <a:extLst>
              <a:ext uri="{FF2B5EF4-FFF2-40B4-BE49-F238E27FC236}">
                <a16:creationId xmlns:a16="http://schemas.microsoft.com/office/drawing/2014/main" id="{75FEFBC8-6F93-A437-3F3A-6BCC5F8D9D1A}"/>
              </a:ext>
            </a:extLst>
          </p:cNvPr>
          <p:cNvSpPr>
            <a:spLocks noGrp="1"/>
          </p:cNvSpPr>
          <p:nvPr>
            <p:ph type="subTitle" idx="1"/>
          </p:nvPr>
        </p:nvSpPr>
        <p:spPr>
          <a:xfrm>
            <a:off x="1693165" y="3249827"/>
            <a:ext cx="8412860" cy="2989048"/>
          </a:xfrm>
        </p:spPr>
        <p:txBody>
          <a:bodyPr>
            <a:noAutofit/>
          </a:bodyPr>
          <a:lstStyle/>
          <a:p>
            <a:pPr algn="l">
              <a:lnSpc>
                <a:spcPct val="100000"/>
              </a:lnSpc>
            </a:pPr>
            <a:r>
              <a:rPr lang="en-ZA" sz="1400" dirty="0">
                <a:solidFill>
                  <a:srgbClr val="00558C"/>
                </a:solidFill>
                <a:latin typeface="Arial" panose="020B0604020202020204" pitchFamily="34" charset="0"/>
                <a:cs typeface="Arial" panose="020B0604020202020204" pitchFamily="34" charset="0"/>
              </a:rPr>
              <a:t>IAVI would like to acknowledge the contribution of Doreen Asio, Monica Bagaya, Vincent Basajja, Kundai Chinyenze, William Dekker, Evanson Gichuru, Nyokabi Jacinta, Sarah Joseph, Dagna Laufer, Sharon Lipesa, Shelly Malhotra, Miliswa Magongo, Blossom Makhubalo, Roselyn Malogo, John Mdluli, Ireen Mosweu, Juliet Mpendo, Gaudensia Mutua, Vincent Muturi-Kioi, Conwell Mwakoi, Jauhara Nanyondo, Gertrude Nanyonjo, Jacinta Nyakobi, Faith Ochieng, Fred Otieno, Daisy Ouya, Gayle Patenaude, Hilda Phiri, Nicole Sender, Lewis Schrager, Elana Van Brakel, Kelvin Vollenhoven, Jeffery Walimbwa, Mathias Wambuzi, Anja Van der Westhuizen for reviewing the content of the </a:t>
            </a:r>
            <a:r>
              <a:rPr lang="en-ZA" sz="1400" b="1" dirty="0">
                <a:solidFill>
                  <a:srgbClr val="00558C"/>
                </a:solidFill>
                <a:latin typeface="Arial" panose="020B0604020202020204" pitchFamily="34" charset="0"/>
                <a:cs typeface="Arial" panose="020B0604020202020204" pitchFamily="34" charset="0"/>
              </a:rPr>
              <a:t>IAVI Vaccine Literacy Library</a:t>
            </a:r>
            <a:r>
              <a:rPr lang="en-ZA" sz="1400" dirty="0">
                <a:solidFill>
                  <a:srgbClr val="00558C"/>
                </a:solidFill>
                <a:latin typeface="Arial" panose="020B0604020202020204" pitchFamily="34" charset="0"/>
                <a:cs typeface="Arial" panose="020B0604020202020204" pitchFamily="34" charset="0"/>
              </a:rPr>
              <a:t>. </a:t>
            </a:r>
          </a:p>
          <a:p>
            <a:pPr algn="l">
              <a:lnSpc>
                <a:spcPct val="100000"/>
              </a:lnSpc>
            </a:pPr>
            <a:r>
              <a:rPr lang="en-ZA" sz="1400" dirty="0">
                <a:solidFill>
                  <a:srgbClr val="00558C"/>
                </a:solidFill>
                <a:latin typeface="Arial" panose="020B0604020202020204" pitchFamily="34" charset="0"/>
                <a:cs typeface="Arial" panose="020B0604020202020204" pitchFamily="34" charset="0"/>
              </a:rPr>
              <a:t>Lead Consultants: Roger Tatoud and Rebekah Webb. </a:t>
            </a:r>
          </a:p>
          <a:p>
            <a:pPr algn="l">
              <a:lnSpc>
                <a:spcPct val="100000"/>
              </a:lnSpc>
            </a:pPr>
            <a:r>
              <a:rPr lang="en-ZA" sz="1400" dirty="0">
                <a:solidFill>
                  <a:srgbClr val="00558C"/>
                </a:solidFill>
                <a:latin typeface="Arial" panose="020B0604020202020204" pitchFamily="34" charset="0"/>
                <a:cs typeface="Arial" panose="020B0604020202020204" pitchFamily="34" charset="0"/>
              </a:rPr>
              <a:t>Design and Illustration: Anthea Duce.</a:t>
            </a:r>
          </a:p>
          <a:p>
            <a:pPr algn="l">
              <a:lnSpc>
                <a:spcPct val="200000"/>
              </a:lnSpc>
            </a:pPr>
            <a:r>
              <a:rPr lang="en-ZA" sz="1400" dirty="0">
                <a:solidFill>
                  <a:srgbClr val="00558C"/>
                </a:solidFill>
                <a:latin typeface="Arial" panose="020B0604020202020204" pitchFamily="34" charset="0"/>
                <a:cs typeface="Arial" panose="020B0604020202020204" pitchFamily="34" charset="0"/>
              </a:rPr>
              <a:t>© International AIDS Vaccine Initiative, Inc. 2022</a:t>
            </a:r>
          </a:p>
        </p:txBody>
      </p:sp>
    </p:spTree>
    <p:extLst>
      <p:ext uri="{BB962C8B-B14F-4D97-AF65-F5344CB8AC3E}">
        <p14:creationId xmlns:p14="http://schemas.microsoft.com/office/powerpoint/2010/main" val="23006983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167FA8-79E9-EC5D-358B-B51526DB55AB}"/>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A77322C2-3914-6CA8-D6B5-1F46E40272CC}"/>
              </a:ext>
            </a:extLst>
          </p:cNvPr>
          <p:cNvSpPr txBox="1">
            <a:spLocks/>
          </p:cNvSpPr>
          <p:nvPr/>
        </p:nvSpPr>
        <p:spPr>
          <a:xfrm>
            <a:off x="1693166" y="2070695"/>
            <a:ext cx="5350184" cy="2251923"/>
          </a:xfrm>
          <a:prstGeom prst="rect">
            <a:avLst/>
          </a:prstGeom>
        </p:spPr>
        <p:txBody>
          <a:bodyPr vert="horz" lIns="91440" tIns="45720" rIns="91440" bIns="45720" rtlCol="0" anchor="t"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dirty="0">
                <a:solidFill>
                  <a:schemeClr val="bg1"/>
                </a:solidFill>
                <a:latin typeface="Arial" panose="020B0604020202020204" pitchFamily="34" charset="0"/>
                <a:cs typeface="Arial" panose="020B0604020202020204" pitchFamily="34" charset="0"/>
              </a:rPr>
              <a:t>MODULE 4:</a:t>
            </a:r>
            <a:br>
              <a:rPr lang="en-US" b="1" dirty="0">
                <a:solidFill>
                  <a:schemeClr val="bg1"/>
                </a:solidFill>
                <a:latin typeface="Arial" panose="020B0604020202020204" pitchFamily="34" charset="0"/>
                <a:cs typeface="Arial" panose="020B0604020202020204" pitchFamily="34" charset="0"/>
              </a:rPr>
            </a:br>
            <a:r>
              <a:rPr lang="en-US" sz="3300" dirty="0">
                <a:solidFill>
                  <a:srgbClr val="624394"/>
                </a:solidFill>
                <a:latin typeface="Arial" panose="020B0604020202020204" pitchFamily="34" charset="0"/>
                <a:cs typeface="Arial" panose="020B0604020202020204" pitchFamily="34" charset="0"/>
              </a:rPr>
              <a:t>INTRODUCTION</a:t>
            </a:r>
          </a:p>
          <a:p>
            <a:r>
              <a:rPr lang="en-US" sz="3300" dirty="0">
                <a:solidFill>
                  <a:srgbClr val="624394"/>
                </a:solidFill>
                <a:latin typeface="Arial" panose="020B0604020202020204" pitchFamily="34" charset="0"/>
                <a:cs typeface="Arial" panose="020B0604020202020204" pitchFamily="34" charset="0"/>
              </a:rPr>
              <a:t>TO VACCINES</a:t>
            </a:r>
          </a:p>
        </p:txBody>
      </p:sp>
      <p:pic>
        <p:nvPicPr>
          <p:cNvPr id="8" name="Picture 7">
            <a:extLst>
              <a:ext uri="{FF2B5EF4-FFF2-40B4-BE49-F238E27FC236}">
                <a16:creationId xmlns:a16="http://schemas.microsoft.com/office/drawing/2014/main" id="{7EEC1520-0D98-9B53-2A1D-D0EE5BB9B026}"/>
              </a:ext>
            </a:extLst>
          </p:cNvPr>
          <p:cNvPicPr>
            <a:picLocks noChangeAspect="1"/>
          </p:cNvPicPr>
          <p:nvPr/>
        </p:nvPicPr>
        <p:blipFill>
          <a:blip r:embed="rId3"/>
          <a:stretch>
            <a:fillRect/>
          </a:stretch>
        </p:blipFill>
        <p:spPr>
          <a:xfrm>
            <a:off x="68240" y="133909"/>
            <a:ext cx="1937982" cy="1775581"/>
          </a:xfrm>
          <a:prstGeom prst="rect">
            <a:avLst/>
          </a:prstGeom>
        </p:spPr>
      </p:pic>
      <p:grpSp>
        <p:nvGrpSpPr>
          <p:cNvPr id="14" name="Group 13">
            <a:extLst>
              <a:ext uri="{FF2B5EF4-FFF2-40B4-BE49-F238E27FC236}">
                <a16:creationId xmlns:a16="http://schemas.microsoft.com/office/drawing/2014/main" id="{DA36F48C-CB31-0130-57CB-38B44C7A2EE1}"/>
              </a:ext>
            </a:extLst>
          </p:cNvPr>
          <p:cNvGrpSpPr/>
          <p:nvPr/>
        </p:nvGrpSpPr>
        <p:grpSpPr>
          <a:xfrm>
            <a:off x="1698471" y="4851589"/>
            <a:ext cx="4258951" cy="705473"/>
            <a:chOff x="1698471" y="4851589"/>
            <a:chExt cx="4258951" cy="705473"/>
          </a:xfrm>
        </p:grpSpPr>
        <p:sp>
          <p:nvSpPr>
            <p:cNvPr id="15" name="Oval 14">
              <a:extLst>
                <a:ext uri="{FF2B5EF4-FFF2-40B4-BE49-F238E27FC236}">
                  <a16:creationId xmlns:a16="http://schemas.microsoft.com/office/drawing/2014/main" id="{4AF648A0-D079-7CF0-974B-C0E4606A6A99}"/>
                </a:ext>
              </a:extLst>
            </p:cNvPr>
            <p:cNvSpPr/>
            <p:nvPr/>
          </p:nvSpPr>
          <p:spPr>
            <a:xfrm>
              <a:off x="5289670" y="4889310"/>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DA2368B0-0AD3-C7BB-6285-B17990556998}"/>
                </a:ext>
              </a:extLst>
            </p:cNvPr>
            <p:cNvSpPr/>
            <p:nvPr/>
          </p:nvSpPr>
          <p:spPr>
            <a:xfrm>
              <a:off x="2879029" y="4855530"/>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5DF95CD3-FDE6-45D6-F5B0-67142514E817}"/>
                </a:ext>
              </a:extLst>
            </p:cNvPr>
            <p:cNvSpPr/>
            <p:nvPr/>
          </p:nvSpPr>
          <p:spPr>
            <a:xfrm>
              <a:off x="4105170" y="4886142"/>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E69DAC7D-1366-3750-8C46-21F2DE53C9D5}"/>
                </a:ext>
              </a:extLst>
            </p:cNvPr>
            <p:cNvSpPr/>
            <p:nvPr/>
          </p:nvSpPr>
          <p:spPr>
            <a:xfrm>
              <a:off x="1698471" y="4851589"/>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
            <a:extLst>
              <a:ext uri="{FF2B5EF4-FFF2-40B4-BE49-F238E27FC236}">
                <a16:creationId xmlns:a16="http://schemas.microsoft.com/office/drawing/2014/main" id="{BBC3521F-00CF-380A-07CB-7B1F5BF52D9E}"/>
              </a:ext>
            </a:extLst>
          </p:cNvPr>
          <p:cNvGrpSpPr/>
          <p:nvPr/>
        </p:nvGrpSpPr>
        <p:grpSpPr>
          <a:xfrm>
            <a:off x="1693166" y="4846109"/>
            <a:ext cx="4346996" cy="1119717"/>
            <a:chOff x="1693166" y="4842934"/>
            <a:chExt cx="4346996" cy="1119717"/>
          </a:xfrm>
        </p:grpSpPr>
        <p:pic>
          <p:nvPicPr>
            <p:cNvPr id="3" name="Picture 2">
              <a:extLst>
                <a:ext uri="{FF2B5EF4-FFF2-40B4-BE49-F238E27FC236}">
                  <a16:creationId xmlns:a16="http://schemas.microsoft.com/office/drawing/2014/main" id="{918DC340-BAE2-34C9-27C4-B43CACCE8C2D}"/>
                </a:ext>
              </a:extLst>
            </p:cNvPr>
            <p:cNvPicPr>
              <a:picLocks noChangeAspect="1"/>
            </p:cNvPicPr>
            <p:nvPr/>
          </p:nvPicPr>
          <p:blipFill>
            <a:blip r:embed="rId4"/>
            <a:stretch>
              <a:fillRect/>
            </a:stretch>
          </p:blipFill>
          <p:spPr>
            <a:xfrm>
              <a:off x="1693166" y="4842934"/>
              <a:ext cx="675634" cy="675634"/>
            </a:xfrm>
            <a:prstGeom prst="rect">
              <a:avLst/>
            </a:prstGeom>
          </p:spPr>
        </p:pic>
        <p:pic>
          <p:nvPicPr>
            <p:cNvPr id="5" name="Picture 4">
              <a:extLst>
                <a:ext uri="{FF2B5EF4-FFF2-40B4-BE49-F238E27FC236}">
                  <a16:creationId xmlns:a16="http://schemas.microsoft.com/office/drawing/2014/main" id="{0EF89EA3-2EE3-E440-C1EF-68E48AF3F3B8}"/>
                </a:ext>
              </a:extLst>
            </p:cNvPr>
            <p:cNvPicPr>
              <a:picLocks noChangeAspect="1"/>
            </p:cNvPicPr>
            <p:nvPr/>
          </p:nvPicPr>
          <p:blipFill>
            <a:blip r:embed="rId5"/>
            <a:stretch>
              <a:fillRect/>
            </a:stretch>
          </p:blipFill>
          <p:spPr>
            <a:xfrm>
              <a:off x="5279211" y="4881428"/>
              <a:ext cx="675634" cy="675634"/>
            </a:xfrm>
            <a:prstGeom prst="rect">
              <a:avLst/>
            </a:prstGeom>
          </p:spPr>
        </p:pic>
        <p:pic>
          <p:nvPicPr>
            <p:cNvPr id="7" name="Picture 6">
              <a:extLst>
                <a:ext uri="{FF2B5EF4-FFF2-40B4-BE49-F238E27FC236}">
                  <a16:creationId xmlns:a16="http://schemas.microsoft.com/office/drawing/2014/main" id="{9F8D8CA6-EF6D-C43F-6EAA-270270DBC66B}"/>
                </a:ext>
              </a:extLst>
            </p:cNvPr>
            <p:cNvPicPr>
              <a:picLocks noChangeAspect="1"/>
            </p:cNvPicPr>
            <p:nvPr/>
          </p:nvPicPr>
          <p:blipFill>
            <a:blip r:embed="rId6"/>
            <a:stretch>
              <a:fillRect/>
            </a:stretch>
          </p:blipFill>
          <p:spPr>
            <a:xfrm>
              <a:off x="2871147" y="4842934"/>
              <a:ext cx="675634" cy="675634"/>
            </a:xfrm>
            <a:prstGeom prst="rect">
              <a:avLst/>
            </a:prstGeom>
          </p:spPr>
        </p:pic>
        <p:pic>
          <p:nvPicPr>
            <p:cNvPr id="9" name="Picture 8">
              <a:extLst>
                <a:ext uri="{FF2B5EF4-FFF2-40B4-BE49-F238E27FC236}">
                  <a16:creationId xmlns:a16="http://schemas.microsoft.com/office/drawing/2014/main" id="{26A88B85-7B4E-7CDC-7E68-7FEBA3391EBC}"/>
                </a:ext>
              </a:extLst>
            </p:cNvPr>
            <p:cNvPicPr>
              <a:picLocks noChangeAspect="1"/>
            </p:cNvPicPr>
            <p:nvPr/>
          </p:nvPicPr>
          <p:blipFill>
            <a:blip r:embed="rId7"/>
            <a:stretch>
              <a:fillRect/>
            </a:stretch>
          </p:blipFill>
          <p:spPr>
            <a:xfrm>
              <a:off x="4101230" y="4881428"/>
              <a:ext cx="675634" cy="675634"/>
            </a:xfrm>
            <a:prstGeom prst="rect">
              <a:avLst/>
            </a:prstGeom>
          </p:spPr>
        </p:pic>
        <p:sp>
          <p:nvSpPr>
            <p:cNvPr id="10" name="Subtitle 2">
              <a:extLst>
                <a:ext uri="{FF2B5EF4-FFF2-40B4-BE49-F238E27FC236}">
                  <a16:creationId xmlns:a16="http://schemas.microsoft.com/office/drawing/2014/main" id="{64E16A93-2AD7-EDEF-1874-D9CFC337C497}"/>
                </a:ext>
              </a:extLst>
            </p:cNvPr>
            <p:cNvSpPr txBox="1">
              <a:spLocks/>
            </p:cNvSpPr>
            <p:nvPr/>
          </p:nvSpPr>
          <p:spPr>
            <a:xfrm>
              <a:off x="1693167" y="5680051"/>
              <a:ext cx="675634" cy="2254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solidFill>
                    <a:schemeClr val="bg1"/>
                  </a:solidFill>
                  <a:latin typeface="Arial" panose="020B0604020202020204" pitchFamily="34" charset="0"/>
                  <a:cs typeface="Arial" panose="020B0604020202020204" pitchFamily="34" charset="0"/>
                </a:rPr>
                <a:t>HIV</a:t>
              </a:r>
            </a:p>
          </p:txBody>
        </p:sp>
        <p:sp>
          <p:nvSpPr>
            <p:cNvPr id="11" name="Subtitle 2">
              <a:extLst>
                <a:ext uri="{FF2B5EF4-FFF2-40B4-BE49-F238E27FC236}">
                  <a16:creationId xmlns:a16="http://schemas.microsoft.com/office/drawing/2014/main" id="{74D506F4-A09D-C3D4-8D46-8D0EFC281290}"/>
                </a:ext>
              </a:extLst>
            </p:cNvPr>
            <p:cNvSpPr txBox="1">
              <a:spLocks/>
            </p:cNvSpPr>
            <p:nvPr/>
          </p:nvSpPr>
          <p:spPr>
            <a:xfrm>
              <a:off x="3933093" y="5680051"/>
              <a:ext cx="1011907" cy="2826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Lassa Virus</a:t>
              </a:r>
            </a:p>
          </p:txBody>
        </p:sp>
        <p:sp>
          <p:nvSpPr>
            <p:cNvPr id="12" name="Subtitle 2">
              <a:extLst>
                <a:ext uri="{FF2B5EF4-FFF2-40B4-BE49-F238E27FC236}">
                  <a16:creationId xmlns:a16="http://schemas.microsoft.com/office/drawing/2014/main" id="{2C4B8D84-6B3D-23FD-403D-7F2CD4446305}"/>
                </a:ext>
              </a:extLst>
            </p:cNvPr>
            <p:cNvSpPr txBox="1">
              <a:spLocks/>
            </p:cNvSpPr>
            <p:nvPr/>
          </p:nvSpPr>
          <p:spPr>
            <a:xfrm>
              <a:off x="2875727" y="5683579"/>
              <a:ext cx="675634" cy="2254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TB</a:t>
              </a:r>
            </a:p>
          </p:txBody>
        </p:sp>
        <p:sp>
          <p:nvSpPr>
            <p:cNvPr id="13" name="Subtitle 2">
              <a:extLst>
                <a:ext uri="{FF2B5EF4-FFF2-40B4-BE49-F238E27FC236}">
                  <a16:creationId xmlns:a16="http://schemas.microsoft.com/office/drawing/2014/main" id="{EEED7632-A2AA-CA18-B265-CB7F85EAFA0F}"/>
                </a:ext>
              </a:extLst>
            </p:cNvPr>
            <p:cNvSpPr txBox="1">
              <a:spLocks/>
            </p:cNvSpPr>
            <p:nvPr/>
          </p:nvSpPr>
          <p:spPr>
            <a:xfrm>
              <a:off x="5189345" y="5680051"/>
              <a:ext cx="850817" cy="2254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Vaccines</a:t>
              </a:r>
            </a:p>
          </p:txBody>
        </p:sp>
      </p:grpSp>
    </p:spTree>
    <p:extLst>
      <p:ext uri="{BB962C8B-B14F-4D97-AF65-F5344CB8AC3E}">
        <p14:creationId xmlns:p14="http://schemas.microsoft.com/office/powerpoint/2010/main" val="15357029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500166"/>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8DD1A0-AFB8-39FA-27E3-00BB4041BDDB}"/>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CAA4245E-C769-CA7E-F967-06F722C9F0BD}"/>
              </a:ext>
            </a:extLst>
          </p:cNvPr>
          <p:cNvPicPr>
            <a:picLocks noChangeAspect="1"/>
          </p:cNvPicPr>
          <p:nvPr/>
        </p:nvPicPr>
        <p:blipFill>
          <a:blip r:embed="rId4"/>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59889" y="643845"/>
            <a:ext cx="5809082" cy="771795"/>
          </a:xfrm>
        </p:spPr>
        <p:txBody>
          <a:bodyPr anchor="t" anchorCtr="0">
            <a:normAutofit/>
          </a:bodyPr>
          <a:lstStyle/>
          <a:p>
            <a:pPr algn="l"/>
            <a:r>
              <a:rPr lang="en-US" sz="3600" dirty="0">
                <a:solidFill>
                  <a:srgbClr val="00B5E2"/>
                </a:solidFill>
                <a:latin typeface="Arial" panose="020B0604020202020204" pitchFamily="34" charset="0"/>
                <a:cs typeface="Arial" panose="020B0604020202020204" pitchFamily="34" charset="0"/>
              </a:rPr>
              <a:t>What is a Vaccine?</a:t>
            </a:r>
          </a:p>
        </p:txBody>
      </p:sp>
      <p:pic>
        <p:nvPicPr>
          <p:cNvPr id="14" name="Picture 13">
            <a:extLst>
              <a:ext uri="{FF2B5EF4-FFF2-40B4-BE49-F238E27FC236}">
                <a16:creationId xmlns:a16="http://schemas.microsoft.com/office/drawing/2014/main" id="{7F7F3BD9-1A4A-176D-16EC-C313C9D31AEF}"/>
              </a:ext>
            </a:extLst>
          </p:cNvPr>
          <p:cNvPicPr>
            <a:picLocks noChangeAspect="1"/>
          </p:cNvPicPr>
          <p:nvPr/>
        </p:nvPicPr>
        <p:blipFill>
          <a:blip r:embed="rId5"/>
          <a:stretch>
            <a:fillRect/>
          </a:stretch>
        </p:blipFill>
        <p:spPr>
          <a:xfrm>
            <a:off x="353095" y="484540"/>
            <a:ext cx="931100" cy="931100"/>
          </a:xfrm>
          <a:prstGeom prst="rect">
            <a:avLst/>
          </a:prstGeom>
        </p:spPr>
      </p:pic>
      <p:sp>
        <p:nvSpPr>
          <p:cNvPr id="13" name="TextBox 12">
            <a:extLst>
              <a:ext uri="{FF2B5EF4-FFF2-40B4-BE49-F238E27FC236}">
                <a16:creationId xmlns:a16="http://schemas.microsoft.com/office/drawing/2014/main" id="{4CBCD766-7B5C-D11C-C1CB-78EE2F814591}"/>
              </a:ext>
            </a:extLst>
          </p:cNvPr>
          <p:cNvSpPr txBox="1"/>
          <p:nvPr/>
        </p:nvSpPr>
        <p:spPr>
          <a:xfrm rot="16200000">
            <a:off x="10326699" y="1932558"/>
            <a:ext cx="3135795" cy="246221"/>
          </a:xfrm>
          <a:prstGeom prst="rect">
            <a:avLst/>
          </a:prstGeom>
          <a:noFill/>
        </p:spPr>
        <p:txBody>
          <a:bodyPr wrap="none" rtlCol="0">
            <a:spAutoFit/>
          </a:bodyPr>
          <a:lstStyle/>
          <a:p>
            <a:pPr algn="r"/>
            <a:r>
              <a:rPr lang="en-US" sz="1000" dirty="0">
                <a:solidFill>
                  <a:srgbClr val="7AC195"/>
                </a:solidFill>
                <a:latin typeface="Arial" panose="020B0604020202020204" pitchFamily="34" charset="0"/>
                <a:cs typeface="Arial" panose="020B0604020202020204" pitchFamily="34" charset="0"/>
              </a:rPr>
              <a:t>IAVI VACCINE LITERACY LIBRARY  |   MODULE 4</a:t>
            </a:r>
          </a:p>
        </p:txBody>
      </p:sp>
      <p:sp>
        <p:nvSpPr>
          <p:cNvPr id="10" name="Subtitle 2">
            <a:extLst>
              <a:ext uri="{FF2B5EF4-FFF2-40B4-BE49-F238E27FC236}">
                <a16:creationId xmlns:a16="http://schemas.microsoft.com/office/drawing/2014/main" id="{8AB1A7A6-63DF-CA2C-9B9E-D8E523B669B5}"/>
              </a:ext>
            </a:extLst>
          </p:cNvPr>
          <p:cNvSpPr>
            <a:spLocks noGrp="1"/>
          </p:cNvSpPr>
          <p:nvPr>
            <p:ph type="subTitle" idx="1"/>
          </p:nvPr>
        </p:nvSpPr>
        <p:spPr>
          <a:xfrm>
            <a:off x="542844" y="1778000"/>
            <a:ext cx="7392116" cy="4704080"/>
          </a:xfrm>
        </p:spPr>
        <p:txBody>
          <a:bodyPr>
            <a:noAutofit/>
          </a:bodyPr>
          <a:lstStyle/>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A vaccine is a biological product that is introduced into the body to trigger an immune response to prevent infection or to control a disease caused by a virus, bacteria or parasite (these are called ‘pathogens’).​</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A vaccine ‘teaches’ the body how to defend itself against a pathogen.​</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A vaccine can contain all or a part of the pathogen, produced synthetically, or derived from the pathogen and known as an ‘antigen.’​</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Vaccines can be introduced into the body by different ways, such as injection into the muscle (intramuscular); into or under the skin (intradermal or subcutaneous); application to the skin (transdermal); application to the inside of the nose (nasal); or by being swallowed (oral).​</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Each vaccine is designed to protect against a specific disease, but can be combined into one jab with other vaccines, for example the vaccine for diphtheria, pertussis (whooping cough), and tetanus (called DTP).​</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A vaccine typically contains only a small part of the pathogen it is designed to fight. To ensure a strong immune response is triggered, an adjuvant can be added to the vaccine to increase the body’s immune response.​</a:t>
            </a:r>
          </a:p>
        </p:txBody>
      </p:sp>
    </p:spTree>
    <p:extLst>
      <p:ext uri="{BB962C8B-B14F-4D97-AF65-F5344CB8AC3E}">
        <p14:creationId xmlns:p14="http://schemas.microsoft.com/office/powerpoint/2010/main" val="40011754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2B435F-A553-AA7F-06A1-7D41C0A1E8CE}"/>
              </a:ext>
            </a:extLst>
          </p:cNvPr>
          <p:cNvPicPr>
            <a:picLocks noChangeAspect="1"/>
          </p:cNvPicPr>
          <p:nvPr/>
        </p:nvPicPr>
        <p:blipFill>
          <a:blip r:embed="rId3"/>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59889" y="643844"/>
            <a:ext cx="2961311" cy="1682795"/>
          </a:xfrm>
        </p:spPr>
        <p:txBody>
          <a:bodyPr anchor="t" anchorCtr="0">
            <a:normAutofit/>
          </a:bodyPr>
          <a:lstStyle/>
          <a:p>
            <a:pPr algn="l"/>
            <a:r>
              <a:rPr lang="en-US" sz="3600" dirty="0">
                <a:solidFill>
                  <a:srgbClr val="00B5E2"/>
                </a:solidFill>
                <a:latin typeface="Arial" panose="020B0604020202020204" pitchFamily="34" charset="0"/>
                <a:cs typeface="Arial" panose="020B0604020202020204" pitchFamily="34" charset="0"/>
              </a:rPr>
              <a:t>How a Vaccine Works</a:t>
            </a:r>
          </a:p>
        </p:txBody>
      </p:sp>
      <p:pic>
        <p:nvPicPr>
          <p:cNvPr id="14" name="Picture 13">
            <a:extLst>
              <a:ext uri="{FF2B5EF4-FFF2-40B4-BE49-F238E27FC236}">
                <a16:creationId xmlns:a16="http://schemas.microsoft.com/office/drawing/2014/main" id="{7F7F3BD9-1A4A-176D-16EC-C313C9D31AEF}"/>
              </a:ext>
            </a:extLst>
          </p:cNvPr>
          <p:cNvPicPr>
            <a:picLocks noChangeAspect="1"/>
          </p:cNvPicPr>
          <p:nvPr/>
        </p:nvPicPr>
        <p:blipFill>
          <a:blip r:embed="rId4"/>
          <a:stretch>
            <a:fillRect/>
          </a:stretch>
        </p:blipFill>
        <p:spPr>
          <a:xfrm>
            <a:off x="353095" y="484540"/>
            <a:ext cx="931100" cy="931100"/>
          </a:xfrm>
          <a:prstGeom prst="rect">
            <a:avLst/>
          </a:prstGeom>
        </p:spPr>
      </p:pic>
      <p:sp>
        <p:nvSpPr>
          <p:cNvPr id="5" name="TextBox 4">
            <a:extLst>
              <a:ext uri="{FF2B5EF4-FFF2-40B4-BE49-F238E27FC236}">
                <a16:creationId xmlns:a16="http://schemas.microsoft.com/office/drawing/2014/main" id="{A8157E88-F293-848A-2827-8F51FF8D6231}"/>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7AC195"/>
                </a:solidFill>
                <a:latin typeface="Arial" panose="020B0604020202020204" pitchFamily="34" charset="0"/>
                <a:cs typeface="Arial" panose="020B0604020202020204" pitchFamily="34" charset="0"/>
              </a:rPr>
              <a:t>IAVI VACCINE LITERACY LIBRARY  |   MODULE 4</a:t>
            </a:r>
          </a:p>
        </p:txBody>
      </p:sp>
      <p:sp>
        <p:nvSpPr>
          <p:cNvPr id="6" name="TextBox 5">
            <a:extLst>
              <a:ext uri="{FF2B5EF4-FFF2-40B4-BE49-F238E27FC236}">
                <a16:creationId xmlns:a16="http://schemas.microsoft.com/office/drawing/2014/main" id="{DBE46A4E-ECF6-F790-180C-964FBD93A474}"/>
              </a:ext>
            </a:extLst>
          </p:cNvPr>
          <p:cNvSpPr txBox="1"/>
          <p:nvPr/>
        </p:nvSpPr>
        <p:spPr>
          <a:xfrm>
            <a:off x="9787521" y="4418150"/>
            <a:ext cx="1790920" cy="246221"/>
          </a:xfrm>
          <a:prstGeom prst="rect">
            <a:avLst/>
          </a:prstGeom>
          <a:noFill/>
        </p:spPr>
        <p:txBody>
          <a:bodyPr wrap="square">
            <a:spAutoFit/>
          </a:bodyPr>
          <a:lstStyle/>
          <a:p>
            <a:r>
              <a:rPr lang="en-US" sz="1000" i="1" dirty="0">
                <a:solidFill>
                  <a:srgbClr val="9E007E"/>
                </a:solidFill>
                <a:latin typeface="Arial" panose="020B0604020202020204" pitchFamily="34" charset="0"/>
                <a:cs typeface="Arial" panose="020B0604020202020204" pitchFamily="34" charset="0"/>
              </a:rPr>
              <a:t>Source: Adapted from WHO</a:t>
            </a:r>
          </a:p>
        </p:txBody>
      </p:sp>
    </p:spTree>
    <p:extLst>
      <p:ext uri="{BB962C8B-B14F-4D97-AF65-F5344CB8AC3E}">
        <p14:creationId xmlns:p14="http://schemas.microsoft.com/office/powerpoint/2010/main" val="14974847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377BCF-1DAC-C86E-9A8D-2ACD72F9535A}"/>
              </a:ext>
            </a:extLst>
          </p:cNvPr>
          <p:cNvPicPr>
            <a:picLocks noChangeAspect="1"/>
          </p:cNvPicPr>
          <p:nvPr/>
        </p:nvPicPr>
        <p:blipFill>
          <a:blip r:embed="rId3"/>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59889" y="643845"/>
            <a:ext cx="5809082" cy="575355"/>
          </a:xfrm>
        </p:spPr>
        <p:txBody>
          <a:bodyPr anchor="t" anchorCtr="0">
            <a:normAutofit fontScale="90000"/>
          </a:bodyPr>
          <a:lstStyle/>
          <a:p>
            <a:pPr algn="l"/>
            <a:r>
              <a:rPr lang="en-US" sz="3600" dirty="0">
                <a:solidFill>
                  <a:srgbClr val="00B5E2"/>
                </a:solidFill>
                <a:latin typeface="Arial" panose="020B0604020202020204" pitchFamily="34" charset="0"/>
                <a:cs typeface="Arial" panose="020B0604020202020204" pitchFamily="34" charset="0"/>
              </a:rPr>
              <a:t>Vaccine Platforms</a:t>
            </a:r>
          </a:p>
        </p:txBody>
      </p:sp>
      <p:pic>
        <p:nvPicPr>
          <p:cNvPr id="14" name="Picture 13">
            <a:extLst>
              <a:ext uri="{FF2B5EF4-FFF2-40B4-BE49-F238E27FC236}">
                <a16:creationId xmlns:a16="http://schemas.microsoft.com/office/drawing/2014/main" id="{7F7F3BD9-1A4A-176D-16EC-C313C9D31AEF}"/>
              </a:ext>
            </a:extLst>
          </p:cNvPr>
          <p:cNvPicPr>
            <a:picLocks noChangeAspect="1"/>
          </p:cNvPicPr>
          <p:nvPr/>
        </p:nvPicPr>
        <p:blipFill>
          <a:blip r:embed="rId4"/>
          <a:stretch>
            <a:fillRect/>
          </a:stretch>
        </p:blipFill>
        <p:spPr>
          <a:xfrm>
            <a:off x="353095" y="484540"/>
            <a:ext cx="931100" cy="931100"/>
          </a:xfrm>
          <a:prstGeom prst="rect">
            <a:avLst/>
          </a:prstGeom>
        </p:spPr>
      </p:pic>
      <p:sp>
        <p:nvSpPr>
          <p:cNvPr id="2" name="TextBox 1">
            <a:extLst>
              <a:ext uri="{FF2B5EF4-FFF2-40B4-BE49-F238E27FC236}">
                <a16:creationId xmlns:a16="http://schemas.microsoft.com/office/drawing/2014/main" id="{0F0BAC40-D6F2-1127-DA7A-A6C8EAF6BBF4}"/>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7AC195"/>
                </a:solidFill>
                <a:latin typeface="Arial" panose="020B0604020202020204" pitchFamily="34" charset="0"/>
                <a:cs typeface="Arial" panose="020B0604020202020204" pitchFamily="34" charset="0"/>
              </a:rPr>
              <a:t>IAVI VACCINE LITERACY LIBRARY  |   MODULE 4</a:t>
            </a:r>
          </a:p>
        </p:txBody>
      </p:sp>
    </p:spTree>
    <p:extLst>
      <p:ext uri="{BB962C8B-B14F-4D97-AF65-F5344CB8AC3E}">
        <p14:creationId xmlns:p14="http://schemas.microsoft.com/office/powerpoint/2010/main" val="34669203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159F0DD-A5F7-C64F-FB24-5C3C4B1ED150}"/>
              </a:ext>
            </a:extLst>
          </p:cNvPr>
          <p:cNvPicPr>
            <a:picLocks noChangeAspect="1"/>
          </p:cNvPicPr>
          <p:nvPr/>
        </p:nvPicPr>
        <p:blipFill>
          <a:blip r:embed="rId2"/>
          <a:stretch>
            <a:fillRect/>
          </a:stretch>
        </p:blipFill>
        <p:spPr>
          <a:xfrm>
            <a:off x="5639" y="0"/>
            <a:ext cx="12180722" cy="68580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59884" y="643845"/>
            <a:ext cx="9489115" cy="771795"/>
          </a:xfrm>
        </p:spPr>
        <p:txBody>
          <a:bodyPr anchor="t" anchorCtr="0">
            <a:normAutofit/>
          </a:bodyPr>
          <a:lstStyle/>
          <a:p>
            <a:pPr algn="l"/>
            <a:r>
              <a:rPr lang="en-US" sz="3600" dirty="0">
                <a:solidFill>
                  <a:srgbClr val="00B5E2"/>
                </a:solidFill>
                <a:latin typeface="Arial" panose="020B0604020202020204" pitchFamily="34" charset="0"/>
                <a:cs typeface="Arial" panose="020B0604020202020204" pitchFamily="34" charset="0"/>
              </a:rPr>
              <a:t>Efficacy, Effectiveness, Herd Immunity</a:t>
            </a:r>
          </a:p>
        </p:txBody>
      </p:sp>
      <p:pic>
        <p:nvPicPr>
          <p:cNvPr id="14" name="Picture 13">
            <a:extLst>
              <a:ext uri="{FF2B5EF4-FFF2-40B4-BE49-F238E27FC236}">
                <a16:creationId xmlns:a16="http://schemas.microsoft.com/office/drawing/2014/main" id="{E6943A55-BBD4-63F5-BB70-75889DE06698}"/>
              </a:ext>
            </a:extLst>
          </p:cNvPr>
          <p:cNvPicPr>
            <a:picLocks noChangeAspect="1"/>
          </p:cNvPicPr>
          <p:nvPr/>
        </p:nvPicPr>
        <p:blipFill>
          <a:blip r:embed="rId3"/>
          <a:stretch>
            <a:fillRect/>
          </a:stretch>
        </p:blipFill>
        <p:spPr>
          <a:xfrm>
            <a:off x="353095" y="484540"/>
            <a:ext cx="931100" cy="931100"/>
          </a:xfrm>
          <a:prstGeom prst="rect">
            <a:avLst/>
          </a:prstGeom>
        </p:spPr>
      </p:pic>
      <p:sp>
        <p:nvSpPr>
          <p:cNvPr id="12" name="Subtitle 2">
            <a:extLst>
              <a:ext uri="{FF2B5EF4-FFF2-40B4-BE49-F238E27FC236}">
                <a16:creationId xmlns:a16="http://schemas.microsoft.com/office/drawing/2014/main" id="{5F9928F7-2661-8EDD-5CF9-24677B06D604}"/>
              </a:ext>
            </a:extLst>
          </p:cNvPr>
          <p:cNvSpPr txBox="1">
            <a:spLocks/>
          </p:cNvSpPr>
          <p:nvPr/>
        </p:nvSpPr>
        <p:spPr>
          <a:xfrm>
            <a:off x="967742" y="1493248"/>
            <a:ext cx="3022365" cy="4381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ZA" sz="1800" dirty="0">
                <a:solidFill>
                  <a:srgbClr val="9E007E"/>
                </a:solidFill>
                <a:latin typeface="Arial" panose="020B0604020202020204" pitchFamily="34" charset="0"/>
                <a:cs typeface="Arial" panose="020B0604020202020204" pitchFamily="34" charset="0"/>
              </a:rPr>
              <a:t>Efficacy and Effectiveness</a:t>
            </a:r>
          </a:p>
        </p:txBody>
      </p:sp>
      <p:sp>
        <p:nvSpPr>
          <p:cNvPr id="13" name="Subtitle 2">
            <a:extLst>
              <a:ext uri="{FF2B5EF4-FFF2-40B4-BE49-F238E27FC236}">
                <a16:creationId xmlns:a16="http://schemas.microsoft.com/office/drawing/2014/main" id="{F7F166C2-7DD0-B7C2-38E0-E6F398713A12}"/>
              </a:ext>
            </a:extLst>
          </p:cNvPr>
          <p:cNvSpPr txBox="1">
            <a:spLocks/>
          </p:cNvSpPr>
          <p:nvPr/>
        </p:nvSpPr>
        <p:spPr>
          <a:xfrm>
            <a:off x="4736638" y="1503380"/>
            <a:ext cx="4759786" cy="4381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ZA" sz="1800" dirty="0">
                <a:solidFill>
                  <a:srgbClr val="9E007E"/>
                </a:solidFill>
                <a:latin typeface="Arial" panose="020B0604020202020204" pitchFamily="34" charset="0"/>
                <a:cs typeface="Arial" panose="020B0604020202020204" pitchFamily="34" charset="0"/>
              </a:rPr>
              <a:t>Herd Immunity</a:t>
            </a:r>
          </a:p>
        </p:txBody>
      </p:sp>
      <p:sp>
        <p:nvSpPr>
          <p:cNvPr id="4" name="TextBox 3">
            <a:extLst>
              <a:ext uri="{FF2B5EF4-FFF2-40B4-BE49-F238E27FC236}">
                <a16:creationId xmlns:a16="http://schemas.microsoft.com/office/drawing/2014/main" id="{53D076C4-8768-98B4-C33B-CE3006C39F7E}"/>
              </a:ext>
            </a:extLst>
          </p:cNvPr>
          <p:cNvSpPr txBox="1"/>
          <p:nvPr/>
        </p:nvSpPr>
        <p:spPr>
          <a:xfrm rot="16200000">
            <a:off x="10326699" y="1932558"/>
            <a:ext cx="3135795" cy="246221"/>
          </a:xfrm>
          <a:prstGeom prst="rect">
            <a:avLst/>
          </a:prstGeom>
          <a:noFill/>
        </p:spPr>
        <p:txBody>
          <a:bodyPr wrap="none" rtlCol="0">
            <a:spAutoFit/>
          </a:bodyPr>
          <a:lstStyle/>
          <a:p>
            <a:pPr algn="r"/>
            <a:r>
              <a:rPr lang="en-US" sz="1000" dirty="0">
                <a:solidFill>
                  <a:srgbClr val="7AC195"/>
                </a:solidFill>
                <a:latin typeface="Arial" panose="020B0604020202020204" pitchFamily="34" charset="0"/>
                <a:cs typeface="Arial" panose="020B0604020202020204" pitchFamily="34" charset="0"/>
              </a:rPr>
              <a:t>IAVI VACCINE LITERACY LIBRARY  |   MODULE 4</a:t>
            </a:r>
          </a:p>
        </p:txBody>
      </p:sp>
    </p:spTree>
    <p:extLst>
      <p:ext uri="{BB962C8B-B14F-4D97-AF65-F5344CB8AC3E}">
        <p14:creationId xmlns:p14="http://schemas.microsoft.com/office/powerpoint/2010/main" val="32226439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76AF8B-B1AB-73CB-7F4E-E2FBF27608BA}"/>
              </a:ext>
            </a:extLst>
          </p:cNvPr>
          <p:cNvPicPr>
            <a:picLocks noChangeAspect="1"/>
          </p:cNvPicPr>
          <p:nvPr/>
        </p:nvPicPr>
        <p:blipFill>
          <a:blip r:embed="rId3"/>
          <a:stretch>
            <a:fillRect/>
          </a:stretch>
        </p:blipFill>
        <p:spPr>
          <a:xfrm>
            <a:off x="5639" y="0"/>
            <a:ext cx="12180722" cy="6858000"/>
          </a:xfrm>
          <a:prstGeom prst="rect">
            <a:avLst/>
          </a:prstGeom>
        </p:spPr>
      </p:pic>
      <p:pic>
        <p:nvPicPr>
          <p:cNvPr id="7" name="Picture 6">
            <a:extLst>
              <a:ext uri="{FF2B5EF4-FFF2-40B4-BE49-F238E27FC236}">
                <a16:creationId xmlns:a16="http://schemas.microsoft.com/office/drawing/2014/main" id="{43612971-C91C-56E3-36D2-83D38367DDED}"/>
              </a:ext>
            </a:extLst>
          </p:cNvPr>
          <p:cNvPicPr>
            <a:picLocks noChangeAspect="1"/>
          </p:cNvPicPr>
          <p:nvPr/>
        </p:nvPicPr>
        <p:blipFill>
          <a:blip r:embed="rId4"/>
          <a:stretch>
            <a:fillRect/>
          </a:stretch>
        </p:blipFill>
        <p:spPr>
          <a:xfrm>
            <a:off x="353095" y="484540"/>
            <a:ext cx="931100" cy="9311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01252" y="589253"/>
            <a:ext cx="5049860" cy="1455406"/>
          </a:xfrm>
        </p:spPr>
        <p:txBody>
          <a:bodyPr anchor="t" anchorCtr="0">
            <a:normAutofit fontScale="90000"/>
          </a:bodyPr>
          <a:lstStyle/>
          <a:p>
            <a:pPr algn="l"/>
            <a:r>
              <a:rPr lang="en-US" sz="4000" dirty="0">
                <a:solidFill>
                  <a:srgbClr val="00B5E2"/>
                </a:solidFill>
                <a:latin typeface="Arial" panose="020B0604020202020204" pitchFamily="34" charset="0"/>
                <a:cs typeface="Arial" panose="020B0604020202020204" pitchFamily="34" charset="0"/>
              </a:rPr>
              <a:t>Vaccine Development Challenges</a:t>
            </a:r>
          </a:p>
        </p:txBody>
      </p:sp>
      <p:sp>
        <p:nvSpPr>
          <p:cNvPr id="13" name="Subtitle 2">
            <a:extLst>
              <a:ext uri="{FF2B5EF4-FFF2-40B4-BE49-F238E27FC236}">
                <a16:creationId xmlns:a16="http://schemas.microsoft.com/office/drawing/2014/main" id="{D790564E-57BA-82B6-B3A3-1A5887B6CE0F}"/>
              </a:ext>
            </a:extLst>
          </p:cNvPr>
          <p:cNvSpPr>
            <a:spLocks noGrp="1"/>
          </p:cNvSpPr>
          <p:nvPr>
            <p:ph type="subTitle" idx="1"/>
          </p:nvPr>
        </p:nvSpPr>
        <p:spPr>
          <a:xfrm>
            <a:off x="529000" y="2004893"/>
            <a:ext cx="5681543" cy="1978385"/>
          </a:xfrm>
        </p:spPr>
        <p:txBody>
          <a:bodyPr>
            <a:noAutofit/>
          </a:bodyPr>
          <a:lstStyle/>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The pathogen is complex and diverse.​</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Immune responses are still poorly understood.​</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Animal models are limited.​</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Large clinical trials are needed to show efficacy.​</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Limited engagement from industry (neglected diseases).​</a:t>
            </a:r>
          </a:p>
        </p:txBody>
      </p:sp>
      <p:sp>
        <p:nvSpPr>
          <p:cNvPr id="4" name="TextBox 3">
            <a:extLst>
              <a:ext uri="{FF2B5EF4-FFF2-40B4-BE49-F238E27FC236}">
                <a16:creationId xmlns:a16="http://schemas.microsoft.com/office/drawing/2014/main" id="{24B5FD00-6108-87FB-57A3-B19F22056501}"/>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7AC195"/>
                </a:solidFill>
                <a:latin typeface="Arial" panose="020B0604020202020204" pitchFamily="34" charset="0"/>
                <a:cs typeface="Arial" panose="020B0604020202020204" pitchFamily="34" charset="0"/>
              </a:rPr>
              <a:t>IAVI VACCINE LITERACY LIBRARY  |   MODULE 4</a:t>
            </a:r>
          </a:p>
        </p:txBody>
      </p:sp>
    </p:spTree>
    <p:extLst>
      <p:ext uri="{BB962C8B-B14F-4D97-AF65-F5344CB8AC3E}">
        <p14:creationId xmlns:p14="http://schemas.microsoft.com/office/powerpoint/2010/main" val="566702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86C99B-3346-730F-A5CA-42802605C765}"/>
              </a:ext>
            </a:extLst>
          </p:cNvPr>
          <p:cNvPicPr>
            <a:picLocks noChangeAspect="1"/>
          </p:cNvPicPr>
          <p:nvPr/>
        </p:nvPicPr>
        <p:blipFill>
          <a:blip r:embed="rId3"/>
          <a:stretch>
            <a:fillRect/>
          </a:stretch>
        </p:blipFill>
        <p:spPr>
          <a:xfrm>
            <a:off x="2467" y="0"/>
            <a:ext cx="12187066" cy="6858000"/>
          </a:xfrm>
          <a:prstGeom prst="rect">
            <a:avLst/>
          </a:prstGeom>
        </p:spPr>
      </p:pic>
      <p:pic>
        <p:nvPicPr>
          <p:cNvPr id="18" name="Picture 17">
            <a:extLst>
              <a:ext uri="{FF2B5EF4-FFF2-40B4-BE49-F238E27FC236}">
                <a16:creationId xmlns:a16="http://schemas.microsoft.com/office/drawing/2014/main" id="{622F70A8-3230-EE46-751E-14765AA8531A}"/>
              </a:ext>
            </a:extLst>
          </p:cNvPr>
          <p:cNvPicPr>
            <a:picLocks noChangeAspect="1"/>
          </p:cNvPicPr>
          <p:nvPr/>
        </p:nvPicPr>
        <p:blipFill>
          <a:blip r:embed="rId4">
            <a:alphaModFix/>
          </a:blip>
          <a:stretch>
            <a:fillRect/>
          </a:stretch>
        </p:blipFill>
        <p:spPr>
          <a:xfrm rot="10800000">
            <a:off x="633701" y="5067299"/>
            <a:ext cx="3943926" cy="1390247"/>
          </a:xfrm>
          <a:prstGeom prst="rect">
            <a:avLst/>
          </a:prstGeom>
          <a:noFill/>
        </p:spPr>
      </p:pic>
      <p:sp>
        <p:nvSpPr>
          <p:cNvPr id="10" name="Subtitle 2">
            <a:extLst>
              <a:ext uri="{FF2B5EF4-FFF2-40B4-BE49-F238E27FC236}">
                <a16:creationId xmlns:a16="http://schemas.microsoft.com/office/drawing/2014/main" id="{8AB1A7A6-63DF-CA2C-9B9E-D8E523B669B5}"/>
              </a:ext>
            </a:extLst>
          </p:cNvPr>
          <p:cNvSpPr>
            <a:spLocks noGrp="1"/>
          </p:cNvSpPr>
          <p:nvPr>
            <p:ph type="subTitle" idx="1"/>
          </p:nvPr>
        </p:nvSpPr>
        <p:spPr>
          <a:xfrm>
            <a:off x="536301" y="1701800"/>
            <a:ext cx="3620070" cy="3419749"/>
          </a:xfrm>
        </p:spPr>
        <p:txBody>
          <a:bodyPr>
            <a:noAutofit/>
          </a:bodyPr>
          <a:lstStyle/>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HIV is one of the worst epidemics the world has ever seen.​</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84.2 million people have acquired HIV since it was identified in 1981.​</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38.4 million people globally were living with HIV in 2021, including 1.7 million children.​</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AIDS is a leading cause of death in sub-Saharan Africa.​</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Over half of all people living with HIV are women and girls.​</a:t>
            </a:r>
          </a:p>
        </p:txBody>
      </p:sp>
      <p:sp>
        <p:nvSpPr>
          <p:cNvPr id="14" name="Title 1">
            <a:extLst>
              <a:ext uri="{FF2B5EF4-FFF2-40B4-BE49-F238E27FC236}">
                <a16:creationId xmlns:a16="http://schemas.microsoft.com/office/drawing/2014/main" id="{66FE0F9A-B650-397A-C601-AF48B6C894C4}"/>
              </a:ext>
            </a:extLst>
          </p:cNvPr>
          <p:cNvSpPr>
            <a:spLocks noGrp="1"/>
          </p:cNvSpPr>
          <p:nvPr>
            <p:ph type="ctrTitle"/>
          </p:nvPr>
        </p:nvSpPr>
        <p:spPr>
          <a:xfrm>
            <a:off x="1515221" y="643846"/>
            <a:ext cx="2641150" cy="754916"/>
          </a:xfrm>
        </p:spPr>
        <p:txBody>
          <a:bodyPr anchor="t" anchorCtr="0">
            <a:normAutofit/>
          </a:bodyPr>
          <a:lstStyle/>
          <a:p>
            <a:pPr algn="l"/>
            <a:r>
              <a:rPr lang="en-US" sz="3600" dirty="0">
                <a:solidFill>
                  <a:srgbClr val="9E007E"/>
                </a:solidFill>
                <a:latin typeface="Arial" panose="020B0604020202020204" pitchFamily="34" charset="0"/>
                <a:cs typeface="Arial" panose="020B0604020202020204" pitchFamily="34" charset="0"/>
              </a:rPr>
              <a:t>HIV</a:t>
            </a:r>
          </a:p>
        </p:txBody>
      </p:sp>
      <p:sp>
        <p:nvSpPr>
          <p:cNvPr id="17" name="Subtitle 2">
            <a:extLst>
              <a:ext uri="{FF2B5EF4-FFF2-40B4-BE49-F238E27FC236}">
                <a16:creationId xmlns:a16="http://schemas.microsoft.com/office/drawing/2014/main" id="{636E1753-0B4F-4B58-BB19-385A478F8A67}"/>
              </a:ext>
            </a:extLst>
          </p:cNvPr>
          <p:cNvSpPr txBox="1">
            <a:spLocks/>
          </p:cNvSpPr>
          <p:nvPr/>
        </p:nvSpPr>
        <p:spPr>
          <a:xfrm>
            <a:off x="1017282" y="5435674"/>
            <a:ext cx="3202588" cy="9205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ZA" sz="1600" dirty="0">
                <a:solidFill>
                  <a:schemeClr val="bg1"/>
                </a:solidFill>
                <a:latin typeface="Arial" panose="020B0604020202020204" pitchFamily="34" charset="0"/>
                <a:cs typeface="Arial" panose="020B0604020202020204" pitchFamily="34" charset="0"/>
              </a:rPr>
              <a:t>Adults and children estimated to be living with HIV, 2021</a:t>
            </a:r>
          </a:p>
          <a:p>
            <a:pPr>
              <a:lnSpc>
                <a:spcPct val="100000"/>
              </a:lnSpc>
            </a:pPr>
            <a:r>
              <a:rPr lang="en-ZA" sz="1600" b="1" dirty="0">
                <a:solidFill>
                  <a:schemeClr val="bg1"/>
                </a:solidFill>
                <a:latin typeface="Arial" panose="020B0604020202020204" pitchFamily="34" charset="0"/>
                <a:cs typeface="Arial" panose="020B0604020202020204" pitchFamily="34" charset="0"/>
              </a:rPr>
              <a:t>TOTAL: 38.4 million</a:t>
            </a:r>
          </a:p>
        </p:txBody>
      </p:sp>
      <p:pic>
        <p:nvPicPr>
          <p:cNvPr id="12" name="Picture 11">
            <a:extLst>
              <a:ext uri="{FF2B5EF4-FFF2-40B4-BE49-F238E27FC236}">
                <a16:creationId xmlns:a16="http://schemas.microsoft.com/office/drawing/2014/main" id="{48E15206-DDC8-92B8-42AE-244E3899B51C}"/>
              </a:ext>
            </a:extLst>
          </p:cNvPr>
          <p:cNvPicPr>
            <a:picLocks noChangeAspect="1"/>
          </p:cNvPicPr>
          <p:nvPr/>
        </p:nvPicPr>
        <p:blipFill>
          <a:blip r:embed="rId5"/>
          <a:stretch>
            <a:fillRect/>
          </a:stretch>
        </p:blipFill>
        <p:spPr>
          <a:xfrm>
            <a:off x="369973" y="484540"/>
            <a:ext cx="914221" cy="914221"/>
          </a:xfrm>
          <a:prstGeom prst="rect">
            <a:avLst/>
          </a:prstGeom>
        </p:spPr>
      </p:pic>
      <p:sp>
        <p:nvSpPr>
          <p:cNvPr id="16" name="TextBox 15">
            <a:extLst>
              <a:ext uri="{FF2B5EF4-FFF2-40B4-BE49-F238E27FC236}">
                <a16:creationId xmlns:a16="http://schemas.microsoft.com/office/drawing/2014/main" id="{D11C350F-1072-4D68-C86E-50D8B4CA4DC2}"/>
              </a:ext>
            </a:extLst>
          </p:cNvPr>
          <p:cNvSpPr txBox="1"/>
          <p:nvPr/>
        </p:nvSpPr>
        <p:spPr>
          <a:xfrm rot="16200000">
            <a:off x="10326699" y="1932558"/>
            <a:ext cx="3135795" cy="246221"/>
          </a:xfrm>
          <a:prstGeom prst="rect">
            <a:avLst/>
          </a:prstGeom>
          <a:noFill/>
        </p:spPr>
        <p:txBody>
          <a:bodyPr wrap="none" rtlCol="0">
            <a:spAutoFit/>
          </a:bodyPr>
          <a:lstStyle/>
          <a:p>
            <a:pPr algn="r"/>
            <a:r>
              <a:rPr lang="en-US" sz="1000" dirty="0">
                <a:solidFill>
                  <a:srgbClr val="00558C"/>
                </a:solidFill>
                <a:latin typeface="Arial" panose="020B0604020202020204" pitchFamily="34" charset="0"/>
                <a:cs typeface="Arial" panose="020B0604020202020204" pitchFamily="34" charset="0"/>
              </a:rPr>
              <a:t>IAVI VACCINE LITERACY LIBRARY  |   MODULE 1</a:t>
            </a:r>
          </a:p>
        </p:txBody>
      </p:sp>
    </p:spTree>
    <p:extLst>
      <p:ext uri="{BB962C8B-B14F-4D97-AF65-F5344CB8AC3E}">
        <p14:creationId xmlns:p14="http://schemas.microsoft.com/office/powerpoint/2010/main" val="33099984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7AC195">
            <a:alpha val="9851"/>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523D49-2567-FC45-7C17-2A158872BBE1}"/>
              </a:ext>
            </a:extLst>
          </p:cNvPr>
          <p:cNvPicPr>
            <a:picLocks noChangeAspect="1"/>
          </p:cNvPicPr>
          <p:nvPr/>
        </p:nvPicPr>
        <p:blipFill>
          <a:blip r:embed="rId3"/>
          <a:stretch>
            <a:fillRect/>
          </a:stretch>
        </p:blipFill>
        <p:spPr>
          <a:xfrm>
            <a:off x="5639" y="0"/>
            <a:ext cx="12180722" cy="68580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01252" y="563852"/>
            <a:ext cx="4726241" cy="1070030"/>
          </a:xfrm>
        </p:spPr>
        <p:txBody>
          <a:bodyPr anchor="t" anchorCtr="0">
            <a:normAutofit fontScale="90000"/>
          </a:bodyPr>
          <a:lstStyle/>
          <a:p>
            <a:pPr algn="l"/>
            <a:r>
              <a:rPr lang="en-US" sz="4000" dirty="0">
                <a:solidFill>
                  <a:srgbClr val="00558C"/>
                </a:solidFill>
                <a:latin typeface="Arial" panose="020B0604020202020204" pitchFamily="34" charset="0"/>
                <a:cs typeface="Arial" panose="020B0604020202020204" pitchFamily="34" charset="0"/>
              </a:rPr>
              <a:t>TB Vaccine Research and Development</a:t>
            </a:r>
          </a:p>
        </p:txBody>
      </p:sp>
      <p:sp>
        <p:nvSpPr>
          <p:cNvPr id="13" name="Subtitle 2">
            <a:extLst>
              <a:ext uri="{FF2B5EF4-FFF2-40B4-BE49-F238E27FC236}">
                <a16:creationId xmlns:a16="http://schemas.microsoft.com/office/drawing/2014/main" id="{D790564E-57BA-82B6-B3A3-1A5887B6CE0F}"/>
              </a:ext>
            </a:extLst>
          </p:cNvPr>
          <p:cNvSpPr>
            <a:spLocks noGrp="1"/>
          </p:cNvSpPr>
          <p:nvPr>
            <p:ph type="subTitle" idx="1"/>
          </p:nvPr>
        </p:nvSpPr>
        <p:spPr>
          <a:xfrm>
            <a:off x="7182437" y="1971040"/>
            <a:ext cx="4211557" cy="3473635"/>
          </a:xfrm>
        </p:spPr>
        <p:txBody>
          <a:bodyPr>
            <a:noAutofit/>
          </a:bodyPr>
          <a:lstStyle/>
          <a:p>
            <a:pPr marL="285750" indent="-285750" algn="l">
              <a:lnSpc>
                <a:spcPct val="100000"/>
              </a:lnSpc>
              <a:buFont typeface="Arial" panose="020B0604020202020204" pitchFamily="34" charset="0"/>
              <a:buChar char="•"/>
            </a:pPr>
            <a:r>
              <a:rPr lang="en-ZA" sz="1600" dirty="0">
                <a:solidFill>
                  <a:srgbClr val="5AAA76"/>
                </a:solidFill>
                <a:latin typeface="Arial" panose="020B0604020202020204" pitchFamily="34" charset="0"/>
                <a:cs typeface="Arial" panose="020B0604020202020204" pitchFamily="34" charset="0"/>
              </a:rPr>
              <a:t>BCG, developed in 1921 and the only licensed vaccine for the prevention of TB.​</a:t>
            </a:r>
          </a:p>
          <a:p>
            <a:pPr marL="285750" indent="-285750" algn="l">
              <a:lnSpc>
                <a:spcPct val="100000"/>
              </a:lnSpc>
              <a:buFont typeface="Arial" panose="020B0604020202020204" pitchFamily="34" charset="0"/>
              <a:buChar char="•"/>
            </a:pPr>
            <a:r>
              <a:rPr lang="en-ZA" sz="1600" dirty="0">
                <a:solidFill>
                  <a:srgbClr val="5AAA76"/>
                </a:solidFill>
                <a:latin typeface="Arial" panose="020B0604020202020204" pitchFamily="34" charset="0"/>
                <a:cs typeface="Arial" panose="020B0604020202020204" pitchFamily="34" charset="0"/>
              </a:rPr>
              <a:t>Different vaccines being researched to address different aspects of TB.​</a:t>
            </a:r>
          </a:p>
          <a:p>
            <a:pPr marL="285750" indent="-285750" algn="l">
              <a:lnSpc>
                <a:spcPct val="100000"/>
              </a:lnSpc>
              <a:buFont typeface="Arial" panose="020B0604020202020204" pitchFamily="34" charset="0"/>
              <a:buChar char="•"/>
            </a:pPr>
            <a:r>
              <a:rPr lang="en-ZA" sz="1600" dirty="0">
                <a:solidFill>
                  <a:srgbClr val="5AAA76"/>
                </a:solidFill>
                <a:latin typeface="Arial" panose="020B0604020202020204" pitchFamily="34" charset="0"/>
                <a:cs typeface="Arial" panose="020B0604020202020204" pitchFamily="34" charset="0"/>
              </a:rPr>
              <a:t>In 2019, M72/AS01 candidate vaccine showed 49.7% protective efficacy against pulmonary TB in HIV negative adults with latent TB infection living in high TB burden countries. </a:t>
            </a:r>
            <a:r>
              <a:rPr lang="en-ZA" sz="1600" dirty="0">
                <a:solidFill>
                  <a:srgbClr val="000000"/>
                </a:solidFill>
                <a:latin typeface="Arial" panose="020B0604020202020204" pitchFamily="34" charset="0"/>
                <a:cs typeface="Arial" panose="020B0604020202020204" pitchFamily="34" charset="0"/>
              </a:rPr>
              <a:t>​</a:t>
            </a:r>
          </a:p>
        </p:txBody>
      </p:sp>
      <p:pic>
        <p:nvPicPr>
          <p:cNvPr id="7" name="Picture 6">
            <a:extLst>
              <a:ext uri="{FF2B5EF4-FFF2-40B4-BE49-F238E27FC236}">
                <a16:creationId xmlns:a16="http://schemas.microsoft.com/office/drawing/2014/main" id="{7A4696B5-C66B-47DE-A796-D2FE6655C149}"/>
              </a:ext>
            </a:extLst>
          </p:cNvPr>
          <p:cNvPicPr>
            <a:picLocks noChangeAspect="1"/>
          </p:cNvPicPr>
          <p:nvPr/>
        </p:nvPicPr>
        <p:blipFill>
          <a:blip r:embed="rId4"/>
          <a:stretch>
            <a:fillRect/>
          </a:stretch>
        </p:blipFill>
        <p:spPr>
          <a:xfrm>
            <a:off x="381989" y="490437"/>
            <a:ext cx="898687" cy="898687"/>
          </a:xfrm>
          <a:prstGeom prst="rect">
            <a:avLst/>
          </a:prstGeom>
        </p:spPr>
      </p:pic>
      <p:sp>
        <p:nvSpPr>
          <p:cNvPr id="2" name="TextBox 1">
            <a:extLst>
              <a:ext uri="{FF2B5EF4-FFF2-40B4-BE49-F238E27FC236}">
                <a16:creationId xmlns:a16="http://schemas.microsoft.com/office/drawing/2014/main" id="{7E9B4814-06C3-25F3-D0B3-B9B5BF462A55}"/>
              </a:ext>
            </a:extLst>
          </p:cNvPr>
          <p:cNvSpPr txBox="1"/>
          <p:nvPr/>
        </p:nvSpPr>
        <p:spPr>
          <a:xfrm rot="16200000">
            <a:off x="10326699" y="1932558"/>
            <a:ext cx="3135795" cy="246221"/>
          </a:xfrm>
          <a:prstGeom prst="rect">
            <a:avLst/>
          </a:prstGeom>
          <a:noFill/>
        </p:spPr>
        <p:txBody>
          <a:bodyPr wrap="none" rtlCol="0">
            <a:spAutoFit/>
          </a:bodyPr>
          <a:lstStyle/>
          <a:p>
            <a:pPr algn="r"/>
            <a:r>
              <a:rPr lang="en-US" sz="1000" dirty="0">
                <a:solidFill>
                  <a:srgbClr val="7AC195"/>
                </a:solidFill>
                <a:latin typeface="Arial" panose="020B0604020202020204" pitchFamily="34" charset="0"/>
                <a:cs typeface="Arial" panose="020B0604020202020204" pitchFamily="34" charset="0"/>
              </a:rPr>
              <a:t>IAVI VACCINE LITERACY LIBRARY  |   MODULE 4</a:t>
            </a:r>
          </a:p>
        </p:txBody>
      </p:sp>
    </p:spTree>
    <p:extLst>
      <p:ext uri="{BB962C8B-B14F-4D97-AF65-F5344CB8AC3E}">
        <p14:creationId xmlns:p14="http://schemas.microsoft.com/office/powerpoint/2010/main" val="22123207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7AC195">
            <a:alpha val="14229"/>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8409AD-6F16-42F0-6B8C-603C35E21AEA}"/>
              </a:ext>
            </a:extLst>
          </p:cNvPr>
          <p:cNvPicPr>
            <a:picLocks noChangeAspect="1"/>
          </p:cNvPicPr>
          <p:nvPr/>
        </p:nvPicPr>
        <p:blipFill>
          <a:blip r:embed="rId2"/>
          <a:stretch>
            <a:fillRect/>
          </a:stretch>
        </p:blipFill>
        <p:spPr>
          <a:xfrm>
            <a:off x="5639" y="0"/>
            <a:ext cx="12180722" cy="6858000"/>
          </a:xfrm>
          <a:prstGeom prst="rect">
            <a:avLst/>
          </a:prstGeom>
        </p:spPr>
      </p:pic>
      <p:pic>
        <p:nvPicPr>
          <p:cNvPr id="16" name="Picture 15">
            <a:extLst>
              <a:ext uri="{FF2B5EF4-FFF2-40B4-BE49-F238E27FC236}">
                <a16:creationId xmlns:a16="http://schemas.microsoft.com/office/drawing/2014/main" id="{B54B9E64-A048-FE33-85E4-9F2072536791}"/>
              </a:ext>
            </a:extLst>
          </p:cNvPr>
          <p:cNvPicPr>
            <a:picLocks noChangeAspect="1"/>
          </p:cNvPicPr>
          <p:nvPr/>
        </p:nvPicPr>
        <p:blipFill>
          <a:blip r:embed="rId3"/>
          <a:stretch>
            <a:fillRect/>
          </a:stretch>
        </p:blipFill>
        <p:spPr>
          <a:xfrm>
            <a:off x="369973" y="501419"/>
            <a:ext cx="914221" cy="914221"/>
          </a:xfrm>
          <a:prstGeom prst="rect">
            <a:avLst/>
          </a:prstGeom>
        </p:spPr>
      </p:pic>
      <p:sp>
        <p:nvSpPr>
          <p:cNvPr id="11" name="Subtitle 2">
            <a:extLst>
              <a:ext uri="{FF2B5EF4-FFF2-40B4-BE49-F238E27FC236}">
                <a16:creationId xmlns:a16="http://schemas.microsoft.com/office/drawing/2014/main" id="{D3542783-90B1-D39E-09B8-B9179C0DA11F}"/>
              </a:ext>
            </a:extLst>
          </p:cNvPr>
          <p:cNvSpPr txBox="1">
            <a:spLocks/>
          </p:cNvSpPr>
          <p:nvPr/>
        </p:nvSpPr>
        <p:spPr>
          <a:xfrm>
            <a:off x="533762" y="2146932"/>
            <a:ext cx="2981598" cy="37952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No vaccine approved.​</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Several candidates tested in animal studies.​</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CEPI is supporting the development of six Lassa vaccine candidates based on DNA or recombinant vectors.​</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Three of these have entered Phase I trials in humans as of 2022.​</a:t>
            </a:r>
          </a:p>
        </p:txBody>
      </p:sp>
      <p:sp>
        <p:nvSpPr>
          <p:cNvPr id="8" name="Title 1">
            <a:extLst>
              <a:ext uri="{FF2B5EF4-FFF2-40B4-BE49-F238E27FC236}">
                <a16:creationId xmlns:a16="http://schemas.microsoft.com/office/drawing/2014/main" id="{66A8DB61-22DF-5A7F-A03E-8BE27D30845D}"/>
              </a:ext>
            </a:extLst>
          </p:cNvPr>
          <p:cNvSpPr>
            <a:spLocks noGrp="1"/>
          </p:cNvSpPr>
          <p:nvPr>
            <p:ph type="ctrTitle"/>
          </p:nvPr>
        </p:nvSpPr>
        <p:spPr>
          <a:xfrm>
            <a:off x="1501252" y="538451"/>
            <a:ext cx="6220347" cy="1070030"/>
          </a:xfrm>
        </p:spPr>
        <p:txBody>
          <a:bodyPr anchor="t" anchorCtr="0">
            <a:normAutofit fontScale="90000"/>
          </a:bodyPr>
          <a:lstStyle/>
          <a:p>
            <a:pPr algn="l"/>
            <a:r>
              <a:rPr lang="en-US" sz="4000" dirty="0">
                <a:solidFill>
                  <a:srgbClr val="FF9C19"/>
                </a:solidFill>
                <a:latin typeface="Arial" panose="020B0604020202020204" pitchFamily="34" charset="0"/>
                <a:cs typeface="Arial" panose="020B0604020202020204" pitchFamily="34" charset="0"/>
              </a:rPr>
              <a:t>Lassa Fever Vaccine Research and Development​</a:t>
            </a:r>
          </a:p>
        </p:txBody>
      </p:sp>
      <p:sp>
        <p:nvSpPr>
          <p:cNvPr id="2" name="TextBox 1">
            <a:extLst>
              <a:ext uri="{FF2B5EF4-FFF2-40B4-BE49-F238E27FC236}">
                <a16:creationId xmlns:a16="http://schemas.microsoft.com/office/drawing/2014/main" id="{66550334-B2CA-654A-1A98-1E4D98D9CA5E}"/>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7AC195"/>
                </a:solidFill>
                <a:latin typeface="Arial" panose="020B0604020202020204" pitchFamily="34" charset="0"/>
                <a:cs typeface="Arial" panose="020B0604020202020204" pitchFamily="34" charset="0"/>
              </a:rPr>
              <a:t>IAVI VACCINE LITERACY LIBRARY  |   MODULE 4</a:t>
            </a:r>
          </a:p>
        </p:txBody>
      </p:sp>
    </p:spTree>
    <p:extLst>
      <p:ext uri="{BB962C8B-B14F-4D97-AF65-F5344CB8AC3E}">
        <p14:creationId xmlns:p14="http://schemas.microsoft.com/office/powerpoint/2010/main" val="2569281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9E007E">
            <a:alpha val="0"/>
          </a:srgb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9BA716-4BD6-2FE9-3F4F-F0CA79F0AE4F}"/>
              </a:ext>
            </a:extLst>
          </p:cNvPr>
          <p:cNvPicPr>
            <a:picLocks noChangeAspect="1"/>
          </p:cNvPicPr>
          <p:nvPr/>
        </p:nvPicPr>
        <p:blipFill>
          <a:blip r:embed="rId2"/>
          <a:stretch>
            <a:fillRect/>
          </a:stretch>
        </p:blipFill>
        <p:spPr>
          <a:xfrm>
            <a:off x="5639" y="0"/>
            <a:ext cx="12180722" cy="6858000"/>
          </a:xfrm>
          <a:prstGeom prst="rect">
            <a:avLst/>
          </a:prstGeom>
        </p:spPr>
      </p:pic>
      <p:pic>
        <p:nvPicPr>
          <p:cNvPr id="8" name="Picture 7">
            <a:extLst>
              <a:ext uri="{FF2B5EF4-FFF2-40B4-BE49-F238E27FC236}">
                <a16:creationId xmlns:a16="http://schemas.microsoft.com/office/drawing/2014/main" id="{3F3EF672-62EB-617B-5566-191CC70E5F0C}"/>
              </a:ext>
            </a:extLst>
          </p:cNvPr>
          <p:cNvPicPr>
            <a:picLocks noChangeAspect="1"/>
          </p:cNvPicPr>
          <p:nvPr/>
        </p:nvPicPr>
        <p:blipFill>
          <a:blip r:embed="rId3"/>
          <a:stretch>
            <a:fillRect/>
          </a:stretch>
        </p:blipFill>
        <p:spPr>
          <a:xfrm>
            <a:off x="369973" y="484540"/>
            <a:ext cx="914221" cy="914221"/>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01252" y="589253"/>
            <a:ext cx="5609231" cy="1070030"/>
          </a:xfrm>
        </p:spPr>
        <p:txBody>
          <a:bodyPr anchor="t" anchorCtr="0">
            <a:normAutofit fontScale="90000"/>
          </a:bodyPr>
          <a:lstStyle/>
          <a:p>
            <a:pPr algn="l"/>
            <a:r>
              <a:rPr lang="en-US" sz="4000" dirty="0">
                <a:solidFill>
                  <a:srgbClr val="9E007E"/>
                </a:solidFill>
                <a:latin typeface="Arial" panose="020B0604020202020204" pitchFamily="34" charset="0"/>
                <a:cs typeface="Arial" panose="020B0604020202020204" pitchFamily="34" charset="0"/>
              </a:rPr>
              <a:t>HIV Vaccine Research and Development​</a:t>
            </a:r>
          </a:p>
        </p:txBody>
      </p:sp>
      <p:sp>
        <p:nvSpPr>
          <p:cNvPr id="13" name="Subtitle 2">
            <a:extLst>
              <a:ext uri="{FF2B5EF4-FFF2-40B4-BE49-F238E27FC236}">
                <a16:creationId xmlns:a16="http://schemas.microsoft.com/office/drawing/2014/main" id="{D790564E-57BA-82B6-B3A3-1A5887B6CE0F}"/>
              </a:ext>
            </a:extLst>
          </p:cNvPr>
          <p:cNvSpPr>
            <a:spLocks noGrp="1"/>
          </p:cNvSpPr>
          <p:nvPr>
            <p:ph type="subTitle" idx="1"/>
          </p:nvPr>
        </p:nvSpPr>
        <p:spPr>
          <a:xfrm>
            <a:off x="536301" y="2171700"/>
            <a:ext cx="4228739" cy="3614048"/>
          </a:xfrm>
        </p:spPr>
        <p:txBody>
          <a:bodyPr>
            <a:noAutofit/>
          </a:bodyPr>
          <a:lstStyle/>
          <a:p>
            <a:pPr algn="l">
              <a:lnSpc>
                <a:spcPct val="100000"/>
              </a:lnSpc>
            </a:pPr>
            <a:r>
              <a:rPr lang="en-ZA" sz="1600" dirty="0">
                <a:solidFill>
                  <a:srgbClr val="5AAA76"/>
                </a:solidFill>
                <a:latin typeface="Arial" panose="020B0604020202020204" pitchFamily="34" charset="0"/>
                <a:cs typeface="Arial" panose="020B0604020202020204" pitchFamily="34" charset="0"/>
              </a:rPr>
              <a:t>A preventive HIV vaccine could work in one of two ways:​</a:t>
            </a:r>
          </a:p>
          <a:p>
            <a:pPr marL="285750" indent="-285750" algn="l">
              <a:lnSpc>
                <a:spcPct val="100000"/>
              </a:lnSpc>
              <a:buFont typeface="Arial" panose="020B0604020202020204" pitchFamily="34" charset="0"/>
              <a:buChar char="•"/>
            </a:pPr>
            <a:r>
              <a:rPr lang="en-ZA" sz="1600" dirty="0">
                <a:solidFill>
                  <a:srgbClr val="5AAA76"/>
                </a:solidFill>
                <a:latin typeface="Arial" panose="020B0604020202020204" pitchFamily="34" charset="0"/>
                <a:cs typeface="Arial" panose="020B0604020202020204" pitchFamily="34" charset="0"/>
              </a:rPr>
              <a:t>Blocking infection, so the vaccinated person does not become infected with HIV in the future.​</a:t>
            </a:r>
          </a:p>
          <a:p>
            <a:pPr marL="285750" indent="-285750" algn="l">
              <a:lnSpc>
                <a:spcPct val="100000"/>
              </a:lnSpc>
              <a:buFont typeface="Arial" panose="020B0604020202020204" pitchFamily="34" charset="0"/>
              <a:buChar char="•"/>
            </a:pPr>
            <a:r>
              <a:rPr lang="en-ZA" sz="1600" dirty="0">
                <a:solidFill>
                  <a:srgbClr val="5AAA76"/>
                </a:solidFill>
                <a:latin typeface="Arial" panose="020B0604020202020204" pitchFamily="34" charset="0"/>
                <a:cs typeface="Arial" panose="020B0604020202020204" pitchFamily="34" charset="0"/>
              </a:rPr>
              <a:t>Modifying the course of HIV infection so that even if it were not successful in preventing HIV infection, the vaccinated person would have a mild course of disease and AIDS would develop more slowly or not at all.​</a:t>
            </a:r>
          </a:p>
        </p:txBody>
      </p:sp>
      <p:sp>
        <p:nvSpPr>
          <p:cNvPr id="6" name="TextBox 5">
            <a:extLst>
              <a:ext uri="{FF2B5EF4-FFF2-40B4-BE49-F238E27FC236}">
                <a16:creationId xmlns:a16="http://schemas.microsoft.com/office/drawing/2014/main" id="{8F87ADD9-619C-025F-CA2B-262BF83403D2}"/>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7AC195"/>
                </a:solidFill>
                <a:latin typeface="Arial" panose="020B0604020202020204" pitchFamily="34" charset="0"/>
                <a:cs typeface="Arial" panose="020B0604020202020204" pitchFamily="34" charset="0"/>
              </a:rPr>
              <a:t>IAVI VACCINE LITERACY LIBRARY  |   MODULE 4</a:t>
            </a:r>
          </a:p>
        </p:txBody>
      </p:sp>
    </p:spTree>
    <p:extLst>
      <p:ext uri="{BB962C8B-B14F-4D97-AF65-F5344CB8AC3E}">
        <p14:creationId xmlns:p14="http://schemas.microsoft.com/office/powerpoint/2010/main" val="15525020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4A7419-F8C4-FC37-CD9F-293DCD8AC3BF}"/>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FA87E62D-2FF0-8CB3-D5A1-BA64D6777673}"/>
              </a:ext>
            </a:extLst>
          </p:cNvPr>
          <p:cNvPicPr>
            <a:picLocks noChangeAspect="1"/>
          </p:cNvPicPr>
          <p:nvPr/>
        </p:nvPicPr>
        <p:blipFill>
          <a:blip r:embed="rId3"/>
          <a:stretch>
            <a:fillRect/>
          </a:stretch>
        </p:blipFill>
        <p:spPr>
          <a:xfrm>
            <a:off x="372751" y="511171"/>
            <a:ext cx="885673" cy="885673"/>
          </a:xfrm>
          <a:prstGeom prst="rect">
            <a:avLst/>
          </a:prstGeom>
        </p:spPr>
      </p:pic>
      <p:sp>
        <p:nvSpPr>
          <p:cNvPr id="10" name="Subtitle 2">
            <a:extLst>
              <a:ext uri="{FF2B5EF4-FFF2-40B4-BE49-F238E27FC236}">
                <a16:creationId xmlns:a16="http://schemas.microsoft.com/office/drawing/2014/main" id="{8AB1A7A6-63DF-CA2C-9B9E-D8E523B669B5}"/>
              </a:ext>
            </a:extLst>
          </p:cNvPr>
          <p:cNvSpPr>
            <a:spLocks noGrp="1"/>
          </p:cNvSpPr>
          <p:nvPr>
            <p:ph type="subTitle" idx="1"/>
          </p:nvPr>
        </p:nvSpPr>
        <p:spPr>
          <a:xfrm>
            <a:off x="2153285" y="1801906"/>
            <a:ext cx="8645343" cy="3728038"/>
          </a:xfrm>
        </p:spPr>
        <p:txBody>
          <a:bodyPr>
            <a:noAutofit/>
          </a:bodyPr>
          <a:lstStyle/>
          <a:p>
            <a:pPr marL="285750" indent="-285750" algn="l">
              <a:lnSpc>
                <a:spcPct val="100000"/>
              </a:lnSpc>
              <a:buFont typeface="Arial" panose="020B0604020202020204" pitchFamily="34" charset="0"/>
              <a:buChar char="•"/>
            </a:pPr>
            <a:r>
              <a:rPr lang="en-ZA" sz="1600" b="1" dirty="0">
                <a:solidFill>
                  <a:srgbClr val="9E007E"/>
                </a:solidFill>
                <a:latin typeface="Arial" panose="020B0604020202020204" pitchFamily="34" charset="0"/>
                <a:cs typeface="Arial" panose="020B0604020202020204" pitchFamily="34" charset="0"/>
              </a:rPr>
              <a:t>Vaccines work and save lives.​</a:t>
            </a:r>
          </a:p>
          <a:p>
            <a:pPr marL="285750" indent="-285750" algn="l">
              <a:lnSpc>
                <a:spcPct val="100000"/>
              </a:lnSpc>
              <a:buFont typeface="Arial" panose="020B0604020202020204" pitchFamily="34" charset="0"/>
              <a:buChar char="•"/>
            </a:pPr>
            <a:r>
              <a:rPr lang="en-ZA" sz="1600" b="1" dirty="0">
                <a:solidFill>
                  <a:srgbClr val="9E007E"/>
                </a:solidFill>
                <a:latin typeface="Arial" panose="020B0604020202020204" pitchFamily="34" charset="0"/>
                <a:cs typeface="Arial" panose="020B0604020202020204" pitchFamily="34" charset="0"/>
              </a:rPr>
              <a:t>Vaccines ‘teach’ the immune system how to defend itself against a disease-causing agent, known as a pathogen.​</a:t>
            </a:r>
          </a:p>
          <a:p>
            <a:pPr marL="285750" indent="-285750" algn="l">
              <a:lnSpc>
                <a:spcPct val="100000"/>
              </a:lnSpc>
              <a:buFont typeface="Arial" panose="020B0604020202020204" pitchFamily="34" charset="0"/>
              <a:buChar char="•"/>
            </a:pPr>
            <a:r>
              <a:rPr lang="en-ZA" sz="1600" b="1" dirty="0">
                <a:solidFill>
                  <a:srgbClr val="9E007E"/>
                </a:solidFill>
                <a:latin typeface="Arial" panose="020B0604020202020204" pitchFamily="34" charset="0"/>
                <a:cs typeface="Arial" panose="020B0604020202020204" pitchFamily="34" charset="0"/>
              </a:rPr>
              <a:t>Vaccine efficacy refers to how well it protects against disease or infection when it is tested in a large trial in humans; vaccine effectiveness refers to how well it reduces the risk of infection once it is used in the overall population.​</a:t>
            </a:r>
          </a:p>
          <a:p>
            <a:pPr marL="285750" indent="-285750" algn="l">
              <a:lnSpc>
                <a:spcPct val="100000"/>
              </a:lnSpc>
              <a:buFont typeface="Arial" panose="020B0604020202020204" pitchFamily="34" charset="0"/>
              <a:buChar char="•"/>
            </a:pPr>
            <a:r>
              <a:rPr lang="en-ZA" sz="1600" b="1" dirty="0">
                <a:solidFill>
                  <a:srgbClr val="9E007E"/>
                </a:solidFill>
                <a:latin typeface="Arial" panose="020B0604020202020204" pitchFamily="34" charset="0"/>
                <a:cs typeface="Arial" panose="020B0604020202020204" pitchFamily="34" charset="0"/>
              </a:rPr>
              <a:t>No existing vaccine works on all people 100% of the time. It is possible for a vaccine to be less than 100% effective and therefore it will not eliminate the risk of infection. However, this vaccine may still be beneficial in reducing the burden of an epidemic at population level.​</a:t>
            </a:r>
          </a:p>
          <a:p>
            <a:pPr marL="285750" indent="-285750" algn="l">
              <a:lnSpc>
                <a:spcPct val="100000"/>
              </a:lnSpc>
              <a:buFont typeface="Arial" panose="020B0604020202020204" pitchFamily="34" charset="0"/>
              <a:buChar char="•"/>
            </a:pPr>
            <a:r>
              <a:rPr lang="en-ZA" sz="1600" b="1" dirty="0">
                <a:solidFill>
                  <a:srgbClr val="9E007E"/>
                </a:solidFill>
                <a:latin typeface="Arial" panose="020B0604020202020204" pitchFamily="34" charset="0"/>
                <a:cs typeface="Arial" panose="020B0604020202020204" pitchFamily="34" charset="0"/>
              </a:rPr>
              <a:t>Traditionally, vaccines are used to prevent illness, but therapeutic vaccines are also being developed that can fight disease after infection has taken hold.​</a:t>
            </a:r>
          </a:p>
        </p:txBody>
      </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482430" y="631277"/>
            <a:ext cx="3140370" cy="835671"/>
          </a:xfrm>
        </p:spPr>
        <p:txBody>
          <a:bodyPr anchor="t" anchorCtr="0">
            <a:normAutofit fontScale="90000"/>
          </a:bodyPr>
          <a:lstStyle/>
          <a:p>
            <a:pPr algn="l"/>
            <a:r>
              <a:rPr lang="en-US" sz="3600" dirty="0">
                <a:solidFill>
                  <a:srgbClr val="7AC195"/>
                </a:solidFill>
                <a:latin typeface="Arial" panose="020B0604020202020204" pitchFamily="34" charset="0"/>
                <a:cs typeface="Arial" panose="020B0604020202020204" pitchFamily="34" charset="0"/>
              </a:rPr>
              <a:t>Key Messages</a:t>
            </a:r>
          </a:p>
        </p:txBody>
      </p:sp>
      <p:sp>
        <p:nvSpPr>
          <p:cNvPr id="4" name="TextBox 3">
            <a:extLst>
              <a:ext uri="{FF2B5EF4-FFF2-40B4-BE49-F238E27FC236}">
                <a16:creationId xmlns:a16="http://schemas.microsoft.com/office/drawing/2014/main" id="{3BD95A35-09B2-9E44-8310-DE4BF904328E}"/>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7AC195"/>
                </a:solidFill>
                <a:latin typeface="Arial" panose="020B0604020202020204" pitchFamily="34" charset="0"/>
                <a:cs typeface="Arial" panose="020B0604020202020204" pitchFamily="34" charset="0"/>
              </a:rPr>
              <a:t>IAVI VACCINE LITERACY LIBRARY  |   MODULE 4</a:t>
            </a:r>
          </a:p>
        </p:txBody>
      </p:sp>
    </p:spTree>
    <p:extLst>
      <p:ext uri="{BB962C8B-B14F-4D97-AF65-F5344CB8AC3E}">
        <p14:creationId xmlns:p14="http://schemas.microsoft.com/office/powerpoint/2010/main" val="31001967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855736"/>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7AC195"/>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1B711FE-45ED-1AB1-93A5-B95F8BE02F69}"/>
              </a:ext>
            </a:extLst>
          </p:cNvPr>
          <p:cNvSpPr txBox="1">
            <a:spLocks/>
          </p:cNvSpPr>
          <p:nvPr/>
        </p:nvSpPr>
        <p:spPr>
          <a:xfrm>
            <a:off x="1700083" y="2112426"/>
            <a:ext cx="5809082" cy="630773"/>
          </a:xfrm>
          <a:prstGeom prst="rect">
            <a:avLst/>
          </a:prstGeom>
        </p:spPr>
        <p:txBody>
          <a:bodyPr vert="horz" lIns="91440" tIns="45720" rIns="91440" bIns="45720" rtlCol="0" anchor="t" anchorCtr="0">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solidFill>
                  <a:schemeClr val="bg1"/>
                </a:solidFill>
                <a:latin typeface="Arial" panose="020B0604020202020204" pitchFamily="34" charset="0"/>
                <a:cs typeface="Arial" panose="020B0604020202020204" pitchFamily="34" charset="0"/>
              </a:rPr>
              <a:t>Acknowledgements</a:t>
            </a:r>
          </a:p>
        </p:txBody>
      </p:sp>
      <p:sp>
        <p:nvSpPr>
          <p:cNvPr id="5" name="Subtitle 2">
            <a:extLst>
              <a:ext uri="{FF2B5EF4-FFF2-40B4-BE49-F238E27FC236}">
                <a16:creationId xmlns:a16="http://schemas.microsoft.com/office/drawing/2014/main" id="{1C791D01-A30A-AC89-A05C-4C7FA0BC5910}"/>
              </a:ext>
            </a:extLst>
          </p:cNvPr>
          <p:cNvSpPr>
            <a:spLocks noGrp="1"/>
          </p:cNvSpPr>
          <p:nvPr>
            <p:ph type="subTitle" idx="1"/>
          </p:nvPr>
        </p:nvSpPr>
        <p:spPr>
          <a:xfrm>
            <a:off x="1693165" y="3249827"/>
            <a:ext cx="8412860" cy="2989048"/>
          </a:xfrm>
        </p:spPr>
        <p:txBody>
          <a:bodyPr>
            <a:noAutofit/>
          </a:bodyPr>
          <a:lstStyle/>
          <a:p>
            <a:pPr algn="l">
              <a:lnSpc>
                <a:spcPct val="100000"/>
              </a:lnSpc>
            </a:pPr>
            <a:r>
              <a:rPr lang="en-ZA" sz="1400" dirty="0">
                <a:solidFill>
                  <a:srgbClr val="00558C"/>
                </a:solidFill>
                <a:latin typeface="Arial" panose="020B0604020202020204" pitchFamily="34" charset="0"/>
                <a:cs typeface="Arial" panose="020B0604020202020204" pitchFamily="34" charset="0"/>
              </a:rPr>
              <a:t>IAVI would like to acknowledge the contribution of Doreen Asio, Monica Bagaya, Vincent Basajja, Kundai Chinyenze, William Dekker, Evanson Gichuru, Nyokabi Jacinta, Sarah Joseph, Dagna Laufer, Sharon Lipesa, Shelly Malhotra, Miliswa Magongo, Blossom Makhubalo, Roselyn Malogo, John Mdluli, Ireen Mosweu, Juliet Mpendo, Gaudensia Mutua, Vincent Muturi-Kioi, Conwell Mwakoi, Jauhara Nanyondo, Gertrude Nanyonjo, Jacinta Nyakobi, Faith Ochieng, Fred Otieno, Daisy Ouya, Gayle Patenaude, Hilda Phiri, Nicole Sender, Lewis Schrager, Elana Van Brakel, Kelvin Vollenhoven, Jeffery Walimbwa, Mathias Wambuzi, Anja Van der Westhuizen for reviewing the content of the </a:t>
            </a:r>
            <a:r>
              <a:rPr lang="en-ZA" sz="1400" b="1" dirty="0">
                <a:solidFill>
                  <a:srgbClr val="00558C"/>
                </a:solidFill>
                <a:latin typeface="Arial" panose="020B0604020202020204" pitchFamily="34" charset="0"/>
                <a:cs typeface="Arial" panose="020B0604020202020204" pitchFamily="34" charset="0"/>
              </a:rPr>
              <a:t>IAVI Vaccine Literacy Library</a:t>
            </a:r>
            <a:r>
              <a:rPr lang="en-ZA" sz="1400" dirty="0">
                <a:solidFill>
                  <a:srgbClr val="00558C"/>
                </a:solidFill>
                <a:latin typeface="Arial" panose="020B0604020202020204" pitchFamily="34" charset="0"/>
                <a:cs typeface="Arial" panose="020B0604020202020204" pitchFamily="34" charset="0"/>
              </a:rPr>
              <a:t>. </a:t>
            </a:r>
          </a:p>
          <a:p>
            <a:pPr algn="l">
              <a:lnSpc>
                <a:spcPct val="100000"/>
              </a:lnSpc>
            </a:pPr>
            <a:r>
              <a:rPr lang="en-ZA" sz="1400" dirty="0">
                <a:solidFill>
                  <a:srgbClr val="00558C"/>
                </a:solidFill>
                <a:latin typeface="Arial" panose="020B0604020202020204" pitchFamily="34" charset="0"/>
                <a:cs typeface="Arial" panose="020B0604020202020204" pitchFamily="34" charset="0"/>
              </a:rPr>
              <a:t>Lead Consultants: Roger Tatoud and Rebekah Webb. </a:t>
            </a:r>
          </a:p>
          <a:p>
            <a:pPr algn="l">
              <a:lnSpc>
                <a:spcPct val="100000"/>
              </a:lnSpc>
            </a:pPr>
            <a:r>
              <a:rPr lang="en-ZA" sz="1400" dirty="0">
                <a:solidFill>
                  <a:srgbClr val="00558C"/>
                </a:solidFill>
                <a:latin typeface="Arial" panose="020B0604020202020204" pitchFamily="34" charset="0"/>
                <a:cs typeface="Arial" panose="020B0604020202020204" pitchFamily="34" charset="0"/>
              </a:rPr>
              <a:t>Design and Illustration: Anthea Duce.</a:t>
            </a:r>
          </a:p>
          <a:p>
            <a:pPr algn="l">
              <a:lnSpc>
                <a:spcPct val="200000"/>
              </a:lnSpc>
            </a:pPr>
            <a:r>
              <a:rPr lang="en-ZA" sz="1400" dirty="0">
                <a:solidFill>
                  <a:srgbClr val="00558C"/>
                </a:solidFill>
                <a:latin typeface="Arial" panose="020B0604020202020204" pitchFamily="34" charset="0"/>
                <a:cs typeface="Arial" panose="020B0604020202020204" pitchFamily="34" charset="0"/>
              </a:rPr>
              <a:t>© International AIDS Vaccine Initiative, Inc. 2022</a:t>
            </a:r>
          </a:p>
        </p:txBody>
      </p:sp>
    </p:spTree>
    <p:extLst>
      <p:ext uri="{BB962C8B-B14F-4D97-AF65-F5344CB8AC3E}">
        <p14:creationId xmlns:p14="http://schemas.microsoft.com/office/powerpoint/2010/main" val="625704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7D5FFD-19AD-BB1C-2C66-F6DF081B0FCA}"/>
              </a:ext>
            </a:extLst>
          </p:cNvPr>
          <p:cNvPicPr>
            <a:picLocks noChangeAspect="1"/>
          </p:cNvPicPr>
          <p:nvPr/>
        </p:nvPicPr>
        <p:blipFill>
          <a:blip r:embed="rId2"/>
          <a:stretch>
            <a:fillRect/>
          </a:stretch>
        </p:blipFill>
        <p:spPr>
          <a:xfrm>
            <a:off x="5639" y="0"/>
            <a:ext cx="12180722" cy="6858000"/>
          </a:xfrm>
          <a:prstGeom prst="rect">
            <a:avLst/>
          </a:prstGeom>
        </p:spPr>
      </p:pic>
      <p:sp>
        <p:nvSpPr>
          <p:cNvPr id="6" name="Title 1">
            <a:extLst>
              <a:ext uri="{FF2B5EF4-FFF2-40B4-BE49-F238E27FC236}">
                <a16:creationId xmlns:a16="http://schemas.microsoft.com/office/drawing/2014/main" id="{A77322C2-3914-6CA8-D6B5-1F46E40272CC}"/>
              </a:ext>
            </a:extLst>
          </p:cNvPr>
          <p:cNvSpPr txBox="1">
            <a:spLocks/>
          </p:cNvSpPr>
          <p:nvPr/>
        </p:nvSpPr>
        <p:spPr>
          <a:xfrm>
            <a:off x="1693166" y="2070695"/>
            <a:ext cx="5350184" cy="2251923"/>
          </a:xfrm>
          <a:prstGeom prst="rect">
            <a:avLst/>
          </a:prstGeom>
        </p:spPr>
        <p:txBody>
          <a:bodyPr vert="horz" lIns="91440" tIns="45720" rIns="91440" bIns="45720" rtlCol="0" anchor="t"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dirty="0">
                <a:solidFill>
                  <a:schemeClr val="bg1"/>
                </a:solidFill>
                <a:latin typeface="Arial" panose="020B0604020202020204" pitchFamily="34" charset="0"/>
                <a:cs typeface="Arial" panose="020B0604020202020204" pitchFamily="34" charset="0"/>
              </a:rPr>
              <a:t>MODULE 5:</a:t>
            </a:r>
            <a:br>
              <a:rPr lang="en-US" b="1" dirty="0">
                <a:solidFill>
                  <a:schemeClr val="bg1"/>
                </a:solidFill>
                <a:latin typeface="Arial" panose="020B0604020202020204" pitchFamily="34" charset="0"/>
                <a:cs typeface="Arial" panose="020B0604020202020204" pitchFamily="34" charset="0"/>
              </a:rPr>
            </a:br>
            <a:r>
              <a:rPr lang="en-US" sz="3300" dirty="0">
                <a:solidFill>
                  <a:srgbClr val="00558C"/>
                </a:solidFill>
                <a:latin typeface="Arial" panose="020B0604020202020204" pitchFamily="34" charset="0"/>
                <a:cs typeface="Arial" panose="020B0604020202020204" pitchFamily="34" charset="0"/>
              </a:rPr>
              <a:t>WHAT IS A VACCINE</a:t>
            </a:r>
          </a:p>
          <a:p>
            <a:r>
              <a:rPr lang="en-US" sz="3300" dirty="0">
                <a:solidFill>
                  <a:srgbClr val="00558C"/>
                </a:solidFill>
                <a:latin typeface="Arial" panose="020B0604020202020204" pitchFamily="34" charset="0"/>
                <a:cs typeface="Arial" panose="020B0604020202020204" pitchFamily="34" charset="0"/>
              </a:rPr>
              <a:t>CLINICAL TRIAL?</a:t>
            </a:r>
          </a:p>
        </p:txBody>
      </p:sp>
      <p:pic>
        <p:nvPicPr>
          <p:cNvPr id="8" name="Picture 7">
            <a:extLst>
              <a:ext uri="{FF2B5EF4-FFF2-40B4-BE49-F238E27FC236}">
                <a16:creationId xmlns:a16="http://schemas.microsoft.com/office/drawing/2014/main" id="{7EEC1520-0D98-9B53-2A1D-D0EE5BB9B026}"/>
              </a:ext>
            </a:extLst>
          </p:cNvPr>
          <p:cNvPicPr>
            <a:picLocks noChangeAspect="1"/>
          </p:cNvPicPr>
          <p:nvPr/>
        </p:nvPicPr>
        <p:blipFill>
          <a:blip r:embed="rId3"/>
          <a:stretch>
            <a:fillRect/>
          </a:stretch>
        </p:blipFill>
        <p:spPr>
          <a:xfrm>
            <a:off x="68240" y="133909"/>
            <a:ext cx="1937982" cy="1775581"/>
          </a:xfrm>
          <a:prstGeom prst="rect">
            <a:avLst/>
          </a:prstGeom>
        </p:spPr>
      </p:pic>
      <p:grpSp>
        <p:nvGrpSpPr>
          <p:cNvPr id="14" name="Group 13">
            <a:extLst>
              <a:ext uri="{FF2B5EF4-FFF2-40B4-BE49-F238E27FC236}">
                <a16:creationId xmlns:a16="http://schemas.microsoft.com/office/drawing/2014/main" id="{DA36F48C-CB31-0130-57CB-38B44C7A2EE1}"/>
              </a:ext>
            </a:extLst>
          </p:cNvPr>
          <p:cNvGrpSpPr/>
          <p:nvPr/>
        </p:nvGrpSpPr>
        <p:grpSpPr>
          <a:xfrm>
            <a:off x="1698471" y="4851589"/>
            <a:ext cx="4258951" cy="705473"/>
            <a:chOff x="1698471" y="4851589"/>
            <a:chExt cx="4258951" cy="705473"/>
          </a:xfrm>
        </p:grpSpPr>
        <p:sp>
          <p:nvSpPr>
            <p:cNvPr id="15" name="Oval 14">
              <a:extLst>
                <a:ext uri="{FF2B5EF4-FFF2-40B4-BE49-F238E27FC236}">
                  <a16:creationId xmlns:a16="http://schemas.microsoft.com/office/drawing/2014/main" id="{4AF648A0-D079-7CF0-974B-C0E4606A6A99}"/>
                </a:ext>
              </a:extLst>
            </p:cNvPr>
            <p:cNvSpPr/>
            <p:nvPr/>
          </p:nvSpPr>
          <p:spPr>
            <a:xfrm>
              <a:off x="5289670" y="4889310"/>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DA2368B0-0AD3-C7BB-6285-B17990556998}"/>
                </a:ext>
              </a:extLst>
            </p:cNvPr>
            <p:cNvSpPr/>
            <p:nvPr/>
          </p:nvSpPr>
          <p:spPr>
            <a:xfrm>
              <a:off x="2879029" y="4855530"/>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5DF95CD3-FDE6-45D6-F5B0-67142514E817}"/>
                </a:ext>
              </a:extLst>
            </p:cNvPr>
            <p:cNvSpPr/>
            <p:nvPr/>
          </p:nvSpPr>
          <p:spPr>
            <a:xfrm>
              <a:off x="4105170" y="4886142"/>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E69DAC7D-1366-3750-8C46-21F2DE53C9D5}"/>
                </a:ext>
              </a:extLst>
            </p:cNvPr>
            <p:cNvSpPr/>
            <p:nvPr/>
          </p:nvSpPr>
          <p:spPr>
            <a:xfrm>
              <a:off x="1698471" y="4851589"/>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
            <a:extLst>
              <a:ext uri="{FF2B5EF4-FFF2-40B4-BE49-F238E27FC236}">
                <a16:creationId xmlns:a16="http://schemas.microsoft.com/office/drawing/2014/main" id="{9E5339D7-6349-8DF7-3251-6125D5E4F2CD}"/>
              </a:ext>
            </a:extLst>
          </p:cNvPr>
          <p:cNvGrpSpPr/>
          <p:nvPr/>
        </p:nvGrpSpPr>
        <p:grpSpPr>
          <a:xfrm>
            <a:off x="1693166" y="4846109"/>
            <a:ext cx="4346996" cy="1119717"/>
            <a:chOff x="1693166" y="4842934"/>
            <a:chExt cx="4346996" cy="1119717"/>
          </a:xfrm>
        </p:grpSpPr>
        <p:pic>
          <p:nvPicPr>
            <p:cNvPr id="4" name="Picture 3">
              <a:extLst>
                <a:ext uri="{FF2B5EF4-FFF2-40B4-BE49-F238E27FC236}">
                  <a16:creationId xmlns:a16="http://schemas.microsoft.com/office/drawing/2014/main" id="{07783FC3-8575-3616-6C4F-554538A0823C}"/>
                </a:ext>
              </a:extLst>
            </p:cNvPr>
            <p:cNvPicPr>
              <a:picLocks noChangeAspect="1"/>
            </p:cNvPicPr>
            <p:nvPr/>
          </p:nvPicPr>
          <p:blipFill>
            <a:blip r:embed="rId4"/>
            <a:stretch>
              <a:fillRect/>
            </a:stretch>
          </p:blipFill>
          <p:spPr>
            <a:xfrm>
              <a:off x="1693166" y="4842934"/>
              <a:ext cx="675634" cy="675634"/>
            </a:xfrm>
            <a:prstGeom prst="rect">
              <a:avLst/>
            </a:prstGeom>
          </p:spPr>
        </p:pic>
        <p:pic>
          <p:nvPicPr>
            <p:cNvPr id="5" name="Picture 4">
              <a:extLst>
                <a:ext uri="{FF2B5EF4-FFF2-40B4-BE49-F238E27FC236}">
                  <a16:creationId xmlns:a16="http://schemas.microsoft.com/office/drawing/2014/main" id="{A3A74D1D-FEE2-F217-9C4E-7B944278710A}"/>
                </a:ext>
              </a:extLst>
            </p:cNvPr>
            <p:cNvPicPr>
              <a:picLocks noChangeAspect="1"/>
            </p:cNvPicPr>
            <p:nvPr/>
          </p:nvPicPr>
          <p:blipFill>
            <a:blip r:embed="rId5"/>
            <a:stretch>
              <a:fillRect/>
            </a:stretch>
          </p:blipFill>
          <p:spPr>
            <a:xfrm>
              <a:off x="5279211" y="4881428"/>
              <a:ext cx="675634" cy="675634"/>
            </a:xfrm>
            <a:prstGeom prst="rect">
              <a:avLst/>
            </a:prstGeom>
          </p:spPr>
        </p:pic>
        <p:pic>
          <p:nvPicPr>
            <p:cNvPr id="7" name="Picture 6">
              <a:extLst>
                <a:ext uri="{FF2B5EF4-FFF2-40B4-BE49-F238E27FC236}">
                  <a16:creationId xmlns:a16="http://schemas.microsoft.com/office/drawing/2014/main" id="{F853FD52-6F81-410D-536B-27240BD2E477}"/>
                </a:ext>
              </a:extLst>
            </p:cNvPr>
            <p:cNvPicPr>
              <a:picLocks noChangeAspect="1"/>
            </p:cNvPicPr>
            <p:nvPr/>
          </p:nvPicPr>
          <p:blipFill>
            <a:blip r:embed="rId6"/>
            <a:stretch>
              <a:fillRect/>
            </a:stretch>
          </p:blipFill>
          <p:spPr>
            <a:xfrm>
              <a:off x="2871147" y="4842934"/>
              <a:ext cx="675634" cy="675634"/>
            </a:xfrm>
            <a:prstGeom prst="rect">
              <a:avLst/>
            </a:prstGeom>
          </p:spPr>
        </p:pic>
        <p:pic>
          <p:nvPicPr>
            <p:cNvPr id="9" name="Picture 8">
              <a:extLst>
                <a:ext uri="{FF2B5EF4-FFF2-40B4-BE49-F238E27FC236}">
                  <a16:creationId xmlns:a16="http://schemas.microsoft.com/office/drawing/2014/main" id="{8156100F-8D58-822A-2D92-CDA93D40079F}"/>
                </a:ext>
              </a:extLst>
            </p:cNvPr>
            <p:cNvPicPr>
              <a:picLocks noChangeAspect="1"/>
            </p:cNvPicPr>
            <p:nvPr/>
          </p:nvPicPr>
          <p:blipFill>
            <a:blip r:embed="rId7"/>
            <a:stretch>
              <a:fillRect/>
            </a:stretch>
          </p:blipFill>
          <p:spPr>
            <a:xfrm>
              <a:off x="4101230" y="4881428"/>
              <a:ext cx="675634" cy="675634"/>
            </a:xfrm>
            <a:prstGeom prst="rect">
              <a:avLst/>
            </a:prstGeom>
          </p:spPr>
        </p:pic>
        <p:sp>
          <p:nvSpPr>
            <p:cNvPr id="10" name="Subtitle 2">
              <a:extLst>
                <a:ext uri="{FF2B5EF4-FFF2-40B4-BE49-F238E27FC236}">
                  <a16:creationId xmlns:a16="http://schemas.microsoft.com/office/drawing/2014/main" id="{4A2FCF08-9557-D8FA-1ADA-56D4935DF417}"/>
                </a:ext>
              </a:extLst>
            </p:cNvPr>
            <p:cNvSpPr txBox="1">
              <a:spLocks/>
            </p:cNvSpPr>
            <p:nvPr/>
          </p:nvSpPr>
          <p:spPr>
            <a:xfrm>
              <a:off x="1693167" y="5680051"/>
              <a:ext cx="675634" cy="2254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solidFill>
                    <a:schemeClr val="bg1"/>
                  </a:solidFill>
                  <a:latin typeface="Arial" panose="020B0604020202020204" pitchFamily="34" charset="0"/>
                  <a:cs typeface="Arial" panose="020B0604020202020204" pitchFamily="34" charset="0"/>
                </a:rPr>
                <a:t>HIV</a:t>
              </a:r>
            </a:p>
          </p:txBody>
        </p:sp>
        <p:sp>
          <p:nvSpPr>
            <p:cNvPr id="11" name="Subtitle 2">
              <a:extLst>
                <a:ext uri="{FF2B5EF4-FFF2-40B4-BE49-F238E27FC236}">
                  <a16:creationId xmlns:a16="http://schemas.microsoft.com/office/drawing/2014/main" id="{F1C22B0F-8369-E60B-A43C-DC943E185C9C}"/>
                </a:ext>
              </a:extLst>
            </p:cNvPr>
            <p:cNvSpPr txBox="1">
              <a:spLocks/>
            </p:cNvSpPr>
            <p:nvPr/>
          </p:nvSpPr>
          <p:spPr>
            <a:xfrm>
              <a:off x="3933093" y="5680051"/>
              <a:ext cx="1011907" cy="2826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Lassa Virus</a:t>
              </a:r>
            </a:p>
          </p:txBody>
        </p:sp>
        <p:sp>
          <p:nvSpPr>
            <p:cNvPr id="12" name="Subtitle 2">
              <a:extLst>
                <a:ext uri="{FF2B5EF4-FFF2-40B4-BE49-F238E27FC236}">
                  <a16:creationId xmlns:a16="http://schemas.microsoft.com/office/drawing/2014/main" id="{B9509096-A2E0-D00E-D4FA-506F83E4E6A3}"/>
                </a:ext>
              </a:extLst>
            </p:cNvPr>
            <p:cNvSpPr txBox="1">
              <a:spLocks/>
            </p:cNvSpPr>
            <p:nvPr/>
          </p:nvSpPr>
          <p:spPr>
            <a:xfrm>
              <a:off x="2875727" y="5683579"/>
              <a:ext cx="675634" cy="2254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TB</a:t>
              </a:r>
            </a:p>
          </p:txBody>
        </p:sp>
        <p:sp>
          <p:nvSpPr>
            <p:cNvPr id="13" name="Subtitle 2">
              <a:extLst>
                <a:ext uri="{FF2B5EF4-FFF2-40B4-BE49-F238E27FC236}">
                  <a16:creationId xmlns:a16="http://schemas.microsoft.com/office/drawing/2014/main" id="{91E14945-4E78-E475-D387-76AD6D2228A5}"/>
                </a:ext>
              </a:extLst>
            </p:cNvPr>
            <p:cNvSpPr txBox="1">
              <a:spLocks/>
            </p:cNvSpPr>
            <p:nvPr/>
          </p:nvSpPr>
          <p:spPr>
            <a:xfrm>
              <a:off x="5189345" y="5680051"/>
              <a:ext cx="850817" cy="2254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Vaccines</a:t>
              </a:r>
            </a:p>
          </p:txBody>
        </p:sp>
      </p:grpSp>
    </p:spTree>
    <p:extLst>
      <p:ext uri="{BB962C8B-B14F-4D97-AF65-F5344CB8AC3E}">
        <p14:creationId xmlns:p14="http://schemas.microsoft.com/office/powerpoint/2010/main" val="16943864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690172"/>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F1FFD3-3A73-0EDA-A63A-597F4DA138F6}"/>
              </a:ext>
            </a:extLst>
          </p:cNvPr>
          <p:cNvPicPr>
            <a:picLocks noChangeAspect="1"/>
          </p:cNvPicPr>
          <p:nvPr/>
        </p:nvPicPr>
        <p:blipFill>
          <a:blip r:embed="rId3"/>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59889" y="643845"/>
            <a:ext cx="5238196" cy="1146431"/>
          </a:xfrm>
        </p:spPr>
        <p:txBody>
          <a:bodyPr anchor="t" anchorCtr="0">
            <a:normAutofit/>
          </a:bodyPr>
          <a:lstStyle/>
          <a:p>
            <a:pPr algn="l"/>
            <a:r>
              <a:rPr lang="en-US" sz="3600" dirty="0">
                <a:solidFill>
                  <a:srgbClr val="00B5E2"/>
                </a:solidFill>
                <a:latin typeface="Arial" panose="020B0604020202020204" pitchFamily="34" charset="0"/>
                <a:cs typeface="Arial" panose="020B0604020202020204" pitchFamily="34" charset="0"/>
              </a:rPr>
              <a:t>What is a Vaccine Clinical Trial?</a:t>
            </a:r>
          </a:p>
        </p:txBody>
      </p:sp>
      <p:pic>
        <p:nvPicPr>
          <p:cNvPr id="14" name="Picture 13">
            <a:extLst>
              <a:ext uri="{FF2B5EF4-FFF2-40B4-BE49-F238E27FC236}">
                <a16:creationId xmlns:a16="http://schemas.microsoft.com/office/drawing/2014/main" id="{7F7F3BD9-1A4A-176D-16EC-C313C9D31AEF}"/>
              </a:ext>
            </a:extLst>
          </p:cNvPr>
          <p:cNvPicPr>
            <a:picLocks noChangeAspect="1"/>
          </p:cNvPicPr>
          <p:nvPr/>
        </p:nvPicPr>
        <p:blipFill>
          <a:blip r:embed="rId4"/>
          <a:stretch>
            <a:fillRect/>
          </a:stretch>
        </p:blipFill>
        <p:spPr>
          <a:xfrm>
            <a:off x="353095" y="484540"/>
            <a:ext cx="931100" cy="931100"/>
          </a:xfrm>
          <a:prstGeom prst="rect">
            <a:avLst/>
          </a:prstGeom>
        </p:spPr>
      </p:pic>
      <p:sp>
        <p:nvSpPr>
          <p:cNvPr id="10" name="Subtitle 2">
            <a:extLst>
              <a:ext uri="{FF2B5EF4-FFF2-40B4-BE49-F238E27FC236}">
                <a16:creationId xmlns:a16="http://schemas.microsoft.com/office/drawing/2014/main" id="{8AB1A7A6-63DF-CA2C-9B9E-D8E523B669B5}"/>
              </a:ext>
            </a:extLst>
          </p:cNvPr>
          <p:cNvSpPr>
            <a:spLocks noGrp="1"/>
          </p:cNvSpPr>
          <p:nvPr>
            <p:ph type="subTitle" idx="1"/>
          </p:nvPr>
        </p:nvSpPr>
        <p:spPr>
          <a:xfrm>
            <a:off x="542844" y="2107094"/>
            <a:ext cx="4869896" cy="3430107"/>
          </a:xfrm>
        </p:spPr>
        <p:txBody>
          <a:bodyPr>
            <a:noAutofit/>
          </a:bodyPr>
          <a:lstStyle/>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A type of research that studies new medicines, treatments, or prevention tools to evaluate their effect on human health.​</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Clinical trials evaluate whether candidate vaccines are effective at preventing or controlling infections and diseases.​</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A sequential series of trials are required to determine whether the candidate vaccine is both safe and efficacious.​</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Clinical trials are necessary for licensing new vaccines and medicines.​</a:t>
            </a:r>
          </a:p>
        </p:txBody>
      </p:sp>
      <p:sp>
        <p:nvSpPr>
          <p:cNvPr id="4" name="TextBox 3">
            <a:extLst>
              <a:ext uri="{FF2B5EF4-FFF2-40B4-BE49-F238E27FC236}">
                <a16:creationId xmlns:a16="http://schemas.microsoft.com/office/drawing/2014/main" id="{7E3F9AB0-DAF1-F2A6-5C1A-093FEAE636BC}"/>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88BD34"/>
                </a:solidFill>
                <a:latin typeface="Arial" panose="020B0604020202020204" pitchFamily="34" charset="0"/>
                <a:cs typeface="Arial" panose="020B0604020202020204" pitchFamily="34" charset="0"/>
              </a:rPr>
              <a:t>IAVI VACCINE LITERACY LIBRARY  |   MODULE 5</a:t>
            </a:r>
          </a:p>
        </p:txBody>
      </p:sp>
    </p:spTree>
    <p:extLst>
      <p:ext uri="{BB962C8B-B14F-4D97-AF65-F5344CB8AC3E}">
        <p14:creationId xmlns:p14="http://schemas.microsoft.com/office/powerpoint/2010/main" val="26702182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BE9C15-9201-0976-C6DC-C19C5E18D820}"/>
              </a:ext>
            </a:extLst>
          </p:cNvPr>
          <p:cNvPicPr>
            <a:picLocks noChangeAspect="1"/>
          </p:cNvPicPr>
          <p:nvPr/>
        </p:nvPicPr>
        <p:blipFill>
          <a:blip r:embed="rId3"/>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2" y="643845"/>
            <a:ext cx="3081542" cy="1423494"/>
          </a:xfrm>
        </p:spPr>
        <p:txBody>
          <a:bodyPr anchor="t" anchorCtr="0">
            <a:normAutofit/>
          </a:bodyPr>
          <a:lstStyle/>
          <a:p>
            <a:pPr algn="l"/>
            <a:r>
              <a:rPr lang="en-US" sz="3600" dirty="0">
                <a:solidFill>
                  <a:srgbClr val="88BD34"/>
                </a:solidFill>
                <a:latin typeface="Arial" panose="020B0604020202020204" pitchFamily="34" charset="0"/>
                <a:cs typeface="Arial" panose="020B0604020202020204" pitchFamily="34" charset="0"/>
              </a:rPr>
              <a:t>Phases of Clinical Trials</a:t>
            </a:r>
          </a:p>
        </p:txBody>
      </p:sp>
      <p:sp>
        <p:nvSpPr>
          <p:cNvPr id="10" name="Subtitle 2">
            <a:extLst>
              <a:ext uri="{FF2B5EF4-FFF2-40B4-BE49-F238E27FC236}">
                <a16:creationId xmlns:a16="http://schemas.microsoft.com/office/drawing/2014/main" id="{8AB1A7A6-63DF-CA2C-9B9E-D8E523B669B5}"/>
              </a:ext>
            </a:extLst>
          </p:cNvPr>
          <p:cNvSpPr>
            <a:spLocks noGrp="1"/>
          </p:cNvSpPr>
          <p:nvPr>
            <p:ph type="subTitle" idx="1"/>
          </p:nvPr>
        </p:nvSpPr>
        <p:spPr>
          <a:xfrm>
            <a:off x="536301" y="2175641"/>
            <a:ext cx="1921452" cy="2466265"/>
          </a:xfrm>
        </p:spPr>
        <p:txBody>
          <a:bodyPr>
            <a:noAutofit/>
          </a:bodyPr>
          <a:lstStyle/>
          <a:p>
            <a:pPr algn="l">
              <a:lnSpc>
                <a:spcPct val="100000"/>
              </a:lnSpc>
            </a:pPr>
            <a:r>
              <a:rPr lang="en-ZA" sz="1600" b="1" dirty="0">
                <a:solidFill>
                  <a:srgbClr val="00558C"/>
                </a:solidFill>
                <a:latin typeface="Arial" panose="020B0604020202020204" pitchFamily="34" charset="0"/>
                <a:cs typeface="Arial" panose="020B0604020202020204" pitchFamily="34" charset="0"/>
              </a:rPr>
              <a:t>Highlights:</a:t>
            </a:r>
            <a:r>
              <a:rPr lang="en-ZA" sz="1600" dirty="0">
                <a:solidFill>
                  <a:srgbClr val="00558C"/>
                </a:solidFill>
                <a:latin typeface="Arial" panose="020B0604020202020204" pitchFamily="34" charset="0"/>
                <a:cs typeface="Arial" panose="020B0604020202020204" pitchFamily="34" charset="0"/>
              </a:rPr>
              <a:t>​</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Safety​</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Efficacy​</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Effectiveness​</a:t>
            </a:r>
          </a:p>
        </p:txBody>
      </p:sp>
      <p:sp>
        <p:nvSpPr>
          <p:cNvPr id="2" name="TextBox 1">
            <a:extLst>
              <a:ext uri="{FF2B5EF4-FFF2-40B4-BE49-F238E27FC236}">
                <a16:creationId xmlns:a16="http://schemas.microsoft.com/office/drawing/2014/main" id="{C39F575A-55BD-B122-3C9B-FE8171E1FF99}"/>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88BD34"/>
                </a:solidFill>
                <a:latin typeface="Arial" panose="020B0604020202020204" pitchFamily="34" charset="0"/>
                <a:cs typeface="Arial" panose="020B0604020202020204" pitchFamily="34" charset="0"/>
              </a:rPr>
              <a:t>IAVI VACCINE LITERACY LIBRARY  |   MODULE 5</a:t>
            </a:r>
          </a:p>
        </p:txBody>
      </p:sp>
    </p:spTree>
    <p:extLst>
      <p:ext uri="{BB962C8B-B14F-4D97-AF65-F5344CB8AC3E}">
        <p14:creationId xmlns:p14="http://schemas.microsoft.com/office/powerpoint/2010/main" val="3140174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5E2">
            <a:alpha val="20004"/>
          </a:srgb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C9FBDC-7DBD-1B52-31E5-C24096972384}"/>
              </a:ext>
            </a:extLst>
          </p:cNvPr>
          <p:cNvPicPr>
            <a:picLocks noChangeAspect="1"/>
          </p:cNvPicPr>
          <p:nvPr/>
        </p:nvPicPr>
        <p:blipFill>
          <a:blip r:embed="rId2"/>
          <a:stretch>
            <a:fill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8AB1A7A6-63DF-CA2C-9B9E-D8E523B669B5}"/>
              </a:ext>
            </a:extLst>
          </p:cNvPr>
          <p:cNvSpPr>
            <a:spLocks noGrp="1"/>
          </p:cNvSpPr>
          <p:nvPr>
            <p:ph type="subTitle" idx="1"/>
          </p:nvPr>
        </p:nvSpPr>
        <p:spPr>
          <a:xfrm>
            <a:off x="536302" y="1727200"/>
            <a:ext cx="3758607" cy="3426692"/>
          </a:xfrm>
        </p:spPr>
        <p:txBody>
          <a:bodyPr>
            <a:noAutofit/>
          </a:bodyPr>
          <a:lstStyle/>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Over 2 billion people are living with TB worldwide and 1.5 million die every year.​</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1.2 million children get sick with TB each year.​</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Africa accounts for a quarter of all TB cases and deaths globally.​</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Due to TB, people can typically face costs or suffer income loss equivalent on average to more than 50% of their income.​</a:t>
            </a:r>
          </a:p>
        </p:txBody>
      </p:sp>
      <p:sp>
        <p:nvSpPr>
          <p:cNvPr id="14" name="Title 1">
            <a:extLst>
              <a:ext uri="{FF2B5EF4-FFF2-40B4-BE49-F238E27FC236}">
                <a16:creationId xmlns:a16="http://schemas.microsoft.com/office/drawing/2014/main" id="{66FE0F9A-B650-397A-C601-AF48B6C894C4}"/>
              </a:ext>
            </a:extLst>
          </p:cNvPr>
          <p:cNvSpPr>
            <a:spLocks noGrp="1"/>
          </p:cNvSpPr>
          <p:nvPr>
            <p:ph type="ctrTitle"/>
          </p:nvPr>
        </p:nvSpPr>
        <p:spPr>
          <a:xfrm>
            <a:off x="1551817" y="643845"/>
            <a:ext cx="4534168" cy="783324"/>
          </a:xfrm>
        </p:spPr>
        <p:txBody>
          <a:bodyPr anchor="t" anchorCtr="0">
            <a:normAutofit/>
          </a:bodyPr>
          <a:lstStyle/>
          <a:p>
            <a:pPr algn="l"/>
            <a:r>
              <a:rPr lang="en-US" sz="3600" dirty="0">
                <a:solidFill>
                  <a:srgbClr val="00558C"/>
                </a:solidFill>
                <a:latin typeface="Arial" panose="020B0604020202020204" pitchFamily="34" charset="0"/>
                <a:cs typeface="Arial" panose="020B0604020202020204" pitchFamily="34" charset="0"/>
              </a:rPr>
              <a:t>Tuberculosis (TB)</a:t>
            </a:r>
          </a:p>
        </p:txBody>
      </p:sp>
      <p:pic>
        <p:nvPicPr>
          <p:cNvPr id="2" name="Picture 1">
            <a:extLst>
              <a:ext uri="{FF2B5EF4-FFF2-40B4-BE49-F238E27FC236}">
                <a16:creationId xmlns:a16="http://schemas.microsoft.com/office/drawing/2014/main" id="{32ACEC5E-9E8D-CA2F-B0FB-1266CB360D4E}"/>
              </a:ext>
            </a:extLst>
          </p:cNvPr>
          <p:cNvPicPr>
            <a:picLocks noChangeAspect="1"/>
          </p:cNvPicPr>
          <p:nvPr/>
        </p:nvPicPr>
        <p:blipFill>
          <a:blip r:embed="rId3"/>
          <a:stretch>
            <a:fillRect/>
          </a:stretch>
        </p:blipFill>
        <p:spPr>
          <a:xfrm>
            <a:off x="577859" y="5121577"/>
            <a:ext cx="3676033" cy="1394676"/>
          </a:xfrm>
          <a:prstGeom prst="rect">
            <a:avLst/>
          </a:prstGeom>
        </p:spPr>
      </p:pic>
      <p:sp>
        <p:nvSpPr>
          <p:cNvPr id="5" name="Subtitle 2">
            <a:extLst>
              <a:ext uri="{FF2B5EF4-FFF2-40B4-BE49-F238E27FC236}">
                <a16:creationId xmlns:a16="http://schemas.microsoft.com/office/drawing/2014/main" id="{66BC031F-A68F-CE7F-599F-F3C711E08685}"/>
              </a:ext>
            </a:extLst>
          </p:cNvPr>
          <p:cNvSpPr txBox="1">
            <a:spLocks/>
          </p:cNvSpPr>
          <p:nvPr/>
        </p:nvSpPr>
        <p:spPr>
          <a:xfrm>
            <a:off x="989073" y="5283899"/>
            <a:ext cx="2932001" cy="9077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ZA" sz="1600" dirty="0">
                <a:solidFill>
                  <a:schemeClr val="bg1"/>
                </a:solidFill>
                <a:latin typeface="Arial" panose="020B0604020202020204" pitchFamily="34" charset="0"/>
                <a:cs typeface="Arial" panose="020B0604020202020204" pitchFamily="34" charset="0"/>
              </a:rPr>
              <a:t>Prior to COVID-19, TB was the leading infectious disease killer worldwide.​</a:t>
            </a:r>
          </a:p>
        </p:txBody>
      </p:sp>
      <p:pic>
        <p:nvPicPr>
          <p:cNvPr id="12" name="Picture 11">
            <a:extLst>
              <a:ext uri="{FF2B5EF4-FFF2-40B4-BE49-F238E27FC236}">
                <a16:creationId xmlns:a16="http://schemas.microsoft.com/office/drawing/2014/main" id="{8330E5EE-CE09-3396-3F64-8C8B885A3B06}"/>
              </a:ext>
            </a:extLst>
          </p:cNvPr>
          <p:cNvPicPr>
            <a:picLocks noChangeAspect="1"/>
          </p:cNvPicPr>
          <p:nvPr/>
        </p:nvPicPr>
        <p:blipFill>
          <a:blip r:embed="rId4"/>
          <a:stretch>
            <a:fillRect/>
          </a:stretch>
        </p:blipFill>
        <p:spPr>
          <a:xfrm>
            <a:off x="381989" y="490437"/>
            <a:ext cx="898687" cy="898687"/>
          </a:xfrm>
          <a:prstGeom prst="rect">
            <a:avLst/>
          </a:prstGeom>
        </p:spPr>
      </p:pic>
      <p:sp>
        <p:nvSpPr>
          <p:cNvPr id="8" name="TextBox 7">
            <a:extLst>
              <a:ext uri="{FF2B5EF4-FFF2-40B4-BE49-F238E27FC236}">
                <a16:creationId xmlns:a16="http://schemas.microsoft.com/office/drawing/2014/main" id="{E866B261-2A0F-56EA-7A90-C1C5AB43561A}"/>
              </a:ext>
            </a:extLst>
          </p:cNvPr>
          <p:cNvSpPr txBox="1"/>
          <p:nvPr/>
        </p:nvSpPr>
        <p:spPr>
          <a:xfrm rot="16200000">
            <a:off x="10326699" y="1932558"/>
            <a:ext cx="3135795" cy="246221"/>
          </a:xfrm>
          <a:prstGeom prst="rect">
            <a:avLst/>
          </a:prstGeom>
          <a:noFill/>
        </p:spPr>
        <p:txBody>
          <a:bodyPr wrap="none" rtlCol="0">
            <a:spAutoFit/>
          </a:bodyPr>
          <a:lstStyle/>
          <a:p>
            <a:pPr algn="r"/>
            <a:r>
              <a:rPr lang="en-US" sz="1000" dirty="0">
                <a:solidFill>
                  <a:srgbClr val="00558C"/>
                </a:solidFill>
                <a:latin typeface="Arial" panose="020B0604020202020204" pitchFamily="34" charset="0"/>
                <a:cs typeface="Arial" panose="020B0604020202020204" pitchFamily="34" charset="0"/>
              </a:rPr>
              <a:t>IAVI VACCINE LITERACY LIBRARY  |   MODULE 1</a:t>
            </a:r>
          </a:p>
        </p:txBody>
      </p:sp>
    </p:spTree>
    <p:extLst>
      <p:ext uri="{BB962C8B-B14F-4D97-AF65-F5344CB8AC3E}">
        <p14:creationId xmlns:p14="http://schemas.microsoft.com/office/powerpoint/2010/main" val="27788514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211604-3464-D13F-947E-F49C34F20DF0}"/>
              </a:ext>
            </a:extLst>
          </p:cNvPr>
          <p:cNvPicPr>
            <a:picLocks noChangeAspect="1"/>
          </p:cNvPicPr>
          <p:nvPr/>
        </p:nvPicPr>
        <p:blipFill>
          <a:blip r:embed="rId3"/>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1" y="643845"/>
            <a:ext cx="5809082" cy="1070030"/>
          </a:xfrm>
        </p:spPr>
        <p:txBody>
          <a:bodyPr anchor="t" anchorCtr="0">
            <a:normAutofit/>
          </a:bodyPr>
          <a:lstStyle/>
          <a:p>
            <a:pPr algn="l"/>
            <a:r>
              <a:rPr lang="en-US" sz="3600" dirty="0">
                <a:solidFill>
                  <a:srgbClr val="88BD34"/>
                </a:solidFill>
                <a:latin typeface="Arial" panose="020B0604020202020204" pitchFamily="34" charset="0"/>
                <a:cs typeface="Arial" panose="020B0604020202020204" pitchFamily="34" charset="0"/>
              </a:rPr>
              <a:t>Safety</a:t>
            </a:r>
          </a:p>
        </p:txBody>
      </p:sp>
      <p:sp>
        <p:nvSpPr>
          <p:cNvPr id="6" name="Rectangle 5">
            <a:extLst>
              <a:ext uri="{FF2B5EF4-FFF2-40B4-BE49-F238E27FC236}">
                <a16:creationId xmlns:a16="http://schemas.microsoft.com/office/drawing/2014/main" id="{91C1F224-A93F-38DD-C006-AA102FF43BFD}"/>
              </a:ext>
            </a:extLst>
          </p:cNvPr>
          <p:cNvSpPr/>
          <p:nvPr/>
        </p:nvSpPr>
        <p:spPr>
          <a:xfrm>
            <a:off x="5766323" y="27989"/>
            <a:ext cx="1819468" cy="1238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ubtitle 2">
            <a:extLst>
              <a:ext uri="{FF2B5EF4-FFF2-40B4-BE49-F238E27FC236}">
                <a16:creationId xmlns:a16="http://schemas.microsoft.com/office/drawing/2014/main" id="{58D0D516-2E0A-462D-E898-C6DC4F7C53A5}"/>
              </a:ext>
            </a:extLst>
          </p:cNvPr>
          <p:cNvSpPr>
            <a:spLocks noGrp="1"/>
          </p:cNvSpPr>
          <p:nvPr>
            <p:ph type="subTitle" idx="1"/>
          </p:nvPr>
        </p:nvSpPr>
        <p:spPr>
          <a:xfrm>
            <a:off x="536301" y="1713875"/>
            <a:ext cx="5809082" cy="3305165"/>
          </a:xfrm>
        </p:spPr>
        <p:txBody>
          <a:bodyPr>
            <a:noAutofit/>
          </a:bodyPr>
          <a:lstStyle/>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To make sure that all possible side-effects are recorded, even rare or uncommon ones.​</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‘Adverse events’ can be mild, moderate, or severe.​</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Common reactions that are expected for vaccines include fever, headache, tiredness, or body aches.​</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Serious reactions to vaccines are very rare.​</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Safety monitoring continues through the reporting of side effects even after a vaccine has been approved for use.​</a:t>
            </a:r>
          </a:p>
        </p:txBody>
      </p:sp>
      <p:pic>
        <p:nvPicPr>
          <p:cNvPr id="8" name="Picture 7">
            <a:extLst>
              <a:ext uri="{FF2B5EF4-FFF2-40B4-BE49-F238E27FC236}">
                <a16:creationId xmlns:a16="http://schemas.microsoft.com/office/drawing/2014/main" id="{7C07FD09-7F98-27BD-C8F4-6741C1E05C63}"/>
              </a:ext>
            </a:extLst>
          </p:cNvPr>
          <p:cNvPicPr>
            <a:picLocks noChangeAspect="1"/>
          </p:cNvPicPr>
          <p:nvPr/>
        </p:nvPicPr>
        <p:blipFill>
          <a:blip r:embed="rId4"/>
          <a:stretch>
            <a:fillRect/>
          </a:stretch>
        </p:blipFill>
        <p:spPr>
          <a:xfrm rot="10800000" flipH="1">
            <a:off x="4677302" y="4057128"/>
            <a:ext cx="5442004" cy="2162361"/>
          </a:xfrm>
          <a:prstGeom prst="rect">
            <a:avLst/>
          </a:prstGeom>
        </p:spPr>
      </p:pic>
      <p:sp>
        <p:nvSpPr>
          <p:cNvPr id="11" name="Subtitle 2">
            <a:extLst>
              <a:ext uri="{FF2B5EF4-FFF2-40B4-BE49-F238E27FC236}">
                <a16:creationId xmlns:a16="http://schemas.microsoft.com/office/drawing/2014/main" id="{B3560539-83DF-26ED-C17A-C6A9E03C5523}"/>
              </a:ext>
            </a:extLst>
          </p:cNvPr>
          <p:cNvSpPr txBox="1">
            <a:spLocks/>
          </p:cNvSpPr>
          <p:nvPr/>
        </p:nvSpPr>
        <p:spPr>
          <a:xfrm>
            <a:off x="5113969" y="4816219"/>
            <a:ext cx="4758061" cy="121545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ZA" sz="1600" dirty="0">
                <a:solidFill>
                  <a:schemeClr val="bg1"/>
                </a:solidFill>
                <a:latin typeface="Arial" panose="020B0604020202020204" pitchFamily="34" charset="0"/>
                <a:cs typeface="Arial" panose="020B0604020202020204" pitchFamily="34" charset="0"/>
              </a:rPr>
              <a:t>Safety is evaluated in the different clinical trial phases of a candidate vaccine to establish the product(s) does not cause serious reactions, or side effects that would prevent its use.​</a:t>
            </a:r>
          </a:p>
        </p:txBody>
      </p:sp>
      <p:pic>
        <p:nvPicPr>
          <p:cNvPr id="3" name="Picture 2">
            <a:extLst>
              <a:ext uri="{FF2B5EF4-FFF2-40B4-BE49-F238E27FC236}">
                <a16:creationId xmlns:a16="http://schemas.microsoft.com/office/drawing/2014/main" id="{80BC7819-51FF-069D-3C5E-17F49014AD89}"/>
              </a:ext>
            </a:extLst>
          </p:cNvPr>
          <p:cNvPicPr>
            <a:picLocks noChangeAspect="1"/>
          </p:cNvPicPr>
          <p:nvPr/>
        </p:nvPicPr>
        <p:blipFill>
          <a:blip r:embed="rId5"/>
          <a:stretch>
            <a:fillRect/>
          </a:stretch>
        </p:blipFill>
        <p:spPr>
          <a:xfrm>
            <a:off x="8090041" y="1178860"/>
            <a:ext cx="2546616" cy="2546616"/>
          </a:xfrm>
          <a:prstGeom prst="rect">
            <a:avLst/>
          </a:prstGeom>
        </p:spPr>
      </p:pic>
      <p:sp>
        <p:nvSpPr>
          <p:cNvPr id="2" name="TextBox 1">
            <a:extLst>
              <a:ext uri="{FF2B5EF4-FFF2-40B4-BE49-F238E27FC236}">
                <a16:creationId xmlns:a16="http://schemas.microsoft.com/office/drawing/2014/main" id="{32C73426-2AD0-F62F-24BC-AB3785A84461}"/>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88BD34"/>
                </a:solidFill>
                <a:latin typeface="Arial" panose="020B0604020202020204" pitchFamily="34" charset="0"/>
                <a:cs typeface="Arial" panose="020B0604020202020204" pitchFamily="34" charset="0"/>
              </a:rPr>
              <a:t>IAVI VACCINE LITERACY LIBRARY  |   MODULE 5</a:t>
            </a:r>
          </a:p>
        </p:txBody>
      </p:sp>
    </p:spTree>
    <p:extLst>
      <p:ext uri="{BB962C8B-B14F-4D97-AF65-F5344CB8AC3E}">
        <p14:creationId xmlns:p14="http://schemas.microsoft.com/office/powerpoint/2010/main" val="30886290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B32B99-1734-3CBF-750A-BA5EC90AD3CB}"/>
              </a:ext>
            </a:extLst>
          </p:cNvPr>
          <p:cNvPicPr>
            <a:picLocks noChangeAspect="1"/>
          </p:cNvPicPr>
          <p:nvPr/>
        </p:nvPicPr>
        <p:blipFill>
          <a:blip r:embed="rId3"/>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1" y="643845"/>
            <a:ext cx="5809082" cy="1070030"/>
          </a:xfrm>
        </p:spPr>
        <p:txBody>
          <a:bodyPr anchor="t" anchorCtr="0">
            <a:normAutofit/>
          </a:bodyPr>
          <a:lstStyle/>
          <a:p>
            <a:pPr algn="l"/>
            <a:r>
              <a:rPr lang="en-US" sz="3600" dirty="0">
                <a:solidFill>
                  <a:srgbClr val="88BD34"/>
                </a:solidFill>
                <a:latin typeface="Arial" panose="020B0604020202020204" pitchFamily="34" charset="0"/>
                <a:cs typeface="Arial" panose="020B0604020202020204" pitchFamily="34" charset="0"/>
              </a:rPr>
              <a:t>Placebo</a:t>
            </a:r>
          </a:p>
        </p:txBody>
      </p:sp>
      <p:sp>
        <p:nvSpPr>
          <p:cNvPr id="6" name="Rectangle 5">
            <a:extLst>
              <a:ext uri="{FF2B5EF4-FFF2-40B4-BE49-F238E27FC236}">
                <a16:creationId xmlns:a16="http://schemas.microsoft.com/office/drawing/2014/main" id="{91C1F224-A93F-38DD-C006-AA102FF43BFD}"/>
              </a:ext>
            </a:extLst>
          </p:cNvPr>
          <p:cNvSpPr/>
          <p:nvPr/>
        </p:nvSpPr>
        <p:spPr>
          <a:xfrm>
            <a:off x="5766323" y="27989"/>
            <a:ext cx="1819468" cy="1238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ubtitle 2">
            <a:extLst>
              <a:ext uri="{FF2B5EF4-FFF2-40B4-BE49-F238E27FC236}">
                <a16:creationId xmlns:a16="http://schemas.microsoft.com/office/drawing/2014/main" id="{58D0D516-2E0A-462D-E898-C6DC4F7C53A5}"/>
              </a:ext>
            </a:extLst>
          </p:cNvPr>
          <p:cNvSpPr>
            <a:spLocks noGrp="1"/>
          </p:cNvSpPr>
          <p:nvPr>
            <p:ph type="subTitle" idx="1"/>
          </p:nvPr>
        </p:nvSpPr>
        <p:spPr>
          <a:xfrm>
            <a:off x="536301" y="1713875"/>
            <a:ext cx="2750238" cy="4342367"/>
          </a:xfrm>
        </p:spPr>
        <p:txBody>
          <a:bodyPr>
            <a:noAutofit/>
          </a:bodyPr>
          <a:lstStyle/>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A harmless, inactive substance.​</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Given to one group of participants in a clinical trial, while the candidate vaccine is given to another group.​</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The group receiving the placebo is usually called the control group. ​</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In this way researchers have a comparator to tell if the vaccine candidate is safe and effective.​</a:t>
            </a:r>
          </a:p>
        </p:txBody>
      </p:sp>
      <p:sp>
        <p:nvSpPr>
          <p:cNvPr id="2" name="TextBox 1">
            <a:extLst>
              <a:ext uri="{FF2B5EF4-FFF2-40B4-BE49-F238E27FC236}">
                <a16:creationId xmlns:a16="http://schemas.microsoft.com/office/drawing/2014/main" id="{12E162B7-C2E0-D634-0124-469524150132}"/>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88BD34"/>
                </a:solidFill>
                <a:latin typeface="Arial" panose="020B0604020202020204" pitchFamily="34" charset="0"/>
                <a:cs typeface="Arial" panose="020B0604020202020204" pitchFamily="34" charset="0"/>
              </a:rPr>
              <a:t>IAVI VACCINE LITERACY LIBRARY  |   MODULE 5</a:t>
            </a:r>
          </a:p>
        </p:txBody>
      </p:sp>
    </p:spTree>
    <p:extLst>
      <p:ext uri="{BB962C8B-B14F-4D97-AF65-F5344CB8AC3E}">
        <p14:creationId xmlns:p14="http://schemas.microsoft.com/office/powerpoint/2010/main" val="32732538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7D2BE5-2BFA-F0D1-C9FE-5431BB017B92}"/>
              </a:ext>
            </a:extLst>
          </p:cNvPr>
          <p:cNvPicPr>
            <a:picLocks noChangeAspect="1"/>
          </p:cNvPicPr>
          <p:nvPr/>
        </p:nvPicPr>
        <p:blipFill>
          <a:blip r:embed="rId3"/>
          <a:stretch>
            <a:fillRect/>
          </a:stretch>
        </p:blipFill>
        <p:spPr>
          <a:xfrm>
            <a:off x="5639" y="0"/>
            <a:ext cx="12180722" cy="68580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1" y="643845"/>
            <a:ext cx="5809082" cy="1070030"/>
          </a:xfrm>
        </p:spPr>
        <p:txBody>
          <a:bodyPr anchor="t" anchorCtr="0">
            <a:normAutofit/>
          </a:bodyPr>
          <a:lstStyle/>
          <a:p>
            <a:pPr algn="l"/>
            <a:r>
              <a:rPr lang="en-US" sz="3600" dirty="0">
                <a:solidFill>
                  <a:srgbClr val="56BDB9"/>
                </a:solidFill>
                <a:latin typeface="Arial" panose="020B0604020202020204" pitchFamily="34" charset="0"/>
                <a:cs typeface="Arial" panose="020B0604020202020204" pitchFamily="34" charset="0"/>
              </a:rPr>
              <a:t>Randomisation</a:t>
            </a:r>
          </a:p>
        </p:txBody>
      </p:sp>
      <p:sp>
        <p:nvSpPr>
          <p:cNvPr id="6" name="Rectangle 5">
            <a:extLst>
              <a:ext uri="{FF2B5EF4-FFF2-40B4-BE49-F238E27FC236}">
                <a16:creationId xmlns:a16="http://schemas.microsoft.com/office/drawing/2014/main" id="{91C1F224-A93F-38DD-C006-AA102FF43BFD}"/>
              </a:ext>
            </a:extLst>
          </p:cNvPr>
          <p:cNvSpPr/>
          <p:nvPr/>
        </p:nvSpPr>
        <p:spPr>
          <a:xfrm>
            <a:off x="5766323" y="27989"/>
            <a:ext cx="1819468" cy="1238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FDE927A-9FBF-26D0-F670-35ACA61FF092}"/>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88BD34"/>
                </a:solidFill>
                <a:latin typeface="Arial" panose="020B0604020202020204" pitchFamily="34" charset="0"/>
                <a:cs typeface="Arial" panose="020B0604020202020204" pitchFamily="34" charset="0"/>
              </a:rPr>
              <a:t>IAVI VACCINE LITERACY LIBRARY  |   MODULE 5</a:t>
            </a:r>
          </a:p>
        </p:txBody>
      </p:sp>
    </p:spTree>
    <p:extLst>
      <p:ext uri="{BB962C8B-B14F-4D97-AF65-F5344CB8AC3E}">
        <p14:creationId xmlns:p14="http://schemas.microsoft.com/office/powerpoint/2010/main" val="535170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AAB24E-0239-4FE1-C6DE-94E0CCEBA3BF}"/>
              </a:ext>
            </a:extLst>
          </p:cNvPr>
          <p:cNvPicPr>
            <a:picLocks noChangeAspect="1"/>
          </p:cNvPicPr>
          <p:nvPr/>
        </p:nvPicPr>
        <p:blipFill>
          <a:blip r:embed="rId3"/>
          <a:stretch>
            <a:fillRect/>
          </a:stretch>
        </p:blipFill>
        <p:spPr>
          <a:xfrm>
            <a:off x="5639" y="0"/>
            <a:ext cx="12180722" cy="68580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1" y="643845"/>
            <a:ext cx="5809082" cy="1070030"/>
          </a:xfrm>
        </p:spPr>
        <p:txBody>
          <a:bodyPr anchor="t" anchorCtr="0">
            <a:normAutofit/>
          </a:bodyPr>
          <a:lstStyle/>
          <a:p>
            <a:pPr algn="l"/>
            <a:r>
              <a:rPr lang="en-US" sz="3600" dirty="0">
                <a:solidFill>
                  <a:srgbClr val="56BDB9"/>
                </a:solidFill>
                <a:latin typeface="Arial" panose="020B0604020202020204" pitchFamily="34" charset="0"/>
                <a:cs typeface="Arial" panose="020B0604020202020204" pitchFamily="34" charset="0"/>
              </a:rPr>
              <a:t>Blinding</a:t>
            </a:r>
          </a:p>
        </p:txBody>
      </p:sp>
      <p:sp>
        <p:nvSpPr>
          <p:cNvPr id="6" name="Rectangle 5">
            <a:extLst>
              <a:ext uri="{FF2B5EF4-FFF2-40B4-BE49-F238E27FC236}">
                <a16:creationId xmlns:a16="http://schemas.microsoft.com/office/drawing/2014/main" id="{91C1F224-A93F-38DD-C006-AA102FF43BFD}"/>
              </a:ext>
            </a:extLst>
          </p:cNvPr>
          <p:cNvSpPr/>
          <p:nvPr/>
        </p:nvSpPr>
        <p:spPr>
          <a:xfrm>
            <a:off x="5766323" y="27989"/>
            <a:ext cx="1819468" cy="1238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8EFD43CB-CDD2-D2C0-58F8-D05633E43E5E}"/>
              </a:ext>
            </a:extLst>
          </p:cNvPr>
          <p:cNvPicPr>
            <a:picLocks noChangeAspect="1"/>
          </p:cNvPicPr>
          <p:nvPr/>
        </p:nvPicPr>
        <p:blipFill>
          <a:blip r:embed="rId4"/>
          <a:stretch>
            <a:fillRect/>
          </a:stretch>
        </p:blipFill>
        <p:spPr>
          <a:xfrm rot="10800000" flipH="1" flipV="1">
            <a:off x="7999418" y="485687"/>
            <a:ext cx="3097170" cy="1228188"/>
          </a:xfrm>
          <a:prstGeom prst="rect">
            <a:avLst/>
          </a:prstGeom>
        </p:spPr>
      </p:pic>
      <p:sp>
        <p:nvSpPr>
          <p:cNvPr id="10" name="Subtitle 2">
            <a:extLst>
              <a:ext uri="{FF2B5EF4-FFF2-40B4-BE49-F238E27FC236}">
                <a16:creationId xmlns:a16="http://schemas.microsoft.com/office/drawing/2014/main" id="{FBAF6443-5066-979A-3A1D-F46125E1B32F}"/>
              </a:ext>
            </a:extLst>
          </p:cNvPr>
          <p:cNvSpPr>
            <a:spLocks noGrp="1"/>
          </p:cNvSpPr>
          <p:nvPr>
            <p:ph type="subTitle" idx="1"/>
          </p:nvPr>
        </p:nvSpPr>
        <p:spPr>
          <a:xfrm>
            <a:off x="8292381" y="681222"/>
            <a:ext cx="2545532" cy="607106"/>
          </a:xfrm>
        </p:spPr>
        <p:txBody>
          <a:bodyPr>
            <a:noAutofit/>
          </a:bodyPr>
          <a:lstStyle/>
          <a:p>
            <a:pPr>
              <a:lnSpc>
                <a:spcPct val="100000"/>
              </a:lnSpc>
            </a:pPr>
            <a:r>
              <a:rPr lang="en-ZA" sz="1600" dirty="0">
                <a:solidFill>
                  <a:srgbClr val="00558C"/>
                </a:solidFill>
                <a:latin typeface="Arial" panose="020B0604020202020204" pitchFamily="34" charset="0"/>
                <a:cs typeface="Arial" panose="020B0604020202020204" pitchFamily="34" charset="0"/>
              </a:rPr>
              <a:t>Having a blind trial helps prevent any bias.​</a:t>
            </a:r>
          </a:p>
        </p:txBody>
      </p:sp>
      <p:sp>
        <p:nvSpPr>
          <p:cNvPr id="3" name="TextBox 2">
            <a:extLst>
              <a:ext uri="{FF2B5EF4-FFF2-40B4-BE49-F238E27FC236}">
                <a16:creationId xmlns:a16="http://schemas.microsoft.com/office/drawing/2014/main" id="{B812BF90-1618-9345-E6FF-A1D646D5F08B}"/>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88BD34"/>
                </a:solidFill>
                <a:latin typeface="Arial" panose="020B0604020202020204" pitchFamily="34" charset="0"/>
                <a:cs typeface="Arial" panose="020B0604020202020204" pitchFamily="34" charset="0"/>
              </a:rPr>
              <a:t>IAVI VACCINE LITERACY LIBRARY  |   MODULE 5</a:t>
            </a:r>
          </a:p>
        </p:txBody>
      </p:sp>
    </p:spTree>
    <p:extLst>
      <p:ext uri="{BB962C8B-B14F-4D97-AF65-F5344CB8AC3E}">
        <p14:creationId xmlns:p14="http://schemas.microsoft.com/office/powerpoint/2010/main" val="41096580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5F8BE1-9CC0-BE90-E8EF-7BB2C25C31CC}"/>
              </a:ext>
            </a:extLst>
          </p:cNvPr>
          <p:cNvPicPr>
            <a:picLocks noChangeAspect="1"/>
          </p:cNvPicPr>
          <p:nvPr/>
        </p:nvPicPr>
        <p:blipFill>
          <a:blip r:embed="rId2"/>
          <a:stretch>
            <a:fillRect/>
          </a:stretch>
        </p:blipFill>
        <p:spPr>
          <a:xfrm>
            <a:off x="5639" y="0"/>
            <a:ext cx="12180722" cy="68580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59884" y="643845"/>
            <a:ext cx="9489115" cy="771795"/>
          </a:xfrm>
        </p:spPr>
        <p:txBody>
          <a:bodyPr anchor="t" anchorCtr="0">
            <a:normAutofit/>
          </a:bodyPr>
          <a:lstStyle/>
          <a:p>
            <a:pPr algn="l"/>
            <a:r>
              <a:rPr lang="en-US" sz="3600" dirty="0">
                <a:solidFill>
                  <a:srgbClr val="00B5E2"/>
                </a:solidFill>
                <a:latin typeface="Arial" panose="020B0604020202020204" pitchFamily="34" charset="0"/>
                <a:cs typeface="Arial" panose="020B0604020202020204" pitchFamily="34" charset="0"/>
              </a:rPr>
              <a:t>Efficacy vs Effectiveness</a:t>
            </a:r>
          </a:p>
        </p:txBody>
      </p:sp>
      <p:pic>
        <p:nvPicPr>
          <p:cNvPr id="14" name="Picture 13">
            <a:extLst>
              <a:ext uri="{FF2B5EF4-FFF2-40B4-BE49-F238E27FC236}">
                <a16:creationId xmlns:a16="http://schemas.microsoft.com/office/drawing/2014/main" id="{E6943A55-BBD4-63F5-BB70-75889DE06698}"/>
              </a:ext>
            </a:extLst>
          </p:cNvPr>
          <p:cNvPicPr>
            <a:picLocks noChangeAspect="1"/>
          </p:cNvPicPr>
          <p:nvPr/>
        </p:nvPicPr>
        <p:blipFill>
          <a:blip r:embed="rId3"/>
          <a:stretch>
            <a:fillRect/>
          </a:stretch>
        </p:blipFill>
        <p:spPr>
          <a:xfrm>
            <a:off x="353095" y="484540"/>
            <a:ext cx="931100" cy="931100"/>
          </a:xfrm>
          <a:prstGeom prst="rect">
            <a:avLst/>
          </a:prstGeom>
        </p:spPr>
      </p:pic>
      <p:sp>
        <p:nvSpPr>
          <p:cNvPr id="5" name="TextBox 4">
            <a:extLst>
              <a:ext uri="{FF2B5EF4-FFF2-40B4-BE49-F238E27FC236}">
                <a16:creationId xmlns:a16="http://schemas.microsoft.com/office/drawing/2014/main" id="{1F850A79-4F30-07F7-4972-869965600EEE}"/>
              </a:ext>
            </a:extLst>
          </p:cNvPr>
          <p:cNvSpPr txBox="1"/>
          <p:nvPr/>
        </p:nvSpPr>
        <p:spPr>
          <a:xfrm>
            <a:off x="479219" y="6127239"/>
            <a:ext cx="1790920" cy="246221"/>
          </a:xfrm>
          <a:prstGeom prst="rect">
            <a:avLst/>
          </a:prstGeom>
          <a:noFill/>
        </p:spPr>
        <p:txBody>
          <a:bodyPr wrap="square">
            <a:spAutoFit/>
          </a:bodyPr>
          <a:lstStyle/>
          <a:p>
            <a:r>
              <a:rPr lang="en-US" sz="1000" i="1" dirty="0">
                <a:solidFill>
                  <a:srgbClr val="00B5E2"/>
                </a:solidFill>
                <a:latin typeface="Arial" panose="020B0604020202020204" pitchFamily="34" charset="0"/>
                <a:cs typeface="Arial" panose="020B0604020202020204" pitchFamily="34" charset="0"/>
              </a:rPr>
              <a:t>Source: Adapted from WHO</a:t>
            </a:r>
          </a:p>
        </p:txBody>
      </p:sp>
      <p:sp>
        <p:nvSpPr>
          <p:cNvPr id="2" name="TextBox 1">
            <a:extLst>
              <a:ext uri="{FF2B5EF4-FFF2-40B4-BE49-F238E27FC236}">
                <a16:creationId xmlns:a16="http://schemas.microsoft.com/office/drawing/2014/main" id="{4B1ECF39-3AC1-6367-204F-0A8EE6792409}"/>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88BD34"/>
                </a:solidFill>
                <a:latin typeface="Arial" panose="020B0604020202020204" pitchFamily="34" charset="0"/>
                <a:cs typeface="Arial" panose="020B0604020202020204" pitchFamily="34" charset="0"/>
              </a:rPr>
              <a:t>IAVI VACCINE LITERACY LIBRARY  |   MODULE 5</a:t>
            </a:r>
          </a:p>
        </p:txBody>
      </p:sp>
    </p:spTree>
    <p:extLst>
      <p:ext uri="{BB962C8B-B14F-4D97-AF65-F5344CB8AC3E}">
        <p14:creationId xmlns:p14="http://schemas.microsoft.com/office/powerpoint/2010/main" val="18624372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E3FD49-C933-CD45-4524-7662CD3ADC43}"/>
              </a:ext>
            </a:extLst>
          </p:cNvPr>
          <p:cNvPicPr>
            <a:picLocks noChangeAspect="1"/>
          </p:cNvPicPr>
          <p:nvPr/>
        </p:nvPicPr>
        <p:blipFill>
          <a:blip r:embed="rId3"/>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59889" y="643845"/>
            <a:ext cx="8854118" cy="1146431"/>
          </a:xfrm>
        </p:spPr>
        <p:txBody>
          <a:bodyPr anchor="t" anchorCtr="0">
            <a:normAutofit/>
          </a:bodyPr>
          <a:lstStyle/>
          <a:p>
            <a:pPr algn="l"/>
            <a:r>
              <a:rPr lang="en-US" sz="3600" dirty="0">
                <a:solidFill>
                  <a:srgbClr val="00B5E2"/>
                </a:solidFill>
                <a:latin typeface="Arial" panose="020B0604020202020204" pitchFamily="34" charset="0"/>
                <a:cs typeface="Arial" panose="020B0604020202020204" pitchFamily="34" charset="0"/>
              </a:rPr>
              <a:t>Clinical Trials in Low- and Middle- Income Countries</a:t>
            </a:r>
          </a:p>
        </p:txBody>
      </p:sp>
      <p:pic>
        <p:nvPicPr>
          <p:cNvPr id="14" name="Picture 13">
            <a:extLst>
              <a:ext uri="{FF2B5EF4-FFF2-40B4-BE49-F238E27FC236}">
                <a16:creationId xmlns:a16="http://schemas.microsoft.com/office/drawing/2014/main" id="{7F7F3BD9-1A4A-176D-16EC-C313C9D31AEF}"/>
              </a:ext>
            </a:extLst>
          </p:cNvPr>
          <p:cNvPicPr>
            <a:picLocks noChangeAspect="1"/>
          </p:cNvPicPr>
          <p:nvPr/>
        </p:nvPicPr>
        <p:blipFill>
          <a:blip r:embed="rId4"/>
          <a:stretch>
            <a:fillRect/>
          </a:stretch>
        </p:blipFill>
        <p:spPr>
          <a:xfrm>
            <a:off x="353095" y="484540"/>
            <a:ext cx="931100" cy="931100"/>
          </a:xfrm>
          <a:prstGeom prst="rect">
            <a:avLst/>
          </a:prstGeom>
        </p:spPr>
      </p:pic>
      <p:sp>
        <p:nvSpPr>
          <p:cNvPr id="10" name="Subtitle 2">
            <a:extLst>
              <a:ext uri="{FF2B5EF4-FFF2-40B4-BE49-F238E27FC236}">
                <a16:creationId xmlns:a16="http://schemas.microsoft.com/office/drawing/2014/main" id="{8AB1A7A6-63DF-CA2C-9B9E-D8E523B669B5}"/>
              </a:ext>
            </a:extLst>
          </p:cNvPr>
          <p:cNvSpPr>
            <a:spLocks noGrp="1"/>
          </p:cNvSpPr>
          <p:nvPr>
            <p:ph type="subTitle" idx="1"/>
          </p:nvPr>
        </p:nvSpPr>
        <p:spPr>
          <a:xfrm>
            <a:off x="542844" y="2184400"/>
            <a:ext cx="5222956" cy="3086099"/>
          </a:xfrm>
        </p:spPr>
        <p:txBody>
          <a:bodyPr>
            <a:noAutofit/>
          </a:bodyPr>
          <a:lstStyle/>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To ensure that vaccines are safe and effective for those populations where vaccines are needed most.​</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Demonstrates whether or not the vaccine can be delivered effectively in the local conditions.​</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Provide the evidence needed to speed approval   and access.​</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Raises knowledge and awareness of vaccine research among key stakeholders and communities, which will help ready communities for a vaccine when one is available.​</a:t>
            </a:r>
          </a:p>
        </p:txBody>
      </p:sp>
      <p:pic>
        <p:nvPicPr>
          <p:cNvPr id="2" name="Picture 1">
            <a:extLst>
              <a:ext uri="{FF2B5EF4-FFF2-40B4-BE49-F238E27FC236}">
                <a16:creationId xmlns:a16="http://schemas.microsoft.com/office/drawing/2014/main" id="{4428FCFC-F3BC-9766-140A-492B1630833F}"/>
              </a:ext>
            </a:extLst>
          </p:cNvPr>
          <p:cNvPicPr>
            <a:picLocks noChangeAspect="1"/>
          </p:cNvPicPr>
          <p:nvPr/>
        </p:nvPicPr>
        <p:blipFill>
          <a:blip r:embed="rId5"/>
          <a:stretch>
            <a:fillRect/>
          </a:stretch>
        </p:blipFill>
        <p:spPr>
          <a:xfrm>
            <a:off x="7200900" y="2656408"/>
            <a:ext cx="3382441" cy="3382441"/>
          </a:xfrm>
          <a:prstGeom prst="rect">
            <a:avLst/>
          </a:prstGeom>
        </p:spPr>
      </p:pic>
      <p:sp>
        <p:nvSpPr>
          <p:cNvPr id="3" name="TextBox 2">
            <a:extLst>
              <a:ext uri="{FF2B5EF4-FFF2-40B4-BE49-F238E27FC236}">
                <a16:creationId xmlns:a16="http://schemas.microsoft.com/office/drawing/2014/main" id="{13D85CBC-849B-20E0-A1BB-11A54B2EC190}"/>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88BD34"/>
                </a:solidFill>
                <a:latin typeface="Arial" panose="020B0604020202020204" pitchFamily="34" charset="0"/>
                <a:cs typeface="Arial" panose="020B0604020202020204" pitchFamily="34" charset="0"/>
              </a:rPr>
              <a:t>IAVI VACCINE LITERACY LIBRARY  |   MODULE 5</a:t>
            </a:r>
          </a:p>
        </p:txBody>
      </p:sp>
    </p:spTree>
    <p:extLst>
      <p:ext uri="{BB962C8B-B14F-4D97-AF65-F5344CB8AC3E}">
        <p14:creationId xmlns:p14="http://schemas.microsoft.com/office/powerpoint/2010/main" val="28481968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6CB309-DF8A-7D0E-8031-964EDD09113F}"/>
              </a:ext>
            </a:extLst>
          </p:cNvPr>
          <p:cNvPicPr>
            <a:picLocks noChangeAspect="1"/>
          </p:cNvPicPr>
          <p:nvPr/>
        </p:nvPicPr>
        <p:blipFill>
          <a:blip r:embed="rId3"/>
          <a:stretch>
            <a:fillRect/>
          </a:stretch>
        </p:blipFill>
        <p:spPr>
          <a:xfrm>
            <a:off x="5639" y="0"/>
            <a:ext cx="12180722" cy="68580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59889" y="643845"/>
            <a:ext cx="4819890" cy="1146431"/>
          </a:xfrm>
        </p:spPr>
        <p:txBody>
          <a:bodyPr anchor="t" anchorCtr="0">
            <a:normAutofit/>
          </a:bodyPr>
          <a:lstStyle/>
          <a:p>
            <a:pPr algn="l"/>
            <a:r>
              <a:rPr lang="en-US" sz="3600" dirty="0">
                <a:solidFill>
                  <a:srgbClr val="00B5E2"/>
                </a:solidFill>
                <a:latin typeface="Arial" panose="020B0604020202020204" pitchFamily="34" charset="0"/>
                <a:cs typeface="Arial" panose="020B0604020202020204" pitchFamily="34" charset="0"/>
              </a:rPr>
              <a:t>Participation in Clinical Trials​</a:t>
            </a:r>
          </a:p>
        </p:txBody>
      </p:sp>
      <p:pic>
        <p:nvPicPr>
          <p:cNvPr id="14" name="Picture 13">
            <a:extLst>
              <a:ext uri="{FF2B5EF4-FFF2-40B4-BE49-F238E27FC236}">
                <a16:creationId xmlns:a16="http://schemas.microsoft.com/office/drawing/2014/main" id="{7F7F3BD9-1A4A-176D-16EC-C313C9D31AEF}"/>
              </a:ext>
            </a:extLst>
          </p:cNvPr>
          <p:cNvPicPr>
            <a:picLocks noChangeAspect="1"/>
          </p:cNvPicPr>
          <p:nvPr/>
        </p:nvPicPr>
        <p:blipFill>
          <a:blip r:embed="rId4"/>
          <a:stretch>
            <a:fillRect/>
          </a:stretch>
        </p:blipFill>
        <p:spPr>
          <a:xfrm>
            <a:off x="353095" y="484540"/>
            <a:ext cx="931100" cy="931100"/>
          </a:xfrm>
          <a:prstGeom prst="rect">
            <a:avLst/>
          </a:prstGeom>
        </p:spPr>
      </p:pic>
      <p:sp>
        <p:nvSpPr>
          <p:cNvPr id="2" name="TextBox 1">
            <a:extLst>
              <a:ext uri="{FF2B5EF4-FFF2-40B4-BE49-F238E27FC236}">
                <a16:creationId xmlns:a16="http://schemas.microsoft.com/office/drawing/2014/main" id="{02C130FA-5B0F-D2BD-1F49-4DC9D81FBC1C}"/>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88BD34"/>
                </a:solidFill>
                <a:latin typeface="Arial" panose="020B0604020202020204" pitchFamily="34" charset="0"/>
                <a:cs typeface="Arial" panose="020B0604020202020204" pitchFamily="34" charset="0"/>
              </a:rPr>
              <a:t>IAVI VACCINE LITERACY LIBRARY  |   MODULE 5</a:t>
            </a:r>
          </a:p>
        </p:txBody>
      </p:sp>
    </p:spTree>
    <p:extLst>
      <p:ext uri="{BB962C8B-B14F-4D97-AF65-F5344CB8AC3E}">
        <p14:creationId xmlns:p14="http://schemas.microsoft.com/office/powerpoint/2010/main" val="13462300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304612"/>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88BD34"/>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1B711FE-45ED-1AB1-93A5-B95F8BE02F69}"/>
              </a:ext>
            </a:extLst>
          </p:cNvPr>
          <p:cNvSpPr txBox="1">
            <a:spLocks/>
          </p:cNvSpPr>
          <p:nvPr/>
        </p:nvSpPr>
        <p:spPr>
          <a:xfrm>
            <a:off x="1700083" y="2112426"/>
            <a:ext cx="5809082" cy="630773"/>
          </a:xfrm>
          <a:prstGeom prst="rect">
            <a:avLst/>
          </a:prstGeom>
        </p:spPr>
        <p:txBody>
          <a:bodyPr vert="horz" lIns="91440" tIns="45720" rIns="91440" bIns="45720" rtlCol="0" anchor="t" anchorCtr="0">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solidFill>
                  <a:schemeClr val="bg1"/>
                </a:solidFill>
                <a:latin typeface="Arial" panose="020B0604020202020204" pitchFamily="34" charset="0"/>
                <a:cs typeface="Arial" panose="020B0604020202020204" pitchFamily="34" charset="0"/>
              </a:rPr>
              <a:t>Acknowledgements</a:t>
            </a:r>
          </a:p>
        </p:txBody>
      </p:sp>
      <p:sp>
        <p:nvSpPr>
          <p:cNvPr id="5" name="Subtitle 2">
            <a:extLst>
              <a:ext uri="{FF2B5EF4-FFF2-40B4-BE49-F238E27FC236}">
                <a16:creationId xmlns:a16="http://schemas.microsoft.com/office/drawing/2014/main" id="{4DBEFDDC-8673-5A32-D0D3-73E6E35C6CDF}"/>
              </a:ext>
            </a:extLst>
          </p:cNvPr>
          <p:cNvSpPr>
            <a:spLocks noGrp="1"/>
          </p:cNvSpPr>
          <p:nvPr>
            <p:ph type="subTitle" idx="1"/>
          </p:nvPr>
        </p:nvSpPr>
        <p:spPr>
          <a:xfrm>
            <a:off x="1693165" y="3249827"/>
            <a:ext cx="8412860" cy="2989048"/>
          </a:xfrm>
        </p:spPr>
        <p:txBody>
          <a:bodyPr>
            <a:noAutofit/>
          </a:bodyPr>
          <a:lstStyle/>
          <a:p>
            <a:pPr algn="l">
              <a:lnSpc>
                <a:spcPct val="100000"/>
              </a:lnSpc>
            </a:pPr>
            <a:r>
              <a:rPr lang="en-ZA" sz="1400" dirty="0">
                <a:solidFill>
                  <a:srgbClr val="00558C"/>
                </a:solidFill>
                <a:latin typeface="Arial" panose="020B0604020202020204" pitchFamily="34" charset="0"/>
                <a:cs typeface="Arial" panose="020B0604020202020204" pitchFamily="34" charset="0"/>
              </a:rPr>
              <a:t>IAVI would like to acknowledge the contribution of Doreen Asio, Monica Bagaya, Vincent Basajja, Kundai Chinyenze, William Dekker, Evanson Gichuru, Nyokabi Jacinta, Sarah Joseph, Dagna Laufer, Sharon Lipesa, Shelly Malhotra, Miliswa Magongo, Blossom Makhubalo, Roselyn Malogo, John Mdluli, Ireen Mosweu, Juliet Mpendo, Gaudensia Mutua, Vincent Muturi-Kioi, Conwell Mwakoi, Jauhara Nanyondo, Gertrude Nanyonjo, Jacinta Nyakobi, Faith Ochieng, Fred Otieno, Daisy Ouya, Gayle Patenaude, Hilda Phiri, Nicole Sender, Lewis Schrager, Elana Van Brakel, Kelvin Vollenhoven, Jeffery Walimbwa, Mathias Wambuzi, Anja Van der Westhuizen for reviewing the content of the </a:t>
            </a:r>
            <a:r>
              <a:rPr lang="en-ZA" sz="1400" b="1" dirty="0">
                <a:solidFill>
                  <a:srgbClr val="00558C"/>
                </a:solidFill>
                <a:latin typeface="Arial" panose="020B0604020202020204" pitchFamily="34" charset="0"/>
                <a:cs typeface="Arial" panose="020B0604020202020204" pitchFamily="34" charset="0"/>
              </a:rPr>
              <a:t>IAVI Vaccine Literacy Library</a:t>
            </a:r>
            <a:r>
              <a:rPr lang="en-ZA" sz="1400" dirty="0">
                <a:solidFill>
                  <a:srgbClr val="00558C"/>
                </a:solidFill>
                <a:latin typeface="Arial" panose="020B0604020202020204" pitchFamily="34" charset="0"/>
                <a:cs typeface="Arial" panose="020B0604020202020204" pitchFamily="34" charset="0"/>
              </a:rPr>
              <a:t>. </a:t>
            </a:r>
          </a:p>
          <a:p>
            <a:pPr algn="l">
              <a:lnSpc>
                <a:spcPct val="100000"/>
              </a:lnSpc>
            </a:pPr>
            <a:r>
              <a:rPr lang="en-ZA" sz="1400" dirty="0">
                <a:solidFill>
                  <a:srgbClr val="00558C"/>
                </a:solidFill>
                <a:latin typeface="Arial" panose="020B0604020202020204" pitchFamily="34" charset="0"/>
                <a:cs typeface="Arial" panose="020B0604020202020204" pitchFamily="34" charset="0"/>
              </a:rPr>
              <a:t>Lead Consultants: Roger Tatoud and Rebekah Webb. </a:t>
            </a:r>
          </a:p>
          <a:p>
            <a:pPr algn="l">
              <a:lnSpc>
                <a:spcPct val="100000"/>
              </a:lnSpc>
            </a:pPr>
            <a:r>
              <a:rPr lang="en-ZA" sz="1400" dirty="0">
                <a:solidFill>
                  <a:srgbClr val="00558C"/>
                </a:solidFill>
                <a:latin typeface="Arial" panose="020B0604020202020204" pitchFamily="34" charset="0"/>
                <a:cs typeface="Arial" panose="020B0604020202020204" pitchFamily="34" charset="0"/>
              </a:rPr>
              <a:t>Design and Illustration: Anthea Duce.</a:t>
            </a:r>
          </a:p>
          <a:p>
            <a:pPr algn="l">
              <a:lnSpc>
                <a:spcPct val="200000"/>
              </a:lnSpc>
            </a:pPr>
            <a:r>
              <a:rPr lang="en-ZA" sz="1400" dirty="0">
                <a:solidFill>
                  <a:srgbClr val="00558C"/>
                </a:solidFill>
                <a:latin typeface="Arial" panose="020B0604020202020204" pitchFamily="34" charset="0"/>
                <a:cs typeface="Arial" panose="020B0604020202020204" pitchFamily="34" charset="0"/>
              </a:rPr>
              <a:t>© International AIDS Vaccine Initiative, Inc. 2022</a:t>
            </a:r>
          </a:p>
        </p:txBody>
      </p:sp>
    </p:spTree>
    <p:extLst>
      <p:ext uri="{BB962C8B-B14F-4D97-AF65-F5344CB8AC3E}">
        <p14:creationId xmlns:p14="http://schemas.microsoft.com/office/powerpoint/2010/main" val="17862476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CBE0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AEB3F6-512F-17A3-058A-28B7238FDDAC}"/>
              </a:ext>
            </a:extLst>
          </p:cNvPr>
          <p:cNvPicPr>
            <a:picLocks noChangeAspect="1"/>
          </p:cNvPicPr>
          <p:nvPr/>
        </p:nvPicPr>
        <p:blipFill>
          <a:blip r:embed="rId2"/>
          <a:stretch>
            <a:fillRect/>
          </a:stretch>
        </p:blipFill>
        <p:spPr>
          <a:xfrm>
            <a:off x="5639" y="0"/>
            <a:ext cx="12180722" cy="6858000"/>
          </a:xfrm>
          <a:prstGeom prst="rect">
            <a:avLst/>
          </a:prstGeom>
        </p:spPr>
      </p:pic>
      <p:sp>
        <p:nvSpPr>
          <p:cNvPr id="6" name="Title 1">
            <a:extLst>
              <a:ext uri="{FF2B5EF4-FFF2-40B4-BE49-F238E27FC236}">
                <a16:creationId xmlns:a16="http://schemas.microsoft.com/office/drawing/2014/main" id="{A77322C2-3914-6CA8-D6B5-1F46E40272CC}"/>
              </a:ext>
            </a:extLst>
          </p:cNvPr>
          <p:cNvSpPr txBox="1">
            <a:spLocks/>
          </p:cNvSpPr>
          <p:nvPr/>
        </p:nvSpPr>
        <p:spPr>
          <a:xfrm>
            <a:off x="1693166" y="2070695"/>
            <a:ext cx="5350184" cy="2251923"/>
          </a:xfrm>
          <a:prstGeom prst="rect">
            <a:avLst/>
          </a:prstGeom>
        </p:spPr>
        <p:txBody>
          <a:bodyPr vert="horz" lIns="91440" tIns="45720" rIns="91440" bIns="45720" rtlCol="0" anchor="t"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dirty="0">
                <a:solidFill>
                  <a:schemeClr val="bg1"/>
                </a:solidFill>
                <a:latin typeface="Arial" panose="020B0604020202020204" pitchFamily="34" charset="0"/>
                <a:cs typeface="Arial" panose="020B0604020202020204" pitchFamily="34" charset="0"/>
              </a:rPr>
              <a:t>MODULE 6:</a:t>
            </a:r>
            <a:br>
              <a:rPr lang="en-US" b="1" dirty="0">
                <a:solidFill>
                  <a:schemeClr val="bg1"/>
                </a:solidFill>
                <a:latin typeface="Arial" panose="020B0604020202020204" pitchFamily="34" charset="0"/>
                <a:cs typeface="Arial" panose="020B0604020202020204" pitchFamily="34" charset="0"/>
              </a:rPr>
            </a:br>
            <a:r>
              <a:rPr lang="en-US" sz="3300" dirty="0">
                <a:solidFill>
                  <a:srgbClr val="624394"/>
                </a:solidFill>
                <a:latin typeface="Arial" panose="020B0604020202020204" pitchFamily="34" charset="0"/>
                <a:cs typeface="Arial" panose="020B0604020202020204" pitchFamily="34" charset="0"/>
              </a:rPr>
              <a:t>THE ETHICS AND</a:t>
            </a:r>
          </a:p>
          <a:p>
            <a:r>
              <a:rPr lang="en-US" sz="3300" dirty="0">
                <a:solidFill>
                  <a:srgbClr val="624394"/>
                </a:solidFill>
                <a:latin typeface="Arial" panose="020B0604020202020204" pitchFamily="34" charset="0"/>
                <a:cs typeface="Arial" panose="020B0604020202020204" pitchFamily="34" charset="0"/>
              </a:rPr>
              <a:t>REGULATION OF</a:t>
            </a:r>
          </a:p>
          <a:p>
            <a:r>
              <a:rPr lang="en-US" sz="3300" dirty="0">
                <a:solidFill>
                  <a:srgbClr val="624394"/>
                </a:solidFill>
                <a:latin typeface="Arial" panose="020B0604020202020204" pitchFamily="34" charset="0"/>
                <a:cs typeface="Arial" panose="020B0604020202020204" pitchFamily="34" charset="0"/>
              </a:rPr>
              <a:t>CLINICAL TRIALS</a:t>
            </a:r>
          </a:p>
        </p:txBody>
      </p:sp>
      <p:pic>
        <p:nvPicPr>
          <p:cNvPr id="8" name="Picture 7">
            <a:extLst>
              <a:ext uri="{FF2B5EF4-FFF2-40B4-BE49-F238E27FC236}">
                <a16:creationId xmlns:a16="http://schemas.microsoft.com/office/drawing/2014/main" id="{7EEC1520-0D98-9B53-2A1D-D0EE5BB9B026}"/>
              </a:ext>
            </a:extLst>
          </p:cNvPr>
          <p:cNvPicPr>
            <a:picLocks noChangeAspect="1"/>
          </p:cNvPicPr>
          <p:nvPr/>
        </p:nvPicPr>
        <p:blipFill>
          <a:blip r:embed="rId3"/>
          <a:stretch>
            <a:fillRect/>
          </a:stretch>
        </p:blipFill>
        <p:spPr>
          <a:xfrm>
            <a:off x="68240" y="133909"/>
            <a:ext cx="1937982" cy="1775581"/>
          </a:xfrm>
          <a:prstGeom prst="rect">
            <a:avLst/>
          </a:prstGeom>
        </p:spPr>
      </p:pic>
      <p:grpSp>
        <p:nvGrpSpPr>
          <p:cNvPr id="14" name="Group 13">
            <a:extLst>
              <a:ext uri="{FF2B5EF4-FFF2-40B4-BE49-F238E27FC236}">
                <a16:creationId xmlns:a16="http://schemas.microsoft.com/office/drawing/2014/main" id="{DA36F48C-CB31-0130-57CB-38B44C7A2EE1}"/>
              </a:ext>
            </a:extLst>
          </p:cNvPr>
          <p:cNvGrpSpPr/>
          <p:nvPr/>
        </p:nvGrpSpPr>
        <p:grpSpPr>
          <a:xfrm>
            <a:off x="1698471" y="4851589"/>
            <a:ext cx="4258951" cy="705473"/>
            <a:chOff x="1698471" y="4851589"/>
            <a:chExt cx="4258951" cy="705473"/>
          </a:xfrm>
        </p:grpSpPr>
        <p:sp>
          <p:nvSpPr>
            <p:cNvPr id="15" name="Oval 14">
              <a:extLst>
                <a:ext uri="{FF2B5EF4-FFF2-40B4-BE49-F238E27FC236}">
                  <a16:creationId xmlns:a16="http://schemas.microsoft.com/office/drawing/2014/main" id="{4AF648A0-D079-7CF0-974B-C0E4606A6A99}"/>
                </a:ext>
              </a:extLst>
            </p:cNvPr>
            <p:cNvSpPr/>
            <p:nvPr/>
          </p:nvSpPr>
          <p:spPr>
            <a:xfrm>
              <a:off x="5289670" y="4889310"/>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DA2368B0-0AD3-C7BB-6285-B17990556998}"/>
                </a:ext>
              </a:extLst>
            </p:cNvPr>
            <p:cNvSpPr/>
            <p:nvPr/>
          </p:nvSpPr>
          <p:spPr>
            <a:xfrm>
              <a:off x="2879029" y="4855530"/>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5DF95CD3-FDE6-45D6-F5B0-67142514E817}"/>
                </a:ext>
              </a:extLst>
            </p:cNvPr>
            <p:cNvSpPr/>
            <p:nvPr/>
          </p:nvSpPr>
          <p:spPr>
            <a:xfrm>
              <a:off x="4105170" y="4886142"/>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E69DAC7D-1366-3750-8C46-21F2DE53C9D5}"/>
                </a:ext>
              </a:extLst>
            </p:cNvPr>
            <p:cNvSpPr/>
            <p:nvPr/>
          </p:nvSpPr>
          <p:spPr>
            <a:xfrm>
              <a:off x="1698471" y="4851589"/>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
            <a:extLst>
              <a:ext uri="{FF2B5EF4-FFF2-40B4-BE49-F238E27FC236}">
                <a16:creationId xmlns:a16="http://schemas.microsoft.com/office/drawing/2014/main" id="{9460B36A-3AFA-B838-E01E-A09CF3AF1B8C}"/>
              </a:ext>
            </a:extLst>
          </p:cNvPr>
          <p:cNvGrpSpPr/>
          <p:nvPr/>
        </p:nvGrpSpPr>
        <p:grpSpPr>
          <a:xfrm>
            <a:off x="1693166" y="4846109"/>
            <a:ext cx="4346996" cy="1119717"/>
            <a:chOff x="1693166" y="4842934"/>
            <a:chExt cx="4346996" cy="1119717"/>
          </a:xfrm>
        </p:grpSpPr>
        <p:pic>
          <p:nvPicPr>
            <p:cNvPr id="4" name="Picture 3">
              <a:extLst>
                <a:ext uri="{FF2B5EF4-FFF2-40B4-BE49-F238E27FC236}">
                  <a16:creationId xmlns:a16="http://schemas.microsoft.com/office/drawing/2014/main" id="{A340F953-B8AD-0E26-2BF4-36FEE76AABE1}"/>
                </a:ext>
              </a:extLst>
            </p:cNvPr>
            <p:cNvPicPr>
              <a:picLocks noChangeAspect="1"/>
            </p:cNvPicPr>
            <p:nvPr/>
          </p:nvPicPr>
          <p:blipFill>
            <a:blip r:embed="rId4"/>
            <a:stretch>
              <a:fillRect/>
            </a:stretch>
          </p:blipFill>
          <p:spPr>
            <a:xfrm>
              <a:off x="1693166" y="4842934"/>
              <a:ext cx="675634" cy="675634"/>
            </a:xfrm>
            <a:prstGeom prst="rect">
              <a:avLst/>
            </a:prstGeom>
          </p:spPr>
        </p:pic>
        <p:pic>
          <p:nvPicPr>
            <p:cNvPr id="5" name="Picture 4">
              <a:extLst>
                <a:ext uri="{FF2B5EF4-FFF2-40B4-BE49-F238E27FC236}">
                  <a16:creationId xmlns:a16="http://schemas.microsoft.com/office/drawing/2014/main" id="{837A238A-45D4-E754-C80B-491BD22B2198}"/>
                </a:ext>
              </a:extLst>
            </p:cNvPr>
            <p:cNvPicPr>
              <a:picLocks noChangeAspect="1"/>
            </p:cNvPicPr>
            <p:nvPr/>
          </p:nvPicPr>
          <p:blipFill>
            <a:blip r:embed="rId5"/>
            <a:stretch>
              <a:fillRect/>
            </a:stretch>
          </p:blipFill>
          <p:spPr>
            <a:xfrm>
              <a:off x="5279211" y="4881428"/>
              <a:ext cx="675634" cy="675634"/>
            </a:xfrm>
            <a:prstGeom prst="rect">
              <a:avLst/>
            </a:prstGeom>
          </p:spPr>
        </p:pic>
        <p:pic>
          <p:nvPicPr>
            <p:cNvPr id="7" name="Picture 6">
              <a:extLst>
                <a:ext uri="{FF2B5EF4-FFF2-40B4-BE49-F238E27FC236}">
                  <a16:creationId xmlns:a16="http://schemas.microsoft.com/office/drawing/2014/main" id="{90E87ECB-A819-5345-BAFE-38579B1E5B75}"/>
                </a:ext>
              </a:extLst>
            </p:cNvPr>
            <p:cNvPicPr>
              <a:picLocks noChangeAspect="1"/>
            </p:cNvPicPr>
            <p:nvPr/>
          </p:nvPicPr>
          <p:blipFill>
            <a:blip r:embed="rId6"/>
            <a:stretch>
              <a:fillRect/>
            </a:stretch>
          </p:blipFill>
          <p:spPr>
            <a:xfrm>
              <a:off x="2871147" y="4842934"/>
              <a:ext cx="675634" cy="675634"/>
            </a:xfrm>
            <a:prstGeom prst="rect">
              <a:avLst/>
            </a:prstGeom>
          </p:spPr>
        </p:pic>
        <p:pic>
          <p:nvPicPr>
            <p:cNvPr id="9" name="Picture 8">
              <a:extLst>
                <a:ext uri="{FF2B5EF4-FFF2-40B4-BE49-F238E27FC236}">
                  <a16:creationId xmlns:a16="http://schemas.microsoft.com/office/drawing/2014/main" id="{1DA92D2F-4C4C-0BBC-8299-EA5A23F98AD3}"/>
                </a:ext>
              </a:extLst>
            </p:cNvPr>
            <p:cNvPicPr>
              <a:picLocks noChangeAspect="1"/>
            </p:cNvPicPr>
            <p:nvPr/>
          </p:nvPicPr>
          <p:blipFill>
            <a:blip r:embed="rId7"/>
            <a:stretch>
              <a:fillRect/>
            </a:stretch>
          </p:blipFill>
          <p:spPr>
            <a:xfrm>
              <a:off x="4101230" y="4881428"/>
              <a:ext cx="675634" cy="675634"/>
            </a:xfrm>
            <a:prstGeom prst="rect">
              <a:avLst/>
            </a:prstGeom>
          </p:spPr>
        </p:pic>
        <p:sp>
          <p:nvSpPr>
            <p:cNvPr id="10" name="Subtitle 2">
              <a:extLst>
                <a:ext uri="{FF2B5EF4-FFF2-40B4-BE49-F238E27FC236}">
                  <a16:creationId xmlns:a16="http://schemas.microsoft.com/office/drawing/2014/main" id="{71B640FF-3365-784E-0149-918AEBC3A4F3}"/>
                </a:ext>
              </a:extLst>
            </p:cNvPr>
            <p:cNvSpPr txBox="1">
              <a:spLocks/>
            </p:cNvSpPr>
            <p:nvPr/>
          </p:nvSpPr>
          <p:spPr>
            <a:xfrm>
              <a:off x="1693167" y="5680051"/>
              <a:ext cx="675634" cy="2254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solidFill>
                    <a:schemeClr val="bg1"/>
                  </a:solidFill>
                  <a:latin typeface="Arial" panose="020B0604020202020204" pitchFamily="34" charset="0"/>
                  <a:cs typeface="Arial" panose="020B0604020202020204" pitchFamily="34" charset="0"/>
                </a:rPr>
                <a:t>HIV</a:t>
              </a:r>
            </a:p>
          </p:txBody>
        </p:sp>
        <p:sp>
          <p:nvSpPr>
            <p:cNvPr id="11" name="Subtitle 2">
              <a:extLst>
                <a:ext uri="{FF2B5EF4-FFF2-40B4-BE49-F238E27FC236}">
                  <a16:creationId xmlns:a16="http://schemas.microsoft.com/office/drawing/2014/main" id="{E581E0FA-8FD2-F6E8-6A25-C416F28E88E0}"/>
                </a:ext>
              </a:extLst>
            </p:cNvPr>
            <p:cNvSpPr txBox="1">
              <a:spLocks/>
            </p:cNvSpPr>
            <p:nvPr/>
          </p:nvSpPr>
          <p:spPr>
            <a:xfrm>
              <a:off x="3933093" y="5680051"/>
              <a:ext cx="1011907" cy="2826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Lassa Virus</a:t>
              </a:r>
            </a:p>
          </p:txBody>
        </p:sp>
        <p:sp>
          <p:nvSpPr>
            <p:cNvPr id="12" name="Subtitle 2">
              <a:extLst>
                <a:ext uri="{FF2B5EF4-FFF2-40B4-BE49-F238E27FC236}">
                  <a16:creationId xmlns:a16="http://schemas.microsoft.com/office/drawing/2014/main" id="{CF7AAB06-3F26-832F-B316-3054CB6FED98}"/>
                </a:ext>
              </a:extLst>
            </p:cNvPr>
            <p:cNvSpPr txBox="1">
              <a:spLocks/>
            </p:cNvSpPr>
            <p:nvPr/>
          </p:nvSpPr>
          <p:spPr>
            <a:xfrm>
              <a:off x="2875727" y="5683579"/>
              <a:ext cx="675634" cy="2254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TB</a:t>
              </a:r>
            </a:p>
          </p:txBody>
        </p:sp>
        <p:sp>
          <p:nvSpPr>
            <p:cNvPr id="13" name="Subtitle 2">
              <a:extLst>
                <a:ext uri="{FF2B5EF4-FFF2-40B4-BE49-F238E27FC236}">
                  <a16:creationId xmlns:a16="http://schemas.microsoft.com/office/drawing/2014/main" id="{7C5CF8E6-8E8C-3A48-F0E2-8F8C1FDEB04E}"/>
                </a:ext>
              </a:extLst>
            </p:cNvPr>
            <p:cNvSpPr txBox="1">
              <a:spLocks/>
            </p:cNvSpPr>
            <p:nvPr/>
          </p:nvSpPr>
          <p:spPr>
            <a:xfrm>
              <a:off x="5189345" y="5680051"/>
              <a:ext cx="850817" cy="2254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Vaccines</a:t>
              </a:r>
            </a:p>
          </p:txBody>
        </p:sp>
      </p:grpSp>
    </p:spTree>
    <p:extLst>
      <p:ext uri="{BB962C8B-B14F-4D97-AF65-F5344CB8AC3E}">
        <p14:creationId xmlns:p14="http://schemas.microsoft.com/office/powerpoint/2010/main" val="2526521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6FF1D4-1BE9-83F5-0988-6468F77EDEB7}"/>
              </a:ext>
            </a:extLst>
          </p:cNvPr>
          <p:cNvPicPr>
            <a:picLocks noChangeAspect="1"/>
          </p:cNvPicPr>
          <p:nvPr/>
        </p:nvPicPr>
        <p:blipFill>
          <a:blip r:embed="rId3"/>
          <a:stretch>
            <a:fillRect/>
          </a:stretch>
        </p:blipFill>
        <p:spPr>
          <a:xfrm>
            <a:off x="0" y="1785"/>
            <a:ext cx="12192000" cy="6854430"/>
          </a:xfrm>
          <a:prstGeom prst="rect">
            <a:avLst/>
          </a:prstGeom>
        </p:spPr>
      </p:pic>
      <p:pic>
        <p:nvPicPr>
          <p:cNvPr id="21" name="Picture 20">
            <a:extLst>
              <a:ext uri="{FF2B5EF4-FFF2-40B4-BE49-F238E27FC236}">
                <a16:creationId xmlns:a16="http://schemas.microsoft.com/office/drawing/2014/main" id="{16E9D10A-AC8F-98F3-9C98-5DA1C314B464}"/>
              </a:ext>
            </a:extLst>
          </p:cNvPr>
          <p:cNvPicPr>
            <a:picLocks noChangeAspect="1"/>
          </p:cNvPicPr>
          <p:nvPr/>
        </p:nvPicPr>
        <p:blipFill>
          <a:blip r:embed="rId4"/>
          <a:stretch>
            <a:fillRect/>
          </a:stretch>
        </p:blipFill>
        <p:spPr>
          <a:xfrm>
            <a:off x="422002" y="4991462"/>
            <a:ext cx="4770676" cy="151917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07831" y="579969"/>
            <a:ext cx="5645324" cy="1070030"/>
          </a:xfrm>
        </p:spPr>
        <p:txBody>
          <a:bodyPr anchor="t" anchorCtr="0">
            <a:noAutofit/>
          </a:bodyPr>
          <a:lstStyle/>
          <a:p>
            <a:pPr algn="l"/>
            <a:r>
              <a:rPr lang="en-US" sz="3600" dirty="0">
                <a:solidFill>
                  <a:srgbClr val="FF9C19"/>
                </a:solidFill>
                <a:latin typeface="Arial" panose="020B0604020202020204" pitchFamily="34" charset="0"/>
                <a:cs typeface="Arial" panose="020B0604020202020204" pitchFamily="34" charset="0"/>
              </a:rPr>
              <a:t>Lassa Haemorrhagic Fever</a:t>
            </a:r>
          </a:p>
        </p:txBody>
      </p:sp>
      <p:sp>
        <p:nvSpPr>
          <p:cNvPr id="10" name="Subtitle 2">
            <a:extLst>
              <a:ext uri="{FF2B5EF4-FFF2-40B4-BE49-F238E27FC236}">
                <a16:creationId xmlns:a16="http://schemas.microsoft.com/office/drawing/2014/main" id="{8AB1A7A6-63DF-CA2C-9B9E-D8E523B669B5}"/>
              </a:ext>
            </a:extLst>
          </p:cNvPr>
          <p:cNvSpPr>
            <a:spLocks noGrp="1"/>
          </p:cNvSpPr>
          <p:nvPr>
            <p:ph type="subTitle" idx="1"/>
          </p:nvPr>
        </p:nvSpPr>
        <p:spPr>
          <a:xfrm>
            <a:off x="523602" y="1995609"/>
            <a:ext cx="4229662" cy="2858718"/>
          </a:xfrm>
        </p:spPr>
        <p:txBody>
          <a:bodyPr>
            <a:noAutofit/>
          </a:bodyPr>
          <a:lstStyle/>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An acute viral illness endemic 	       in parts of West Africa.​</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An estimated 100,000–300,000 cases and 5,000 related deaths each year.​</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Particularly dangerous to pregnant women and small children.​</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Deafness occurs in approximately one-third of infections, and in many cases hearing loss is permanent.​</a:t>
            </a:r>
          </a:p>
        </p:txBody>
      </p:sp>
      <p:sp>
        <p:nvSpPr>
          <p:cNvPr id="11" name="Subtitle 2">
            <a:extLst>
              <a:ext uri="{FF2B5EF4-FFF2-40B4-BE49-F238E27FC236}">
                <a16:creationId xmlns:a16="http://schemas.microsoft.com/office/drawing/2014/main" id="{B3560539-83DF-26ED-C17A-C6A9E03C5523}"/>
              </a:ext>
            </a:extLst>
          </p:cNvPr>
          <p:cNvSpPr txBox="1">
            <a:spLocks/>
          </p:cNvSpPr>
          <p:nvPr/>
        </p:nvSpPr>
        <p:spPr>
          <a:xfrm>
            <a:off x="698368" y="5102228"/>
            <a:ext cx="4098591" cy="845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ZA" sz="1600" dirty="0">
                <a:solidFill>
                  <a:schemeClr val="bg1"/>
                </a:solidFill>
                <a:latin typeface="Arial" panose="020B0604020202020204" pitchFamily="34" charset="0"/>
                <a:cs typeface="Arial" panose="020B0604020202020204" pitchFamily="34" charset="0"/>
              </a:rPr>
              <a:t>WHO has identified Lassa fever as one of the top emerging diseases likely to cause severe outbreaks in the near future.</a:t>
            </a:r>
          </a:p>
        </p:txBody>
      </p:sp>
      <p:pic>
        <p:nvPicPr>
          <p:cNvPr id="16" name="Picture 15">
            <a:extLst>
              <a:ext uri="{FF2B5EF4-FFF2-40B4-BE49-F238E27FC236}">
                <a16:creationId xmlns:a16="http://schemas.microsoft.com/office/drawing/2014/main" id="{B54B9E64-A048-FE33-85E4-9F2072536791}"/>
              </a:ext>
            </a:extLst>
          </p:cNvPr>
          <p:cNvPicPr>
            <a:picLocks noChangeAspect="1"/>
          </p:cNvPicPr>
          <p:nvPr/>
        </p:nvPicPr>
        <p:blipFill>
          <a:blip r:embed="rId5"/>
          <a:stretch>
            <a:fillRect/>
          </a:stretch>
        </p:blipFill>
        <p:spPr>
          <a:xfrm>
            <a:off x="369973" y="501419"/>
            <a:ext cx="914221" cy="914221"/>
          </a:xfrm>
          <a:prstGeom prst="rect">
            <a:avLst/>
          </a:prstGeom>
        </p:spPr>
      </p:pic>
      <p:sp>
        <p:nvSpPr>
          <p:cNvPr id="22" name="TextBox 21">
            <a:extLst>
              <a:ext uri="{FF2B5EF4-FFF2-40B4-BE49-F238E27FC236}">
                <a16:creationId xmlns:a16="http://schemas.microsoft.com/office/drawing/2014/main" id="{001E985F-99C3-CC19-CB93-99C8D25FD427}"/>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00558C"/>
                </a:solidFill>
                <a:latin typeface="Arial" panose="020B0604020202020204" pitchFamily="34" charset="0"/>
                <a:cs typeface="Arial" panose="020B0604020202020204" pitchFamily="34" charset="0"/>
              </a:rPr>
              <a:t>IAVI VACCINE LITERACY LIBRARY  |   MODULE 1</a:t>
            </a:r>
          </a:p>
        </p:txBody>
      </p:sp>
    </p:spTree>
    <p:extLst>
      <p:ext uri="{BB962C8B-B14F-4D97-AF65-F5344CB8AC3E}">
        <p14:creationId xmlns:p14="http://schemas.microsoft.com/office/powerpoint/2010/main" val="26573607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616452"/>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211604-3464-D13F-947E-F49C34F20DF0}"/>
              </a:ext>
            </a:extLst>
          </p:cNvPr>
          <p:cNvPicPr>
            <a:picLocks noChangeAspect="1"/>
          </p:cNvPicPr>
          <p:nvPr/>
        </p:nvPicPr>
        <p:blipFill>
          <a:blip r:embed="rId3"/>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35DAE2FA-22DC-4DB6-FCAD-179741C87B3B}"/>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624394"/>
                </a:solidFill>
                <a:latin typeface="Arial" panose="020B0604020202020204" pitchFamily="34" charset="0"/>
                <a:cs typeface="Arial" panose="020B0604020202020204" pitchFamily="34" charset="0"/>
              </a:rPr>
              <a:t>IAVI VACCINE LITERACY LIBRARY  |   MODULE 6</a:t>
            </a:r>
          </a:p>
        </p:txBody>
      </p:sp>
      <p:sp>
        <p:nvSpPr>
          <p:cNvPr id="6" name="Rectangle 5">
            <a:extLst>
              <a:ext uri="{FF2B5EF4-FFF2-40B4-BE49-F238E27FC236}">
                <a16:creationId xmlns:a16="http://schemas.microsoft.com/office/drawing/2014/main" id="{91C1F224-A93F-38DD-C006-AA102FF43BFD}"/>
              </a:ext>
            </a:extLst>
          </p:cNvPr>
          <p:cNvSpPr/>
          <p:nvPr/>
        </p:nvSpPr>
        <p:spPr>
          <a:xfrm>
            <a:off x="5766323" y="27989"/>
            <a:ext cx="1819468" cy="1238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ubtitle 2">
            <a:extLst>
              <a:ext uri="{FF2B5EF4-FFF2-40B4-BE49-F238E27FC236}">
                <a16:creationId xmlns:a16="http://schemas.microsoft.com/office/drawing/2014/main" id="{58D0D516-2E0A-462D-E898-C6DC4F7C53A5}"/>
              </a:ext>
            </a:extLst>
          </p:cNvPr>
          <p:cNvSpPr>
            <a:spLocks noGrp="1"/>
          </p:cNvSpPr>
          <p:nvPr>
            <p:ph type="subTitle" idx="1"/>
          </p:nvPr>
        </p:nvSpPr>
        <p:spPr>
          <a:xfrm>
            <a:off x="5369779" y="1909848"/>
            <a:ext cx="6192052" cy="3119352"/>
          </a:xfrm>
        </p:spPr>
        <p:txBody>
          <a:bodyPr>
            <a:noAutofit/>
          </a:bodyPr>
          <a:lstStyle/>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All medical research is governed by principles of ethics​.</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All trials follow the same set of international ethical guidelines to ensure that each participant’s health, dignity, and well-being is protected​.</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It is the duty of researchers to make sure that local standards of health and human rights of participants are also upheld​.</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All clinical trials are carefully evaluated before they can start:​</a:t>
            </a:r>
          </a:p>
          <a:p>
            <a:pPr marL="742950" lvl="1"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Scientifically and ethically sound​.</a:t>
            </a:r>
          </a:p>
          <a:p>
            <a:pPr marL="742950" lvl="1"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Candidate vaccines are safe for participants​.</a:t>
            </a:r>
          </a:p>
        </p:txBody>
      </p:sp>
      <p:pic>
        <p:nvPicPr>
          <p:cNvPr id="14" name="Picture 13">
            <a:extLst>
              <a:ext uri="{FF2B5EF4-FFF2-40B4-BE49-F238E27FC236}">
                <a16:creationId xmlns:a16="http://schemas.microsoft.com/office/drawing/2014/main" id="{B0C5B2FB-1A32-A6FE-43B0-712959379006}"/>
              </a:ext>
            </a:extLst>
          </p:cNvPr>
          <p:cNvPicPr>
            <a:picLocks noChangeAspect="1"/>
          </p:cNvPicPr>
          <p:nvPr/>
        </p:nvPicPr>
        <p:blipFill>
          <a:blip r:embed="rId4"/>
          <a:stretch>
            <a:fillRect/>
          </a:stretch>
        </p:blipFill>
        <p:spPr>
          <a:xfrm rot="10800000">
            <a:off x="711199" y="4521200"/>
            <a:ext cx="4553569" cy="1658552"/>
          </a:xfrm>
          <a:prstGeom prst="rect">
            <a:avLst/>
          </a:prstGeom>
        </p:spPr>
      </p:pic>
      <p:sp>
        <p:nvSpPr>
          <p:cNvPr id="11" name="Subtitle 2">
            <a:extLst>
              <a:ext uri="{FF2B5EF4-FFF2-40B4-BE49-F238E27FC236}">
                <a16:creationId xmlns:a16="http://schemas.microsoft.com/office/drawing/2014/main" id="{B3560539-83DF-26ED-C17A-C6A9E03C5523}"/>
              </a:ext>
            </a:extLst>
          </p:cNvPr>
          <p:cNvSpPr txBox="1">
            <a:spLocks/>
          </p:cNvSpPr>
          <p:nvPr/>
        </p:nvSpPr>
        <p:spPr>
          <a:xfrm>
            <a:off x="1051124" y="5102221"/>
            <a:ext cx="3811974" cy="92149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ZA" sz="1600" dirty="0">
                <a:solidFill>
                  <a:srgbClr val="624394"/>
                </a:solidFill>
                <a:latin typeface="Arial" panose="020B0604020202020204" pitchFamily="34" charset="0"/>
                <a:cs typeface="Arial" panose="020B0604020202020204" pitchFamily="34" charset="0"/>
              </a:rPr>
              <a:t>Legal and ethical standards apply to clinical trials, no matter in which country they are conducted.</a:t>
            </a:r>
          </a:p>
        </p:txBody>
      </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0" y="643845"/>
            <a:ext cx="6412311" cy="1070030"/>
          </a:xfrm>
        </p:spPr>
        <p:txBody>
          <a:bodyPr anchor="t" anchorCtr="0">
            <a:noAutofit/>
          </a:bodyPr>
          <a:lstStyle/>
          <a:p>
            <a:pPr algn="l"/>
            <a:r>
              <a:rPr lang="en-US" sz="3600" dirty="0">
                <a:solidFill>
                  <a:srgbClr val="FCBE0C"/>
                </a:solidFill>
                <a:latin typeface="Arial" panose="020B0604020202020204" pitchFamily="34" charset="0"/>
                <a:cs typeface="Arial" panose="020B0604020202020204" pitchFamily="34" charset="0"/>
              </a:rPr>
              <a:t>Ethics of Medical Research​</a:t>
            </a:r>
          </a:p>
        </p:txBody>
      </p:sp>
      <p:pic>
        <p:nvPicPr>
          <p:cNvPr id="15" name="Picture 14">
            <a:extLst>
              <a:ext uri="{FF2B5EF4-FFF2-40B4-BE49-F238E27FC236}">
                <a16:creationId xmlns:a16="http://schemas.microsoft.com/office/drawing/2014/main" id="{D8D3D006-EA26-63FB-F3B0-D91A903D5472}"/>
              </a:ext>
            </a:extLst>
          </p:cNvPr>
          <p:cNvPicPr>
            <a:picLocks noChangeAspect="1"/>
          </p:cNvPicPr>
          <p:nvPr/>
        </p:nvPicPr>
        <p:blipFill>
          <a:blip r:embed="rId5"/>
          <a:stretch>
            <a:fillRect/>
          </a:stretch>
        </p:blipFill>
        <p:spPr>
          <a:xfrm>
            <a:off x="5867407" y="-2357754"/>
            <a:ext cx="4978400" cy="1974193"/>
          </a:xfrm>
          <a:prstGeom prst="rect">
            <a:avLst/>
          </a:prstGeom>
        </p:spPr>
      </p:pic>
      <p:pic>
        <p:nvPicPr>
          <p:cNvPr id="3" name="Picture 2">
            <a:extLst>
              <a:ext uri="{FF2B5EF4-FFF2-40B4-BE49-F238E27FC236}">
                <a16:creationId xmlns:a16="http://schemas.microsoft.com/office/drawing/2014/main" id="{623E615E-BE00-4833-E54C-EEF6F961024F}"/>
              </a:ext>
            </a:extLst>
          </p:cNvPr>
          <p:cNvPicPr>
            <a:picLocks noChangeAspect="1"/>
          </p:cNvPicPr>
          <p:nvPr/>
        </p:nvPicPr>
        <p:blipFill>
          <a:blip r:embed="rId6"/>
          <a:stretch>
            <a:fillRect/>
          </a:stretch>
        </p:blipFill>
        <p:spPr>
          <a:xfrm>
            <a:off x="1757287" y="1713875"/>
            <a:ext cx="2461392" cy="2461392"/>
          </a:xfrm>
          <a:prstGeom prst="rect">
            <a:avLst/>
          </a:prstGeom>
        </p:spPr>
      </p:pic>
    </p:spTree>
    <p:extLst>
      <p:ext uri="{BB962C8B-B14F-4D97-AF65-F5344CB8AC3E}">
        <p14:creationId xmlns:p14="http://schemas.microsoft.com/office/powerpoint/2010/main" val="42278449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1C356BF-9963-1960-EDF2-53D8B08C232E}"/>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1C1F224-A93F-38DD-C006-AA102FF43BFD}"/>
              </a:ext>
            </a:extLst>
          </p:cNvPr>
          <p:cNvSpPr/>
          <p:nvPr/>
        </p:nvSpPr>
        <p:spPr>
          <a:xfrm>
            <a:off x="5766323" y="27989"/>
            <a:ext cx="1819468" cy="1238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ubtitle 2">
            <a:extLst>
              <a:ext uri="{FF2B5EF4-FFF2-40B4-BE49-F238E27FC236}">
                <a16:creationId xmlns:a16="http://schemas.microsoft.com/office/drawing/2014/main" id="{58D0D516-2E0A-462D-E898-C6DC4F7C53A5}"/>
              </a:ext>
            </a:extLst>
          </p:cNvPr>
          <p:cNvSpPr>
            <a:spLocks noGrp="1"/>
          </p:cNvSpPr>
          <p:nvPr>
            <p:ph type="subTitle" idx="1"/>
          </p:nvPr>
        </p:nvSpPr>
        <p:spPr>
          <a:xfrm>
            <a:off x="550824" y="1612900"/>
            <a:ext cx="8326476" cy="4581144"/>
          </a:xfrm>
        </p:spPr>
        <p:txBody>
          <a:bodyPr>
            <a:noAutofit/>
          </a:bodyPr>
          <a:lstStyle/>
          <a:p>
            <a:pPr algn="l">
              <a:lnSpc>
                <a:spcPct val="100000"/>
              </a:lnSpc>
            </a:pPr>
            <a:r>
              <a:rPr lang="en-ZA" sz="1600" b="1" dirty="0">
                <a:solidFill>
                  <a:srgbClr val="624394"/>
                </a:solidFill>
                <a:latin typeface="Arial" panose="020B0604020202020204" pitchFamily="34" charset="0"/>
                <a:cs typeface="Arial" panose="020B0604020202020204" pitchFamily="34" charset="0"/>
              </a:rPr>
              <a:t>Seven primary principles form a basis for ethical conduct of all clinical trials:​​</a:t>
            </a:r>
          </a:p>
          <a:p>
            <a:pPr marL="342900" indent="-342900" algn="l">
              <a:lnSpc>
                <a:spcPct val="100000"/>
              </a:lnSpc>
              <a:buFont typeface="+mj-lt"/>
              <a:buAutoNum type="arabicPeriod"/>
            </a:pPr>
            <a:r>
              <a:rPr lang="en-ZA" sz="1600" b="1" dirty="0">
                <a:solidFill>
                  <a:srgbClr val="624394"/>
                </a:solidFill>
                <a:latin typeface="Arial" panose="020B0604020202020204" pitchFamily="34" charset="0"/>
                <a:cs typeface="Arial" panose="020B0604020202020204" pitchFamily="34" charset="0"/>
              </a:rPr>
              <a:t>Value</a:t>
            </a:r>
            <a:r>
              <a:rPr lang="en-ZA" sz="1600" dirty="0">
                <a:solidFill>
                  <a:srgbClr val="624394"/>
                </a:solidFill>
                <a:latin typeface="Arial" panose="020B0604020202020204" pitchFamily="34" charset="0"/>
                <a:cs typeface="Arial" panose="020B0604020202020204" pitchFamily="34" charset="0"/>
              </a:rPr>
              <a:t> – should answer a question that will enhance health or provide useful knowledge in the health field.​</a:t>
            </a:r>
          </a:p>
          <a:p>
            <a:pPr marL="342900" indent="-342900" algn="l">
              <a:lnSpc>
                <a:spcPct val="100000"/>
              </a:lnSpc>
              <a:buFont typeface="+mj-lt"/>
              <a:buAutoNum type="arabicPeriod"/>
            </a:pPr>
            <a:r>
              <a:rPr lang="en-ZA" sz="1600" b="1" dirty="0">
                <a:solidFill>
                  <a:srgbClr val="624394"/>
                </a:solidFill>
                <a:latin typeface="Arial" panose="020B0604020202020204" pitchFamily="34" charset="0"/>
                <a:cs typeface="Arial" panose="020B0604020202020204" pitchFamily="34" charset="0"/>
              </a:rPr>
              <a:t>Validity</a:t>
            </a:r>
            <a:r>
              <a:rPr lang="en-ZA" sz="1600" dirty="0">
                <a:solidFill>
                  <a:srgbClr val="624394"/>
                </a:solidFill>
                <a:latin typeface="Arial" panose="020B0604020202020204" pitchFamily="34" charset="0"/>
                <a:cs typeface="Arial" panose="020B0604020202020204" pitchFamily="34" charset="0"/>
              </a:rPr>
              <a:t> – should have an appropriate, careful, practical design and methodology.​</a:t>
            </a:r>
          </a:p>
          <a:p>
            <a:pPr marL="342900" indent="-342900" algn="l">
              <a:lnSpc>
                <a:spcPct val="100000"/>
              </a:lnSpc>
              <a:buFont typeface="+mj-lt"/>
              <a:buAutoNum type="arabicPeriod"/>
            </a:pPr>
            <a:r>
              <a:rPr lang="en-ZA" sz="1600" b="1" dirty="0">
                <a:solidFill>
                  <a:srgbClr val="624394"/>
                </a:solidFill>
                <a:latin typeface="Arial" panose="020B0604020202020204" pitchFamily="34" charset="0"/>
                <a:cs typeface="Arial" panose="020B0604020202020204" pitchFamily="34" charset="0"/>
              </a:rPr>
              <a:t>Fair participant selection </a:t>
            </a:r>
            <a:r>
              <a:rPr lang="en-ZA" sz="1600" dirty="0">
                <a:solidFill>
                  <a:srgbClr val="624394"/>
                </a:solidFill>
                <a:latin typeface="Arial" panose="020B0604020202020204" pitchFamily="34" charset="0"/>
                <a:cs typeface="Arial" panose="020B0604020202020204" pitchFamily="34" charset="0"/>
              </a:rPr>
              <a:t>– participants should be selected in a fair manner, based on scientifically and ethically sound factors.​</a:t>
            </a:r>
          </a:p>
          <a:p>
            <a:pPr marL="342900" indent="-342900" algn="l">
              <a:lnSpc>
                <a:spcPct val="100000"/>
              </a:lnSpc>
              <a:buFont typeface="+mj-lt"/>
              <a:buAutoNum type="arabicPeriod"/>
            </a:pPr>
            <a:r>
              <a:rPr lang="en-ZA" sz="1600" b="1" dirty="0">
                <a:solidFill>
                  <a:srgbClr val="624394"/>
                </a:solidFill>
                <a:latin typeface="Arial" panose="020B0604020202020204" pitchFamily="34" charset="0"/>
                <a:cs typeface="Arial" panose="020B0604020202020204" pitchFamily="34" charset="0"/>
              </a:rPr>
              <a:t>Favourable risk/benefit ratio </a:t>
            </a:r>
            <a:r>
              <a:rPr lang="en-ZA" sz="1600" dirty="0">
                <a:solidFill>
                  <a:srgbClr val="624394"/>
                </a:solidFill>
                <a:latin typeface="Arial" panose="020B0604020202020204" pitchFamily="34" charset="0"/>
                <a:cs typeface="Arial" panose="020B0604020202020204" pitchFamily="34" charset="0"/>
              </a:rPr>
              <a:t>– risks of participating should be kept to a minimum and should be justified by benefits of participating and of knowledge gained by the study.​</a:t>
            </a:r>
          </a:p>
          <a:p>
            <a:pPr marL="342900" indent="-342900" algn="l">
              <a:lnSpc>
                <a:spcPct val="100000"/>
              </a:lnSpc>
              <a:buFont typeface="+mj-lt"/>
              <a:buAutoNum type="arabicPeriod"/>
            </a:pPr>
            <a:r>
              <a:rPr lang="en-ZA" sz="1600" b="1" dirty="0">
                <a:solidFill>
                  <a:srgbClr val="624394"/>
                </a:solidFill>
                <a:latin typeface="Arial" panose="020B0604020202020204" pitchFamily="34" charset="0"/>
                <a:cs typeface="Arial" panose="020B0604020202020204" pitchFamily="34" charset="0"/>
              </a:rPr>
              <a:t>Independent review </a:t>
            </a:r>
            <a:r>
              <a:rPr lang="en-ZA" sz="1600" dirty="0">
                <a:solidFill>
                  <a:srgbClr val="624394"/>
                </a:solidFill>
                <a:latin typeface="Arial" panose="020B0604020202020204" pitchFamily="34" charset="0"/>
                <a:cs typeface="Arial" panose="020B0604020202020204" pitchFamily="34" charset="0"/>
              </a:rPr>
              <a:t>– independent ethical and regulatory committees must review and give approval for the study.​</a:t>
            </a:r>
          </a:p>
          <a:p>
            <a:pPr marL="342900" indent="-342900" algn="l">
              <a:lnSpc>
                <a:spcPct val="100000"/>
              </a:lnSpc>
              <a:buFont typeface="+mj-lt"/>
              <a:buAutoNum type="arabicPeriod"/>
            </a:pPr>
            <a:r>
              <a:rPr lang="en-ZA" sz="1600" b="1" dirty="0">
                <a:solidFill>
                  <a:srgbClr val="624394"/>
                </a:solidFill>
                <a:latin typeface="Arial" panose="020B0604020202020204" pitchFamily="34" charset="0"/>
                <a:cs typeface="Arial" panose="020B0604020202020204" pitchFamily="34" charset="0"/>
              </a:rPr>
              <a:t>Informed consent </a:t>
            </a:r>
            <a:r>
              <a:rPr lang="en-ZA" sz="1600" dirty="0">
                <a:solidFill>
                  <a:srgbClr val="624394"/>
                </a:solidFill>
                <a:latin typeface="Arial" panose="020B0604020202020204" pitchFamily="34" charset="0"/>
                <a:cs typeface="Arial" panose="020B0604020202020204" pitchFamily="34" charset="0"/>
              </a:rPr>
              <a:t>– every participant must understand the process, risks, and benefits of trial participation so she or he can make an educated and independent decision to participate.​</a:t>
            </a:r>
          </a:p>
          <a:p>
            <a:pPr marL="342900" indent="-342900" algn="l">
              <a:lnSpc>
                <a:spcPct val="100000"/>
              </a:lnSpc>
              <a:buFont typeface="+mj-lt"/>
              <a:buAutoNum type="arabicPeriod"/>
            </a:pPr>
            <a:r>
              <a:rPr lang="en-ZA" sz="1600" b="1" dirty="0">
                <a:solidFill>
                  <a:srgbClr val="624394"/>
                </a:solidFill>
                <a:latin typeface="Arial" panose="020B0604020202020204" pitchFamily="34" charset="0"/>
                <a:cs typeface="Arial" panose="020B0604020202020204" pitchFamily="34" charset="0"/>
              </a:rPr>
              <a:t>Respect for participants </a:t>
            </a:r>
            <a:r>
              <a:rPr lang="en-ZA" sz="1600" dirty="0">
                <a:solidFill>
                  <a:srgbClr val="624394"/>
                </a:solidFill>
                <a:latin typeface="Arial" panose="020B0604020202020204" pitchFamily="34" charset="0"/>
                <a:cs typeface="Arial" panose="020B0604020202020204" pitchFamily="34" charset="0"/>
              </a:rPr>
              <a:t>– rights and welfare of participants must be protected throughout the entire trial, conclusion, and follow-up.​</a:t>
            </a:r>
          </a:p>
        </p:txBody>
      </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0" y="643844"/>
            <a:ext cx="6834317" cy="1150649"/>
          </a:xfrm>
        </p:spPr>
        <p:txBody>
          <a:bodyPr anchor="t" anchorCtr="0">
            <a:normAutofit/>
          </a:bodyPr>
          <a:lstStyle/>
          <a:p>
            <a:pPr algn="l"/>
            <a:r>
              <a:rPr lang="en-US" sz="3600" dirty="0">
                <a:solidFill>
                  <a:srgbClr val="56BDB9"/>
                </a:solidFill>
                <a:latin typeface="Museo Sans 500" panose="02000000000000000000" pitchFamily="2" charset="77"/>
                <a:cs typeface="Arial" panose="020B0604020202020204" pitchFamily="34" charset="0"/>
              </a:rPr>
              <a:t>Principles of Ethical Research​</a:t>
            </a:r>
          </a:p>
        </p:txBody>
      </p:sp>
      <p:pic>
        <p:nvPicPr>
          <p:cNvPr id="2" name="Picture 1">
            <a:extLst>
              <a:ext uri="{FF2B5EF4-FFF2-40B4-BE49-F238E27FC236}">
                <a16:creationId xmlns:a16="http://schemas.microsoft.com/office/drawing/2014/main" id="{390200AF-F808-120B-11C4-44ECF8D80C25}"/>
              </a:ext>
            </a:extLst>
          </p:cNvPr>
          <p:cNvPicPr>
            <a:picLocks noChangeAspect="1"/>
          </p:cNvPicPr>
          <p:nvPr/>
        </p:nvPicPr>
        <p:blipFill>
          <a:blip r:embed="rId4"/>
          <a:stretch>
            <a:fillRect/>
          </a:stretch>
        </p:blipFill>
        <p:spPr>
          <a:xfrm>
            <a:off x="9047440" y="792440"/>
            <a:ext cx="2395260" cy="2395260"/>
          </a:xfrm>
          <a:prstGeom prst="rect">
            <a:avLst/>
          </a:prstGeom>
        </p:spPr>
      </p:pic>
      <p:sp>
        <p:nvSpPr>
          <p:cNvPr id="3" name="TextBox 2">
            <a:extLst>
              <a:ext uri="{FF2B5EF4-FFF2-40B4-BE49-F238E27FC236}">
                <a16:creationId xmlns:a16="http://schemas.microsoft.com/office/drawing/2014/main" id="{671CD6BB-B214-5AD1-6393-C9C20824DA70}"/>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624394"/>
                </a:solidFill>
                <a:latin typeface="Arial" panose="020B0604020202020204" pitchFamily="34" charset="0"/>
                <a:cs typeface="Arial" panose="020B0604020202020204" pitchFamily="34" charset="0"/>
              </a:rPr>
              <a:t>IAVI VACCINE LITERACY LIBRARY  |   MODULE 6</a:t>
            </a:r>
          </a:p>
        </p:txBody>
      </p:sp>
    </p:spTree>
    <p:extLst>
      <p:ext uri="{BB962C8B-B14F-4D97-AF65-F5344CB8AC3E}">
        <p14:creationId xmlns:p14="http://schemas.microsoft.com/office/powerpoint/2010/main" val="22673504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EAAC96-206E-EF40-B791-7EDFE6082BA4}"/>
              </a:ext>
            </a:extLst>
          </p:cNvPr>
          <p:cNvPicPr>
            <a:picLocks noChangeAspect="1"/>
          </p:cNvPicPr>
          <p:nvPr/>
        </p:nvPicPr>
        <p:blipFill>
          <a:blip r:embed="rId3"/>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0" y="643845"/>
            <a:ext cx="6412311" cy="1070030"/>
          </a:xfrm>
        </p:spPr>
        <p:txBody>
          <a:bodyPr anchor="t" anchorCtr="0">
            <a:noAutofit/>
          </a:bodyPr>
          <a:lstStyle/>
          <a:p>
            <a:pPr algn="l"/>
            <a:r>
              <a:rPr lang="en-US" sz="3600" dirty="0">
                <a:solidFill>
                  <a:srgbClr val="FCBE0C"/>
                </a:solidFill>
                <a:latin typeface="Arial" panose="020B0604020202020204" pitchFamily="34" charset="0"/>
                <a:cs typeface="Arial" panose="020B0604020202020204" pitchFamily="34" charset="0"/>
              </a:rPr>
              <a:t>Informed Consent</a:t>
            </a:r>
          </a:p>
        </p:txBody>
      </p:sp>
      <p:pic>
        <p:nvPicPr>
          <p:cNvPr id="3" name="Picture 2">
            <a:extLst>
              <a:ext uri="{FF2B5EF4-FFF2-40B4-BE49-F238E27FC236}">
                <a16:creationId xmlns:a16="http://schemas.microsoft.com/office/drawing/2014/main" id="{9BD35AEC-083C-2CD2-C07B-6AB278C2FF26}"/>
              </a:ext>
            </a:extLst>
          </p:cNvPr>
          <p:cNvPicPr>
            <a:picLocks noChangeAspect="1"/>
          </p:cNvPicPr>
          <p:nvPr/>
        </p:nvPicPr>
        <p:blipFill>
          <a:blip r:embed="rId4"/>
          <a:stretch>
            <a:fillRect/>
          </a:stretch>
        </p:blipFill>
        <p:spPr>
          <a:xfrm rot="10800000" flipH="1" flipV="1">
            <a:off x="6680200" y="599439"/>
            <a:ext cx="4200800" cy="1147991"/>
          </a:xfrm>
          <a:prstGeom prst="rect">
            <a:avLst/>
          </a:prstGeom>
        </p:spPr>
      </p:pic>
      <p:sp>
        <p:nvSpPr>
          <p:cNvPr id="11" name="Subtitle 2">
            <a:extLst>
              <a:ext uri="{FF2B5EF4-FFF2-40B4-BE49-F238E27FC236}">
                <a16:creationId xmlns:a16="http://schemas.microsoft.com/office/drawing/2014/main" id="{B3560539-83DF-26ED-C17A-C6A9E03C5523}"/>
              </a:ext>
            </a:extLst>
          </p:cNvPr>
          <p:cNvSpPr txBox="1">
            <a:spLocks/>
          </p:cNvSpPr>
          <p:nvPr/>
        </p:nvSpPr>
        <p:spPr>
          <a:xfrm>
            <a:off x="6893525" y="769434"/>
            <a:ext cx="3810756" cy="5545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ZA" sz="1600" dirty="0">
                <a:solidFill>
                  <a:schemeClr val="bg1"/>
                </a:solidFill>
                <a:latin typeface="Arial" panose="020B0604020202020204" pitchFamily="34" charset="0"/>
                <a:cs typeface="Arial" panose="020B0604020202020204" pitchFamily="34" charset="0"/>
              </a:rPr>
              <a:t>Informed consent is the cornerstone of all medical research.</a:t>
            </a:r>
          </a:p>
        </p:txBody>
      </p:sp>
      <p:sp>
        <p:nvSpPr>
          <p:cNvPr id="2" name="Subtitle 2">
            <a:extLst>
              <a:ext uri="{FF2B5EF4-FFF2-40B4-BE49-F238E27FC236}">
                <a16:creationId xmlns:a16="http://schemas.microsoft.com/office/drawing/2014/main" id="{9221E28A-365C-96EB-DE41-BB15A2E5AE1C}"/>
              </a:ext>
            </a:extLst>
          </p:cNvPr>
          <p:cNvSpPr txBox="1">
            <a:spLocks/>
          </p:cNvSpPr>
          <p:nvPr/>
        </p:nvSpPr>
        <p:spPr>
          <a:xfrm>
            <a:off x="7812370" y="1954366"/>
            <a:ext cx="3924056" cy="398854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It ensures that participants fully understand key information about the trial and that they are not unfairly influenced to participate.​</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Researchers must be sure that the participant’s decision is free from inducement or coercion of any kind.​</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It includes the right to withdraw from the research.​</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It is not a one-off event but an ongoing process to ensure that the person understands all relevant facts associated with their participation in a clinical trial.​</a:t>
            </a:r>
          </a:p>
        </p:txBody>
      </p:sp>
      <p:sp>
        <p:nvSpPr>
          <p:cNvPr id="4" name="TextBox 3">
            <a:extLst>
              <a:ext uri="{FF2B5EF4-FFF2-40B4-BE49-F238E27FC236}">
                <a16:creationId xmlns:a16="http://schemas.microsoft.com/office/drawing/2014/main" id="{D06533B5-127C-3309-B606-3B0B9C68E62E}"/>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624394"/>
                </a:solidFill>
                <a:latin typeface="Arial" panose="020B0604020202020204" pitchFamily="34" charset="0"/>
                <a:cs typeface="Arial" panose="020B0604020202020204" pitchFamily="34" charset="0"/>
              </a:rPr>
              <a:t>IAVI VACCINE LITERACY LIBRARY  |   MODULE 6</a:t>
            </a:r>
          </a:p>
        </p:txBody>
      </p:sp>
    </p:spTree>
    <p:extLst>
      <p:ext uri="{BB962C8B-B14F-4D97-AF65-F5344CB8AC3E}">
        <p14:creationId xmlns:p14="http://schemas.microsoft.com/office/powerpoint/2010/main" val="8185278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1C356BF-9963-1960-EDF2-53D8B08C232E}"/>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1C1F224-A93F-38DD-C006-AA102FF43BFD}"/>
              </a:ext>
            </a:extLst>
          </p:cNvPr>
          <p:cNvSpPr/>
          <p:nvPr/>
        </p:nvSpPr>
        <p:spPr>
          <a:xfrm>
            <a:off x="5766323" y="27989"/>
            <a:ext cx="1819468" cy="1238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ubtitle 2">
            <a:extLst>
              <a:ext uri="{FF2B5EF4-FFF2-40B4-BE49-F238E27FC236}">
                <a16:creationId xmlns:a16="http://schemas.microsoft.com/office/drawing/2014/main" id="{58D0D516-2E0A-462D-E898-C6DC4F7C53A5}"/>
              </a:ext>
            </a:extLst>
          </p:cNvPr>
          <p:cNvSpPr>
            <a:spLocks noGrp="1"/>
          </p:cNvSpPr>
          <p:nvPr>
            <p:ph type="subTitle" idx="1"/>
          </p:nvPr>
        </p:nvSpPr>
        <p:spPr>
          <a:xfrm>
            <a:off x="536301" y="1794493"/>
            <a:ext cx="7883800" cy="4419663"/>
          </a:xfrm>
        </p:spPr>
        <p:txBody>
          <a:bodyPr>
            <a:noAutofit/>
          </a:bodyPr>
          <a:lstStyle/>
          <a:p>
            <a:pPr algn="l">
              <a:lnSpc>
                <a:spcPct val="100000"/>
              </a:lnSpc>
            </a:pPr>
            <a:r>
              <a:rPr lang="en-ZA" sz="1600" b="1" dirty="0">
                <a:solidFill>
                  <a:srgbClr val="624394"/>
                </a:solidFill>
                <a:latin typeface="Arial" panose="020B0604020202020204" pitchFamily="34" charset="0"/>
                <a:cs typeface="Arial" panose="020B0604020202020204" pitchFamily="34" charset="0"/>
              </a:rPr>
              <a:t>The informed consent form is signed by anyone who decides to participant in a trial to indicates his or her understanding of, and agreement to, the following:​​</a:t>
            </a:r>
          </a:p>
          <a:p>
            <a:pPr marL="342900" indent="-342900" algn="l">
              <a:lnSpc>
                <a:spcPct val="100000"/>
              </a:lnSpc>
              <a:buFont typeface="+mj-lt"/>
              <a:buAutoNum type="arabicPeriod"/>
            </a:pPr>
            <a:r>
              <a:rPr lang="en-ZA" sz="1600" dirty="0">
                <a:solidFill>
                  <a:srgbClr val="624394"/>
                </a:solidFill>
                <a:latin typeface="Arial" panose="020B0604020202020204" pitchFamily="34" charset="0"/>
                <a:cs typeface="Arial" panose="020B0604020202020204" pitchFamily="34" charset="0"/>
              </a:rPr>
              <a:t>Why the research is being done.​</a:t>
            </a:r>
          </a:p>
          <a:p>
            <a:pPr marL="342900" indent="-342900" algn="l">
              <a:lnSpc>
                <a:spcPct val="100000"/>
              </a:lnSpc>
              <a:buFont typeface="+mj-lt"/>
              <a:buAutoNum type="arabicPeriod"/>
            </a:pPr>
            <a:r>
              <a:rPr lang="en-ZA" sz="1600" dirty="0">
                <a:solidFill>
                  <a:srgbClr val="624394"/>
                </a:solidFill>
                <a:latin typeface="Arial" panose="020B0604020202020204" pitchFamily="34" charset="0"/>
                <a:cs typeface="Arial" panose="020B0604020202020204" pitchFamily="34" charset="0"/>
              </a:rPr>
              <a:t>What researchers want to accomplish and who is responsible for the trial.​</a:t>
            </a:r>
          </a:p>
          <a:p>
            <a:pPr marL="342900" indent="-342900" algn="l">
              <a:lnSpc>
                <a:spcPct val="100000"/>
              </a:lnSpc>
              <a:buFont typeface="+mj-lt"/>
              <a:buAutoNum type="arabicPeriod"/>
            </a:pPr>
            <a:r>
              <a:rPr lang="en-ZA" sz="1600" dirty="0">
                <a:solidFill>
                  <a:srgbClr val="624394"/>
                </a:solidFill>
                <a:latin typeface="Arial" panose="020B0604020202020204" pitchFamily="34" charset="0"/>
                <a:cs typeface="Arial" panose="020B0604020202020204" pitchFamily="34" charset="0"/>
              </a:rPr>
              <a:t>What will be done during the trial and for how long.​</a:t>
            </a:r>
          </a:p>
          <a:p>
            <a:pPr marL="342900" indent="-342900" algn="l">
              <a:lnSpc>
                <a:spcPct val="100000"/>
              </a:lnSpc>
              <a:buFont typeface="+mj-lt"/>
              <a:buAutoNum type="arabicPeriod"/>
            </a:pPr>
            <a:r>
              <a:rPr lang="en-ZA" sz="1600" dirty="0">
                <a:solidFill>
                  <a:srgbClr val="624394"/>
                </a:solidFill>
                <a:latin typeface="Arial" panose="020B0604020202020204" pitchFamily="34" charset="0"/>
                <a:cs typeface="Arial" panose="020B0604020202020204" pitchFamily="34" charset="0"/>
              </a:rPr>
              <a:t>What risks are involved.​</a:t>
            </a:r>
          </a:p>
          <a:p>
            <a:pPr marL="342900" indent="-342900" algn="l">
              <a:lnSpc>
                <a:spcPct val="100000"/>
              </a:lnSpc>
              <a:buFont typeface="+mj-lt"/>
              <a:buAutoNum type="arabicPeriod"/>
            </a:pPr>
            <a:r>
              <a:rPr lang="en-ZA" sz="1600" dirty="0">
                <a:solidFill>
                  <a:srgbClr val="624394"/>
                </a:solidFill>
                <a:latin typeface="Arial" panose="020B0604020202020204" pitchFamily="34" charset="0"/>
                <a:cs typeface="Arial" panose="020B0604020202020204" pitchFamily="34" charset="0"/>
              </a:rPr>
              <a:t>What is expected of trial participants.​</a:t>
            </a:r>
          </a:p>
          <a:p>
            <a:pPr marL="342900" indent="-342900" algn="l">
              <a:lnSpc>
                <a:spcPct val="100000"/>
              </a:lnSpc>
              <a:buFont typeface="+mj-lt"/>
              <a:buAutoNum type="arabicPeriod"/>
            </a:pPr>
            <a:r>
              <a:rPr lang="en-ZA" sz="1600" dirty="0">
                <a:solidFill>
                  <a:srgbClr val="624394"/>
                </a:solidFill>
                <a:latin typeface="Arial" panose="020B0604020202020204" pitchFamily="34" charset="0"/>
                <a:cs typeface="Arial" panose="020B0604020202020204" pitchFamily="34" charset="0"/>
              </a:rPr>
              <a:t>What, if any, benefits can be expected from the trial.​</a:t>
            </a:r>
          </a:p>
          <a:p>
            <a:pPr marL="342900" indent="-342900" algn="l">
              <a:lnSpc>
                <a:spcPct val="100000"/>
              </a:lnSpc>
              <a:buFont typeface="+mj-lt"/>
              <a:buAutoNum type="arabicPeriod"/>
            </a:pPr>
            <a:r>
              <a:rPr lang="en-ZA" sz="1600" dirty="0">
                <a:solidFill>
                  <a:srgbClr val="624394"/>
                </a:solidFill>
                <a:latin typeface="Arial" panose="020B0604020202020204" pitchFamily="34" charset="0"/>
                <a:cs typeface="Arial" panose="020B0604020202020204" pitchFamily="34" charset="0"/>
              </a:rPr>
              <a:t>The system in place for care and support of participants.​</a:t>
            </a:r>
          </a:p>
          <a:p>
            <a:pPr marL="342900" indent="-342900" algn="l">
              <a:lnSpc>
                <a:spcPct val="100000"/>
              </a:lnSpc>
              <a:buFont typeface="+mj-lt"/>
              <a:buAutoNum type="arabicPeriod"/>
            </a:pPr>
            <a:r>
              <a:rPr lang="en-ZA" sz="1600" dirty="0">
                <a:solidFill>
                  <a:srgbClr val="624394"/>
                </a:solidFill>
                <a:latin typeface="Arial" panose="020B0604020202020204" pitchFamily="34" charset="0"/>
                <a:cs typeface="Arial" panose="020B0604020202020204" pitchFamily="34" charset="0"/>
              </a:rPr>
              <a:t>What other interventions are available.​</a:t>
            </a:r>
          </a:p>
          <a:p>
            <a:pPr marL="342900" indent="-342900" algn="l">
              <a:lnSpc>
                <a:spcPct val="100000"/>
              </a:lnSpc>
              <a:buFont typeface="+mj-lt"/>
              <a:buAutoNum type="arabicPeriod"/>
            </a:pPr>
            <a:r>
              <a:rPr lang="en-ZA" sz="1600" dirty="0">
                <a:solidFill>
                  <a:srgbClr val="624394"/>
                </a:solidFill>
                <a:latin typeface="Arial" panose="020B0604020202020204" pitchFamily="34" charset="0"/>
                <a:cs typeface="Arial" panose="020B0604020202020204" pitchFamily="34" charset="0"/>
              </a:rPr>
              <a:t>The participant’s right to leave the trial at any time.​</a:t>
            </a:r>
          </a:p>
        </p:txBody>
      </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0" y="643844"/>
            <a:ext cx="7624027" cy="1150649"/>
          </a:xfrm>
        </p:spPr>
        <p:txBody>
          <a:bodyPr anchor="t" anchorCtr="0">
            <a:normAutofit/>
          </a:bodyPr>
          <a:lstStyle/>
          <a:p>
            <a:pPr algn="l"/>
            <a:r>
              <a:rPr lang="en-US" sz="3600" dirty="0">
                <a:solidFill>
                  <a:srgbClr val="56BDB9"/>
                </a:solidFill>
                <a:latin typeface="Arial" panose="020B0604020202020204" pitchFamily="34" charset="0"/>
                <a:cs typeface="Arial" panose="020B0604020202020204" pitchFamily="34" charset="0"/>
              </a:rPr>
              <a:t>The Informed Consent Form</a:t>
            </a:r>
          </a:p>
        </p:txBody>
      </p:sp>
      <p:pic>
        <p:nvPicPr>
          <p:cNvPr id="2" name="Picture 1">
            <a:extLst>
              <a:ext uri="{FF2B5EF4-FFF2-40B4-BE49-F238E27FC236}">
                <a16:creationId xmlns:a16="http://schemas.microsoft.com/office/drawing/2014/main" id="{5AFD9308-FB64-3CA4-9FDE-2B4F18CBC517}"/>
              </a:ext>
            </a:extLst>
          </p:cNvPr>
          <p:cNvPicPr>
            <a:picLocks noChangeAspect="1"/>
          </p:cNvPicPr>
          <p:nvPr/>
        </p:nvPicPr>
        <p:blipFill>
          <a:blip r:embed="rId4"/>
          <a:stretch>
            <a:fillRect/>
          </a:stretch>
        </p:blipFill>
        <p:spPr>
          <a:xfrm>
            <a:off x="8314997" y="2751107"/>
            <a:ext cx="2819400" cy="2819400"/>
          </a:xfrm>
          <a:prstGeom prst="rect">
            <a:avLst/>
          </a:prstGeom>
        </p:spPr>
      </p:pic>
      <p:sp>
        <p:nvSpPr>
          <p:cNvPr id="3" name="TextBox 2">
            <a:extLst>
              <a:ext uri="{FF2B5EF4-FFF2-40B4-BE49-F238E27FC236}">
                <a16:creationId xmlns:a16="http://schemas.microsoft.com/office/drawing/2014/main" id="{D7492529-0D98-1FF6-EF72-2B50AF199E11}"/>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624394"/>
                </a:solidFill>
                <a:latin typeface="Arial" panose="020B0604020202020204" pitchFamily="34" charset="0"/>
                <a:cs typeface="Arial" panose="020B0604020202020204" pitchFamily="34" charset="0"/>
              </a:rPr>
              <a:t>IAVI VACCINE LITERACY LIBRARY  |   MODULE 6</a:t>
            </a:r>
          </a:p>
        </p:txBody>
      </p:sp>
    </p:spTree>
    <p:extLst>
      <p:ext uri="{BB962C8B-B14F-4D97-AF65-F5344CB8AC3E}">
        <p14:creationId xmlns:p14="http://schemas.microsoft.com/office/powerpoint/2010/main" val="37419039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211604-3464-D13F-947E-F49C34F20DF0}"/>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1C1F224-A93F-38DD-C006-AA102FF43BFD}"/>
              </a:ext>
            </a:extLst>
          </p:cNvPr>
          <p:cNvSpPr/>
          <p:nvPr/>
        </p:nvSpPr>
        <p:spPr>
          <a:xfrm>
            <a:off x="5766323" y="27989"/>
            <a:ext cx="1819468" cy="1238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ubtitle 2">
            <a:extLst>
              <a:ext uri="{FF2B5EF4-FFF2-40B4-BE49-F238E27FC236}">
                <a16:creationId xmlns:a16="http://schemas.microsoft.com/office/drawing/2014/main" id="{58D0D516-2E0A-462D-E898-C6DC4F7C53A5}"/>
              </a:ext>
            </a:extLst>
          </p:cNvPr>
          <p:cNvSpPr>
            <a:spLocks noGrp="1"/>
          </p:cNvSpPr>
          <p:nvPr>
            <p:ph type="subTitle" idx="1"/>
          </p:nvPr>
        </p:nvSpPr>
        <p:spPr>
          <a:xfrm>
            <a:off x="4290279" y="1713875"/>
            <a:ext cx="7053142" cy="3833486"/>
          </a:xfrm>
        </p:spPr>
        <p:txBody>
          <a:bodyPr>
            <a:noAutofit/>
          </a:bodyPr>
          <a:lstStyle/>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Communicating complete information and ensuring understanding can be complex and difficult, particularly for vulnerable groups, including women and adolescents.​</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Women may be vulnerable to unfair influence and coercion from husbands, family, community members and healthcare providers.​</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Young people under the age of 18 are minors in the eyes of the law, and therefore are usually unable to give consent without parental permission. ​</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People from vulnerable groups may not fully understand their personal risk, posing challenges for informed consent as well as prevention counselling during the trial.​</a:t>
            </a:r>
          </a:p>
        </p:txBody>
      </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0" y="643845"/>
            <a:ext cx="6412311" cy="1070030"/>
          </a:xfrm>
        </p:spPr>
        <p:txBody>
          <a:bodyPr anchor="t" anchorCtr="0">
            <a:noAutofit/>
          </a:bodyPr>
          <a:lstStyle/>
          <a:p>
            <a:pPr algn="l"/>
            <a:r>
              <a:rPr lang="en-US" sz="3600" dirty="0">
                <a:solidFill>
                  <a:srgbClr val="FCBE0C"/>
                </a:solidFill>
                <a:latin typeface="Arial" panose="020B0604020202020204" pitchFamily="34" charset="0"/>
                <a:cs typeface="Arial" panose="020B0604020202020204" pitchFamily="34" charset="0"/>
              </a:rPr>
              <a:t>Vulnerable Groups​</a:t>
            </a:r>
          </a:p>
        </p:txBody>
      </p:sp>
      <p:pic>
        <p:nvPicPr>
          <p:cNvPr id="2" name="Picture 1">
            <a:extLst>
              <a:ext uri="{FF2B5EF4-FFF2-40B4-BE49-F238E27FC236}">
                <a16:creationId xmlns:a16="http://schemas.microsoft.com/office/drawing/2014/main" id="{1FB78804-9F61-C1C2-4447-B8DF17E4D584}"/>
              </a:ext>
            </a:extLst>
          </p:cNvPr>
          <p:cNvPicPr>
            <a:picLocks noChangeAspect="1"/>
          </p:cNvPicPr>
          <p:nvPr/>
        </p:nvPicPr>
        <p:blipFill>
          <a:blip r:embed="rId4"/>
          <a:stretch>
            <a:fillRect/>
          </a:stretch>
        </p:blipFill>
        <p:spPr>
          <a:xfrm>
            <a:off x="965200" y="3737655"/>
            <a:ext cx="2476500" cy="2476500"/>
          </a:xfrm>
          <a:prstGeom prst="rect">
            <a:avLst/>
          </a:prstGeom>
        </p:spPr>
      </p:pic>
      <p:sp>
        <p:nvSpPr>
          <p:cNvPr id="3" name="TextBox 2">
            <a:extLst>
              <a:ext uri="{FF2B5EF4-FFF2-40B4-BE49-F238E27FC236}">
                <a16:creationId xmlns:a16="http://schemas.microsoft.com/office/drawing/2014/main" id="{B10720D6-ED43-9A99-E1BC-941AE18926C1}"/>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624394"/>
                </a:solidFill>
                <a:latin typeface="Arial" panose="020B0604020202020204" pitchFamily="34" charset="0"/>
                <a:cs typeface="Arial" panose="020B0604020202020204" pitchFamily="34" charset="0"/>
              </a:rPr>
              <a:t>IAVI VACCINE LITERACY LIBRARY  |   MODULE 6</a:t>
            </a:r>
          </a:p>
        </p:txBody>
      </p:sp>
    </p:spTree>
    <p:extLst>
      <p:ext uri="{BB962C8B-B14F-4D97-AF65-F5344CB8AC3E}">
        <p14:creationId xmlns:p14="http://schemas.microsoft.com/office/powerpoint/2010/main" val="13634764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3BBF2C-B11D-300A-786C-C24943B258AC}"/>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1C1F224-A93F-38DD-C006-AA102FF43BFD}"/>
              </a:ext>
            </a:extLst>
          </p:cNvPr>
          <p:cNvSpPr/>
          <p:nvPr/>
        </p:nvSpPr>
        <p:spPr>
          <a:xfrm>
            <a:off x="5766323" y="27989"/>
            <a:ext cx="1819468" cy="1238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ubtitle 2">
            <a:extLst>
              <a:ext uri="{FF2B5EF4-FFF2-40B4-BE49-F238E27FC236}">
                <a16:creationId xmlns:a16="http://schemas.microsoft.com/office/drawing/2014/main" id="{58D0D516-2E0A-462D-E898-C6DC4F7C53A5}"/>
              </a:ext>
            </a:extLst>
          </p:cNvPr>
          <p:cNvSpPr>
            <a:spLocks noGrp="1"/>
          </p:cNvSpPr>
          <p:nvPr>
            <p:ph type="subTitle" idx="1"/>
          </p:nvPr>
        </p:nvSpPr>
        <p:spPr>
          <a:xfrm>
            <a:off x="536300" y="1713875"/>
            <a:ext cx="6203396" cy="4744694"/>
          </a:xfrm>
        </p:spPr>
        <p:txBody>
          <a:bodyPr>
            <a:noAutofit/>
          </a:bodyPr>
          <a:lstStyle/>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The study team must keep all information about participants confidential.​</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Information collected about the participant during the trial should not be disclosed to anyone except study staff without the consent of the participant.​</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While confidentiality is critical for all trial participants, women may be particularly vulnerable if confidentiality is broken, as disclosure of participation in trials itself may lead to stigma, discrimination, and violence.​</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This is particularly relevant to HIV vaccine trials: if a woman is known to be participating in such a trial, people may assume she is engaging in risky behaviour or that she is protecting herself from the risky behaviour of her partner.​</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All trial staff must be trained in handling confidentiality in a gender-sensitive manner.​</a:t>
            </a:r>
          </a:p>
        </p:txBody>
      </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0" y="643845"/>
            <a:ext cx="6412311" cy="1070030"/>
          </a:xfrm>
        </p:spPr>
        <p:txBody>
          <a:bodyPr anchor="t" anchorCtr="0">
            <a:noAutofit/>
          </a:bodyPr>
          <a:lstStyle/>
          <a:p>
            <a:pPr algn="l"/>
            <a:r>
              <a:rPr lang="en-US" sz="3600" dirty="0">
                <a:solidFill>
                  <a:srgbClr val="56BDB9"/>
                </a:solidFill>
                <a:latin typeface="Arial" panose="020B0604020202020204" pitchFamily="34" charset="0"/>
                <a:cs typeface="Arial" panose="020B0604020202020204" pitchFamily="34" charset="0"/>
              </a:rPr>
              <a:t>Confidentiality</a:t>
            </a:r>
          </a:p>
        </p:txBody>
      </p:sp>
      <p:pic>
        <p:nvPicPr>
          <p:cNvPr id="3" name="Picture 2">
            <a:extLst>
              <a:ext uri="{FF2B5EF4-FFF2-40B4-BE49-F238E27FC236}">
                <a16:creationId xmlns:a16="http://schemas.microsoft.com/office/drawing/2014/main" id="{051F20EA-E7FB-F13F-568E-30C39A8A2980}"/>
              </a:ext>
            </a:extLst>
          </p:cNvPr>
          <p:cNvPicPr>
            <a:picLocks noChangeAspect="1"/>
          </p:cNvPicPr>
          <p:nvPr/>
        </p:nvPicPr>
        <p:blipFill>
          <a:blip r:embed="rId4"/>
          <a:stretch>
            <a:fillRect/>
          </a:stretch>
        </p:blipFill>
        <p:spPr>
          <a:xfrm>
            <a:off x="6851745" y="794363"/>
            <a:ext cx="4799942" cy="4869844"/>
          </a:xfrm>
          <a:prstGeom prst="rect">
            <a:avLst/>
          </a:prstGeom>
        </p:spPr>
      </p:pic>
      <p:sp>
        <p:nvSpPr>
          <p:cNvPr id="2" name="TextBox 1">
            <a:extLst>
              <a:ext uri="{FF2B5EF4-FFF2-40B4-BE49-F238E27FC236}">
                <a16:creationId xmlns:a16="http://schemas.microsoft.com/office/drawing/2014/main" id="{AAC5341B-F0DD-6E42-D443-FBE623BE0088}"/>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624394"/>
                </a:solidFill>
                <a:latin typeface="Arial" panose="020B0604020202020204" pitchFamily="34" charset="0"/>
                <a:cs typeface="Arial" panose="020B0604020202020204" pitchFamily="34" charset="0"/>
              </a:rPr>
              <a:t>IAVI VACCINE LITERACY LIBRARY  |   MODULE 6</a:t>
            </a:r>
          </a:p>
        </p:txBody>
      </p:sp>
    </p:spTree>
    <p:extLst>
      <p:ext uri="{BB962C8B-B14F-4D97-AF65-F5344CB8AC3E}">
        <p14:creationId xmlns:p14="http://schemas.microsoft.com/office/powerpoint/2010/main" val="36512155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211604-3464-D13F-947E-F49C34F20DF0}"/>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1C1F224-A93F-38DD-C006-AA102FF43BFD}"/>
              </a:ext>
            </a:extLst>
          </p:cNvPr>
          <p:cNvSpPr/>
          <p:nvPr/>
        </p:nvSpPr>
        <p:spPr>
          <a:xfrm>
            <a:off x="5766323" y="27989"/>
            <a:ext cx="1819468" cy="1238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ubtitle 2">
            <a:extLst>
              <a:ext uri="{FF2B5EF4-FFF2-40B4-BE49-F238E27FC236}">
                <a16:creationId xmlns:a16="http://schemas.microsoft.com/office/drawing/2014/main" id="{58D0D516-2E0A-462D-E898-C6DC4F7C53A5}"/>
              </a:ext>
            </a:extLst>
          </p:cNvPr>
          <p:cNvSpPr>
            <a:spLocks noGrp="1"/>
          </p:cNvSpPr>
          <p:nvPr>
            <p:ph type="subTitle" idx="1"/>
          </p:nvPr>
        </p:nvSpPr>
        <p:spPr>
          <a:xfrm>
            <a:off x="536300" y="1909848"/>
            <a:ext cx="6848173" cy="4027195"/>
          </a:xfrm>
        </p:spPr>
        <p:txBody>
          <a:bodyPr>
            <a:noAutofit/>
          </a:bodyPr>
          <a:lstStyle/>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Participating in any clinical trial involves both risks and benefits. When researchers plan a study, they must make sure that the risks and benefits of participation balance.​</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If there are many risks, it is unfair to ask people to participate. If there are many benefits, people will participate for the wrong reasons and the study may be considered coercive.​</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When someone is deciding whether or not to participate in a trial, that person must fully understand the risks and benefits involved to make an informed choice of whether they feel that the benefits outweigh the risks of participation.​</a:t>
            </a:r>
          </a:p>
        </p:txBody>
      </p:sp>
      <p:pic>
        <p:nvPicPr>
          <p:cNvPr id="14" name="Picture 13">
            <a:extLst>
              <a:ext uri="{FF2B5EF4-FFF2-40B4-BE49-F238E27FC236}">
                <a16:creationId xmlns:a16="http://schemas.microsoft.com/office/drawing/2014/main" id="{0E50D130-90AB-4EB7-2064-7AF93A1E55DA}"/>
              </a:ext>
            </a:extLst>
          </p:cNvPr>
          <p:cNvPicPr>
            <a:picLocks noChangeAspect="1"/>
          </p:cNvPicPr>
          <p:nvPr/>
        </p:nvPicPr>
        <p:blipFill>
          <a:blip r:embed="rId4"/>
          <a:stretch>
            <a:fillRect/>
          </a:stretch>
        </p:blipFill>
        <p:spPr>
          <a:xfrm flipV="1">
            <a:off x="5247864" y="4219338"/>
            <a:ext cx="4978400" cy="1974193"/>
          </a:xfrm>
          <a:prstGeom prst="rect">
            <a:avLst/>
          </a:prstGeom>
        </p:spPr>
      </p:pic>
      <p:sp>
        <p:nvSpPr>
          <p:cNvPr id="11" name="Subtitle 2">
            <a:extLst>
              <a:ext uri="{FF2B5EF4-FFF2-40B4-BE49-F238E27FC236}">
                <a16:creationId xmlns:a16="http://schemas.microsoft.com/office/drawing/2014/main" id="{B3560539-83DF-26ED-C17A-C6A9E03C5523}"/>
              </a:ext>
            </a:extLst>
          </p:cNvPr>
          <p:cNvSpPr txBox="1">
            <a:spLocks/>
          </p:cNvSpPr>
          <p:nvPr/>
        </p:nvSpPr>
        <p:spPr>
          <a:xfrm>
            <a:off x="5840269" y="4919991"/>
            <a:ext cx="4004771" cy="10831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ZA" sz="1600" dirty="0">
                <a:solidFill>
                  <a:schemeClr val="bg1"/>
                </a:solidFill>
                <a:latin typeface="Arial" panose="020B0604020202020204" pitchFamily="34" charset="0"/>
                <a:cs typeface="Arial" panose="020B0604020202020204" pitchFamily="34" charset="0"/>
              </a:rPr>
              <a:t>An ethical review board determines the balance of risks and benefits. Every study plan, or protocol, must be reviewed by such a board​.</a:t>
            </a:r>
          </a:p>
        </p:txBody>
      </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0" y="643845"/>
            <a:ext cx="6412311" cy="1070030"/>
          </a:xfrm>
        </p:spPr>
        <p:txBody>
          <a:bodyPr anchor="t" anchorCtr="0">
            <a:noAutofit/>
          </a:bodyPr>
          <a:lstStyle/>
          <a:p>
            <a:pPr algn="l"/>
            <a:r>
              <a:rPr lang="en-US" sz="3600" dirty="0">
                <a:solidFill>
                  <a:srgbClr val="FCBE0C"/>
                </a:solidFill>
                <a:latin typeface="Arial" panose="020B0604020202020204" pitchFamily="34" charset="0"/>
                <a:cs typeface="Arial" panose="020B0604020202020204" pitchFamily="34" charset="0"/>
              </a:rPr>
              <a:t>Risks and Benefits</a:t>
            </a:r>
          </a:p>
        </p:txBody>
      </p:sp>
      <p:pic>
        <p:nvPicPr>
          <p:cNvPr id="2" name="Picture 1">
            <a:extLst>
              <a:ext uri="{FF2B5EF4-FFF2-40B4-BE49-F238E27FC236}">
                <a16:creationId xmlns:a16="http://schemas.microsoft.com/office/drawing/2014/main" id="{84172B8F-EA5C-5C57-E7D2-1773E77EAD65}"/>
              </a:ext>
            </a:extLst>
          </p:cNvPr>
          <p:cNvPicPr>
            <a:picLocks noChangeAspect="1"/>
          </p:cNvPicPr>
          <p:nvPr/>
        </p:nvPicPr>
        <p:blipFill>
          <a:blip r:embed="rId5"/>
          <a:stretch>
            <a:fillRect/>
          </a:stretch>
        </p:blipFill>
        <p:spPr>
          <a:xfrm>
            <a:off x="8101095" y="1026365"/>
            <a:ext cx="2362200" cy="2362200"/>
          </a:xfrm>
          <a:prstGeom prst="rect">
            <a:avLst/>
          </a:prstGeom>
        </p:spPr>
      </p:pic>
      <p:sp>
        <p:nvSpPr>
          <p:cNvPr id="3" name="TextBox 2">
            <a:extLst>
              <a:ext uri="{FF2B5EF4-FFF2-40B4-BE49-F238E27FC236}">
                <a16:creationId xmlns:a16="http://schemas.microsoft.com/office/drawing/2014/main" id="{2EDF734A-5CFF-7564-5E0B-3929AC370A83}"/>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624394"/>
                </a:solidFill>
                <a:latin typeface="Arial" panose="020B0604020202020204" pitchFamily="34" charset="0"/>
                <a:cs typeface="Arial" panose="020B0604020202020204" pitchFamily="34" charset="0"/>
              </a:rPr>
              <a:t>IAVI VACCINE LITERACY LIBRARY  |   MODULE 6</a:t>
            </a:r>
          </a:p>
        </p:txBody>
      </p:sp>
    </p:spTree>
    <p:extLst>
      <p:ext uri="{BB962C8B-B14F-4D97-AF65-F5344CB8AC3E}">
        <p14:creationId xmlns:p14="http://schemas.microsoft.com/office/powerpoint/2010/main" val="35607914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027B71E-8601-1B73-EC7C-E7694A19EA64}"/>
              </a:ext>
            </a:extLst>
          </p:cNvPr>
          <p:cNvPicPr>
            <a:picLocks noChangeAspect="1"/>
          </p:cNvPicPr>
          <p:nvPr/>
        </p:nvPicPr>
        <p:blipFill>
          <a:blip r:embed="rId3">
            <a:alphaModFix amt="50000"/>
          </a:blip>
          <a:stretch>
            <a:fillRect/>
          </a:stretch>
        </p:blipFill>
        <p:spPr>
          <a:xfrm>
            <a:off x="5639" y="0"/>
            <a:ext cx="12180722" cy="6858000"/>
          </a:xfrm>
          <a:prstGeom prst="rect">
            <a:avLst/>
          </a:prstGeom>
        </p:spPr>
      </p:pic>
      <p:sp>
        <p:nvSpPr>
          <p:cNvPr id="6" name="Rectangle 5">
            <a:extLst>
              <a:ext uri="{FF2B5EF4-FFF2-40B4-BE49-F238E27FC236}">
                <a16:creationId xmlns:a16="http://schemas.microsoft.com/office/drawing/2014/main" id="{91C1F224-A93F-38DD-C006-AA102FF43BFD}"/>
              </a:ext>
            </a:extLst>
          </p:cNvPr>
          <p:cNvSpPr/>
          <p:nvPr/>
        </p:nvSpPr>
        <p:spPr>
          <a:xfrm>
            <a:off x="5766323" y="27989"/>
            <a:ext cx="1819468" cy="1238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ubtitle 2">
            <a:extLst>
              <a:ext uri="{FF2B5EF4-FFF2-40B4-BE49-F238E27FC236}">
                <a16:creationId xmlns:a16="http://schemas.microsoft.com/office/drawing/2014/main" id="{58D0D516-2E0A-462D-E898-C6DC4F7C53A5}"/>
              </a:ext>
            </a:extLst>
          </p:cNvPr>
          <p:cNvSpPr>
            <a:spLocks noGrp="1"/>
          </p:cNvSpPr>
          <p:nvPr>
            <p:ph type="subTitle" idx="1"/>
          </p:nvPr>
        </p:nvSpPr>
        <p:spPr>
          <a:xfrm>
            <a:off x="4254253" y="1909848"/>
            <a:ext cx="6663076" cy="4429589"/>
          </a:xfrm>
        </p:spPr>
        <p:txBody>
          <a:bodyPr>
            <a:noAutofit/>
          </a:bodyPr>
          <a:lstStyle/>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Before a trial can be conducted anywhere in the world, it must go through an independent scientific and ethics review.​</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All clinical trials are conducted according to a protocol for how the trial will be carried out.​</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All protocols must be carried out according to strict international standards, such as guidelines set by the International Council on Harmonisation (ICH) on Good Clinical Practices (GCP), and Good Clinical Laboratory Practices (GCLP).​</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Before any protocol can begin, it must be reviewed and approved by an ethics committee and relevant regulatory committees at the national level.​</a:t>
            </a:r>
          </a:p>
        </p:txBody>
      </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0" y="643845"/>
            <a:ext cx="6412311" cy="1070030"/>
          </a:xfrm>
        </p:spPr>
        <p:txBody>
          <a:bodyPr anchor="t" anchorCtr="0">
            <a:noAutofit/>
          </a:bodyPr>
          <a:lstStyle/>
          <a:p>
            <a:pPr algn="l"/>
            <a:r>
              <a:rPr lang="en-US" sz="3600" dirty="0">
                <a:solidFill>
                  <a:srgbClr val="56BDB9"/>
                </a:solidFill>
                <a:latin typeface="Arial" panose="020B0604020202020204" pitchFamily="34" charset="0"/>
                <a:cs typeface="Arial" panose="020B0604020202020204" pitchFamily="34" charset="0"/>
              </a:rPr>
              <a:t>Independent Review</a:t>
            </a:r>
          </a:p>
        </p:txBody>
      </p:sp>
      <p:pic>
        <p:nvPicPr>
          <p:cNvPr id="2" name="Picture 1">
            <a:extLst>
              <a:ext uri="{FF2B5EF4-FFF2-40B4-BE49-F238E27FC236}">
                <a16:creationId xmlns:a16="http://schemas.microsoft.com/office/drawing/2014/main" id="{2405D6FE-28F8-A9B6-E1FF-7A653A8DD00B}"/>
              </a:ext>
            </a:extLst>
          </p:cNvPr>
          <p:cNvPicPr>
            <a:picLocks noChangeAspect="1"/>
          </p:cNvPicPr>
          <p:nvPr/>
        </p:nvPicPr>
        <p:blipFill>
          <a:blip r:embed="rId4"/>
          <a:stretch>
            <a:fillRect/>
          </a:stretch>
        </p:blipFill>
        <p:spPr>
          <a:xfrm>
            <a:off x="1132605" y="3232544"/>
            <a:ext cx="2740895" cy="2740895"/>
          </a:xfrm>
          <a:prstGeom prst="rect">
            <a:avLst/>
          </a:prstGeom>
        </p:spPr>
      </p:pic>
      <p:sp>
        <p:nvSpPr>
          <p:cNvPr id="3" name="TextBox 2">
            <a:extLst>
              <a:ext uri="{FF2B5EF4-FFF2-40B4-BE49-F238E27FC236}">
                <a16:creationId xmlns:a16="http://schemas.microsoft.com/office/drawing/2014/main" id="{7F6F09DC-E82F-B362-1CA0-CB91CB4A5CEE}"/>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624394"/>
                </a:solidFill>
                <a:latin typeface="Arial" panose="020B0604020202020204" pitchFamily="34" charset="0"/>
                <a:cs typeface="Arial" panose="020B0604020202020204" pitchFamily="34" charset="0"/>
              </a:rPr>
              <a:t>IAVI VACCINE LITERACY LIBRARY  |   MODULE 6</a:t>
            </a:r>
          </a:p>
        </p:txBody>
      </p:sp>
    </p:spTree>
    <p:extLst>
      <p:ext uri="{BB962C8B-B14F-4D97-AF65-F5344CB8AC3E}">
        <p14:creationId xmlns:p14="http://schemas.microsoft.com/office/powerpoint/2010/main" val="17376386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2F640C-5E73-7E12-A2DB-A987691A1BD9}"/>
              </a:ext>
            </a:extLst>
          </p:cNvPr>
          <p:cNvPicPr>
            <a:picLocks noChangeAspect="1"/>
          </p:cNvPicPr>
          <p:nvPr/>
        </p:nvPicPr>
        <p:blipFill>
          <a:blip r:embed="rId3"/>
          <a:stretch>
            <a:fillRect/>
          </a:stretch>
        </p:blipFill>
        <p:spPr>
          <a:xfrm>
            <a:off x="0" y="0"/>
            <a:ext cx="12192000" cy="6858000"/>
          </a:xfrm>
          <a:prstGeom prst="rect">
            <a:avLst/>
          </a:prstGeom>
        </p:spPr>
      </p:pic>
      <p:sp>
        <p:nvSpPr>
          <p:cNvPr id="12" name="Subtitle 2">
            <a:extLst>
              <a:ext uri="{FF2B5EF4-FFF2-40B4-BE49-F238E27FC236}">
                <a16:creationId xmlns:a16="http://schemas.microsoft.com/office/drawing/2014/main" id="{58D0D516-2E0A-462D-E898-C6DC4F7C53A5}"/>
              </a:ext>
            </a:extLst>
          </p:cNvPr>
          <p:cNvSpPr>
            <a:spLocks noGrp="1"/>
          </p:cNvSpPr>
          <p:nvPr>
            <p:ph type="subTitle" idx="1"/>
          </p:nvPr>
        </p:nvSpPr>
        <p:spPr>
          <a:xfrm>
            <a:off x="536300" y="1925563"/>
            <a:ext cx="4240670" cy="4533007"/>
          </a:xfrm>
        </p:spPr>
        <p:txBody>
          <a:bodyPr>
            <a:noAutofit/>
          </a:bodyPr>
          <a:lstStyle/>
          <a:p>
            <a:pPr algn="l">
              <a:lnSpc>
                <a:spcPct val="100000"/>
              </a:lnSpc>
            </a:pPr>
            <a:r>
              <a:rPr lang="en-ZA" sz="1600" dirty="0">
                <a:solidFill>
                  <a:srgbClr val="624394"/>
                </a:solidFill>
                <a:latin typeface="Arial" panose="020B0604020202020204" pitchFamily="34" charset="0"/>
                <a:cs typeface="Arial" panose="020B0604020202020204" pitchFamily="34" charset="0"/>
              </a:rPr>
              <a:t>Both national and international authorities that are independent of trial researchers and sponsors conduct ongoing monitoring of research projects to ensure that they meet ethical standards.​</a:t>
            </a:r>
          </a:p>
          <a:p>
            <a:pPr algn="l">
              <a:lnSpc>
                <a:spcPct val="100000"/>
              </a:lnSpc>
            </a:pPr>
            <a:r>
              <a:rPr lang="en-ZA" sz="1600" dirty="0">
                <a:solidFill>
                  <a:srgbClr val="624394"/>
                </a:solidFill>
                <a:latin typeface="Arial" panose="020B0604020202020204" pitchFamily="34" charset="0"/>
                <a:cs typeface="Arial" panose="020B0604020202020204" pitchFamily="34" charset="0"/>
              </a:rPr>
              <a:t>These include:</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National Regulatory Authorities​</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Independent Ethical Committees​</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Ethics Review Committees​</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Institutional Review Boards​</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Local Ethics Committees​</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Community Advisory Boards​</a:t>
            </a:r>
          </a:p>
        </p:txBody>
      </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0" y="643844"/>
            <a:ext cx="5933773" cy="1150649"/>
          </a:xfrm>
        </p:spPr>
        <p:txBody>
          <a:bodyPr anchor="t" anchorCtr="0">
            <a:noAutofit/>
          </a:bodyPr>
          <a:lstStyle/>
          <a:p>
            <a:pPr algn="l"/>
            <a:r>
              <a:rPr lang="en-US" sz="3600" dirty="0">
                <a:solidFill>
                  <a:srgbClr val="FCBE0C"/>
                </a:solidFill>
                <a:latin typeface="Arial" panose="020B0604020202020204" pitchFamily="34" charset="0"/>
                <a:cs typeface="Arial" panose="020B0604020202020204" pitchFamily="34" charset="0"/>
              </a:rPr>
              <a:t>Ethics and Advisory Committees​</a:t>
            </a:r>
          </a:p>
        </p:txBody>
      </p:sp>
      <p:sp>
        <p:nvSpPr>
          <p:cNvPr id="2" name="TextBox 1">
            <a:extLst>
              <a:ext uri="{FF2B5EF4-FFF2-40B4-BE49-F238E27FC236}">
                <a16:creationId xmlns:a16="http://schemas.microsoft.com/office/drawing/2014/main" id="{BAA8B4D4-8C47-768A-C95D-4BE442862DEA}"/>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624394"/>
                </a:solidFill>
                <a:latin typeface="Arial" panose="020B0604020202020204" pitchFamily="34" charset="0"/>
                <a:cs typeface="Arial" panose="020B0604020202020204" pitchFamily="34" charset="0"/>
              </a:rPr>
              <a:t>IAVI VACCINE LITERACY LIBRARY  |   MODULE 6</a:t>
            </a:r>
          </a:p>
        </p:txBody>
      </p:sp>
    </p:spTree>
    <p:extLst>
      <p:ext uri="{BB962C8B-B14F-4D97-AF65-F5344CB8AC3E}">
        <p14:creationId xmlns:p14="http://schemas.microsoft.com/office/powerpoint/2010/main" val="2762518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10117D-8269-C8E6-BA75-5BB812B8B196}"/>
              </a:ext>
            </a:extLst>
          </p:cNvPr>
          <p:cNvPicPr>
            <a:picLocks noChangeAspect="1"/>
          </p:cNvPicPr>
          <p:nvPr/>
        </p:nvPicPr>
        <p:blipFill>
          <a:blip r:embed="rId3"/>
          <a:stretch>
            <a:fillRect/>
          </a:stretch>
        </p:blipFill>
        <p:spPr>
          <a:xfrm>
            <a:off x="5639" y="0"/>
            <a:ext cx="12180722" cy="6858000"/>
          </a:xfrm>
          <a:prstGeom prst="rect">
            <a:avLst/>
          </a:prstGeom>
        </p:spPr>
      </p:pic>
      <p:pic>
        <p:nvPicPr>
          <p:cNvPr id="2" name="Picture 1">
            <a:extLst>
              <a:ext uri="{FF2B5EF4-FFF2-40B4-BE49-F238E27FC236}">
                <a16:creationId xmlns:a16="http://schemas.microsoft.com/office/drawing/2014/main" id="{658329A5-A3C9-AACD-7B61-BD110AF73236}"/>
              </a:ext>
            </a:extLst>
          </p:cNvPr>
          <p:cNvPicPr>
            <a:picLocks noChangeAspect="1"/>
          </p:cNvPicPr>
          <p:nvPr/>
        </p:nvPicPr>
        <p:blipFill>
          <a:blip r:embed="rId4"/>
          <a:stretch>
            <a:fillRect/>
          </a:stretch>
        </p:blipFill>
        <p:spPr>
          <a:xfrm>
            <a:off x="2093633" y="4682322"/>
            <a:ext cx="4541004" cy="1517154"/>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59888" y="643845"/>
            <a:ext cx="6072945" cy="931100"/>
          </a:xfrm>
        </p:spPr>
        <p:txBody>
          <a:bodyPr anchor="t" anchorCtr="0">
            <a:normAutofit fontScale="90000"/>
          </a:bodyPr>
          <a:lstStyle/>
          <a:p>
            <a:pPr algn="l"/>
            <a:r>
              <a:rPr lang="en-US" sz="4000" dirty="0">
                <a:solidFill>
                  <a:srgbClr val="00B5E2"/>
                </a:solidFill>
                <a:latin typeface="Arial" panose="020B0604020202020204" pitchFamily="34" charset="0"/>
                <a:cs typeface="Arial" panose="020B0604020202020204" pitchFamily="34" charset="0"/>
              </a:rPr>
              <a:t>The World Needs Vaccines</a:t>
            </a:r>
          </a:p>
        </p:txBody>
      </p:sp>
      <p:sp>
        <p:nvSpPr>
          <p:cNvPr id="10" name="Subtitle 2">
            <a:extLst>
              <a:ext uri="{FF2B5EF4-FFF2-40B4-BE49-F238E27FC236}">
                <a16:creationId xmlns:a16="http://schemas.microsoft.com/office/drawing/2014/main" id="{8AB1A7A6-63DF-CA2C-9B9E-D8E523B669B5}"/>
              </a:ext>
            </a:extLst>
          </p:cNvPr>
          <p:cNvSpPr>
            <a:spLocks noGrp="1"/>
          </p:cNvSpPr>
          <p:nvPr>
            <p:ph type="subTitle" idx="1"/>
          </p:nvPr>
        </p:nvSpPr>
        <p:spPr>
          <a:xfrm>
            <a:off x="536300" y="1801861"/>
            <a:ext cx="5559700" cy="2909414"/>
          </a:xfrm>
        </p:spPr>
        <p:txBody>
          <a:bodyPr>
            <a:noAutofit/>
          </a:bodyPr>
          <a:lstStyle/>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Vaccines are the most powerful tool at our disposal to defeat epidemics and pandemics caused by infectious diseases.​</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Without immunisation, epidemics can easily cause health systems to collapse. Health professionals looking after the sick can be at risk of infection themselves.​</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Vaccines work by preparing a person's immune system (the body’s natural defences) to recognise and defend itself against a specific disease.​</a:t>
            </a:r>
          </a:p>
        </p:txBody>
      </p:sp>
      <p:sp>
        <p:nvSpPr>
          <p:cNvPr id="11" name="Subtitle 2">
            <a:extLst>
              <a:ext uri="{FF2B5EF4-FFF2-40B4-BE49-F238E27FC236}">
                <a16:creationId xmlns:a16="http://schemas.microsoft.com/office/drawing/2014/main" id="{B3560539-83DF-26ED-C17A-C6A9E03C5523}"/>
              </a:ext>
            </a:extLst>
          </p:cNvPr>
          <p:cNvSpPr txBox="1">
            <a:spLocks/>
          </p:cNvSpPr>
          <p:nvPr/>
        </p:nvSpPr>
        <p:spPr>
          <a:xfrm>
            <a:off x="2616647" y="4909238"/>
            <a:ext cx="3599535" cy="72320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ZA" sz="1600" dirty="0">
                <a:solidFill>
                  <a:schemeClr val="bg1"/>
                </a:solidFill>
                <a:latin typeface="Arial" panose="020B0604020202020204" pitchFamily="34" charset="0"/>
                <a:cs typeface="Arial" panose="020B0604020202020204" pitchFamily="34" charset="0"/>
              </a:rPr>
              <a:t>No epidemics have been successfully brought under control without the    use of vaccines.</a:t>
            </a:r>
          </a:p>
        </p:txBody>
      </p:sp>
      <p:pic>
        <p:nvPicPr>
          <p:cNvPr id="14" name="Picture 13">
            <a:extLst>
              <a:ext uri="{FF2B5EF4-FFF2-40B4-BE49-F238E27FC236}">
                <a16:creationId xmlns:a16="http://schemas.microsoft.com/office/drawing/2014/main" id="{7F7F3BD9-1A4A-176D-16EC-C313C9D31AEF}"/>
              </a:ext>
            </a:extLst>
          </p:cNvPr>
          <p:cNvPicPr>
            <a:picLocks noChangeAspect="1"/>
          </p:cNvPicPr>
          <p:nvPr/>
        </p:nvPicPr>
        <p:blipFill>
          <a:blip r:embed="rId5"/>
          <a:stretch>
            <a:fillRect/>
          </a:stretch>
        </p:blipFill>
        <p:spPr>
          <a:xfrm>
            <a:off x="353095" y="484540"/>
            <a:ext cx="931100" cy="931100"/>
          </a:xfrm>
          <a:prstGeom prst="rect">
            <a:avLst/>
          </a:prstGeom>
        </p:spPr>
      </p:pic>
      <p:sp>
        <p:nvSpPr>
          <p:cNvPr id="3" name="TextBox 2">
            <a:extLst>
              <a:ext uri="{FF2B5EF4-FFF2-40B4-BE49-F238E27FC236}">
                <a16:creationId xmlns:a16="http://schemas.microsoft.com/office/drawing/2014/main" id="{4F4D727C-0C40-C7BA-5144-8EA2910B1A94}"/>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00558C"/>
                </a:solidFill>
                <a:latin typeface="Arial" panose="020B0604020202020204" pitchFamily="34" charset="0"/>
                <a:cs typeface="Arial" panose="020B0604020202020204" pitchFamily="34" charset="0"/>
              </a:rPr>
              <a:t>IAVI VACCINE LITERACY LIBRARY  |   MODULE 1</a:t>
            </a:r>
          </a:p>
        </p:txBody>
      </p:sp>
    </p:spTree>
    <p:extLst>
      <p:ext uri="{BB962C8B-B14F-4D97-AF65-F5344CB8AC3E}">
        <p14:creationId xmlns:p14="http://schemas.microsoft.com/office/powerpoint/2010/main" val="22372710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3BBF2C-B11D-300A-786C-C24943B258AC}"/>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1C1F224-A93F-38DD-C006-AA102FF43BFD}"/>
              </a:ext>
            </a:extLst>
          </p:cNvPr>
          <p:cNvSpPr/>
          <p:nvPr/>
        </p:nvSpPr>
        <p:spPr>
          <a:xfrm>
            <a:off x="5766323" y="27989"/>
            <a:ext cx="1819468" cy="1238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ubtitle 2">
            <a:extLst>
              <a:ext uri="{FF2B5EF4-FFF2-40B4-BE49-F238E27FC236}">
                <a16:creationId xmlns:a16="http://schemas.microsoft.com/office/drawing/2014/main" id="{58D0D516-2E0A-462D-E898-C6DC4F7C53A5}"/>
              </a:ext>
            </a:extLst>
          </p:cNvPr>
          <p:cNvSpPr>
            <a:spLocks noGrp="1"/>
          </p:cNvSpPr>
          <p:nvPr>
            <p:ph type="subTitle" idx="1"/>
          </p:nvPr>
        </p:nvSpPr>
        <p:spPr>
          <a:xfrm>
            <a:off x="4314149" y="1909849"/>
            <a:ext cx="7065051" cy="4443072"/>
          </a:xfrm>
        </p:spPr>
        <p:txBody>
          <a:bodyPr>
            <a:noAutofit/>
          </a:bodyPr>
          <a:lstStyle/>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All review committees follow internationally agreed-upon guidelines that provide detailed definitions of the requirements for ethical research. ​</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The following guidelines create uniform ethical and scientific standards for all trials with human participants, wherever they take place:</a:t>
            </a:r>
          </a:p>
          <a:p>
            <a:pPr marL="742950" lvl="1" indent="-285750" algn="l">
              <a:lnSpc>
                <a:spcPct val="100000"/>
              </a:lnSpc>
              <a:buFont typeface="Arial" panose="020B0604020202020204" pitchFamily="34" charset="0"/>
              <a:buChar char="•"/>
            </a:pPr>
            <a:r>
              <a:rPr lang="en-ZA" sz="1500" b="1" dirty="0">
                <a:solidFill>
                  <a:srgbClr val="624394"/>
                </a:solidFill>
                <a:latin typeface="Arial" panose="020B0604020202020204" pitchFamily="34" charset="0"/>
                <a:cs typeface="Arial" panose="020B0604020202020204" pitchFamily="34" charset="0"/>
              </a:rPr>
              <a:t>International Council on Harmonisation (ICH) </a:t>
            </a:r>
            <a:r>
              <a:rPr lang="en-ZA" sz="1500" dirty="0">
                <a:solidFill>
                  <a:srgbClr val="624394"/>
                </a:solidFill>
                <a:latin typeface="Arial" panose="020B0604020202020204" pitchFamily="34" charset="0"/>
                <a:cs typeface="Arial" panose="020B0604020202020204" pitchFamily="34" charset="0"/>
              </a:rPr>
              <a:t>– these guidelines are set by regulatory authorities and the pharmaceutical industry.​</a:t>
            </a:r>
          </a:p>
          <a:p>
            <a:pPr marL="742950" lvl="1" indent="-285750" algn="l">
              <a:lnSpc>
                <a:spcPct val="100000"/>
              </a:lnSpc>
              <a:buFont typeface="Arial" panose="020B0604020202020204" pitchFamily="34" charset="0"/>
              <a:buChar char="•"/>
            </a:pPr>
            <a:r>
              <a:rPr lang="en-ZA" sz="1500" b="1" dirty="0">
                <a:solidFill>
                  <a:srgbClr val="624394"/>
                </a:solidFill>
                <a:latin typeface="Arial" panose="020B0604020202020204" pitchFamily="34" charset="0"/>
                <a:cs typeface="Arial" panose="020B0604020202020204" pitchFamily="34" charset="0"/>
              </a:rPr>
              <a:t>Good Clinical Practice (GCP) </a:t>
            </a:r>
            <a:r>
              <a:rPr lang="en-ZA" sz="1500" dirty="0">
                <a:solidFill>
                  <a:srgbClr val="624394"/>
                </a:solidFill>
                <a:latin typeface="Arial" panose="020B0604020202020204" pitchFamily="34" charset="0"/>
                <a:cs typeface="Arial" panose="020B0604020202020204" pitchFamily="34" charset="0"/>
              </a:rPr>
              <a:t>- these guidelines establish the requirements needed for effective review and approval of proposed clinical studies.​</a:t>
            </a:r>
          </a:p>
          <a:p>
            <a:pPr marL="742950" lvl="1" indent="-285750" algn="l">
              <a:lnSpc>
                <a:spcPct val="100000"/>
              </a:lnSpc>
              <a:buFont typeface="Arial" panose="020B0604020202020204" pitchFamily="34" charset="0"/>
              <a:buChar char="•"/>
            </a:pPr>
            <a:r>
              <a:rPr lang="en-ZA" sz="1500" b="1" dirty="0">
                <a:solidFill>
                  <a:srgbClr val="624394"/>
                </a:solidFill>
                <a:latin typeface="Arial" panose="020B0604020202020204" pitchFamily="34" charset="0"/>
                <a:cs typeface="Arial" panose="020B0604020202020204" pitchFamily="34" charset="0"/>
              </a:rPr>
              <a:t>Good Participatory Practice (GPP) </a:t>
            </a:r>
            <a:r>
              <a:rPr lang="en-ZA" sz="1500" dirty="0">
                <a:solidFill>
                  <a:srgbClr val="624394"/>
                </a:solidFill>
                <a:latin typeface="Arial" panose="020B0604020202020204" pitchFamily="34" charset="0"/>
                <a:cs typeface="Arial" panose="020B0604020202020204" pitchFamily="34" charset="0"/>
              </a:rPr>
              <a:t>– these guidelines provide clinical trial funders, sponsors, and implementers with systematic guidance on how to effectively engage with all stakeholders in the design and conduct of HIV and TB vaccine research. Guidelines also exist for emerging infectious diseases.​</a:t>
            </a:r>
          </a:p>
          <a:p>
            <a:pPr marL="742950" lvl="1" indent="-285750" algn="l">
              <a:lnSpc>
                <a:spcPct val="100000"/>
              </a:lnSpc>
              <a:buFont typeface="Arial" panose="020B0604020202020204" pitchFamily="34" charset="0"/>
              <a:buChar char="•"/>
            </a:pPr>
            <a:r>
              <a:rPr lang="en-ZA" sz="1500" b="1" dirty="0">
                <a:solidFill>
                  <a:srgbClr val="624394"/>
                </a:solidFill>
                <a:latin typeface="Arial" panose="020B0604020202020204" pitchFamily="34" charset="0"/>
                <a:cs typeface="Arial" panose="020B0604020202020204" pitchFamily="34" charset="0"/>
              </a:rPr>
              <a:t>Disease-Specific Guidance </a:t>
            </a:r>
            <a:r>
              <a:rPr lang="en-ZA" sz="1500" dirty="0">
                <a:solidFill>
                  <a:srgbClr val="624394"/>
                </a:solidFill>
                <a:latin typeface="Arial" panose="020B0604020202020204" pitchFamily="34" charset="0"/>
                <a:cs typeface="Arial" panose="020B0604020202020204" pitchFamily="34" charset="0"/>
              </a:rPr>
              <a:t>is also available for HIV, TB and emerging infectious diseases.​</a:t>
            </a:r>
          </a:p>
        </p:txBody>
      </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0" y="643845"/>
            <a:ext cx="6412311" cy="1070030"/>
          </a:xfrm>
        </p:spPr>
        <p:txBody>
          <a:bodyPr anchor="t" anchorCtr="0">
            <a:noAutofit/>
          </a:bodyPr>
          <a:lstStyle/>
          <a:p>
            <a:pPr algn="l"/>
            <a:r>
              <a:rPr lang="en-US" sz="3600" dirty="0">
                <a:solidFill>
                  <a:srgbClr val="56BDB9"/>
                </a:solidFill>
                <a:latin typeface="Arial" panose="020B0604020202020204" pitchFamily="34" charset="0"/>
                <a:cs typeface="Arial" panose="020B0604020202020204" pitchFamily="34" charset="0"/>
              </a:rPr>
              <a:t>Trial Guidelines</a:t>
            </a:r>
          </a:p>
        </p:txBody>
      </p:sp>
      <p:pic>
        <p:nvPicPr>
          <p:cNvPr id="2" name="Picture 1">
            <a:extLst>
              <a:ext uri="{FF2B5EF4-FFF2-40B4-BE49-F238E27FC236}">
                <a16:creationId xmlns:a16="http://schemas.microsoft.com/office/drawing/2014/main" id="{BD035A4E-1747-2593-BAAC-F058859FB27C}"/>
              </a:ext>
            </a:extLst>
          </p:cNvPr>
          <p:cNvPicPr>
            <a:picLocks noChangeAspect="1"/>
          </p:cNvPicPr>
          <p:nvPr/>
        </p:nvPicPr>
        <p:blipFill>
          <a:blip r:embed="rId4"/>
          <a:stretch>
            <a:fillRect/>
          </a:stretch>
        </p:blipFill>
        <p:spPr>
          <a:xfrm>
            <a:off x="1253255" y="2329731"/>
            <a:ext cx="2489200" cy="2489200"/>
          </a:xfrm>
          <a:prstGeom prst="rect">
            <a:avLst/>
          </a:prstGeom>
        </p:spPr>
      </p:pic>
      <p:sp>
        <p:nvSpPr>
          <p:cNvPr id="3" name="TextBox 2">
            <a:extLst>
              <a:ext uri="{FF2B5EF4-FFF2-40B4-BE49-F238E27FC236}">
                <a16:creationId xmlns:a16="http://schemas.microsoft.com/office/drawing/2014/main" id="{62E11E9A-E7A6-0868-37C1-43A321A4CA9A}"/>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624394"/>
                </a:solidFill>
                <a:latin typeface="Arial" panose="020B0604020202020204" pitchFamily="34" charset="0"/>
                <a:cs typeface="Arial" panose="020B0604020202020204" pitchFamily="34" charset="0"/>
              </a:rPr>
              <a:t>IAVI VACCINE LITERACY LIBRARY  |   MODULE 6</a:t>
            </a:r>
          </a:p>
        </p:txBody>
      </p:sp>
    </p:spTree>
    <p:extLst>
      <p:ext uri="{BB962C8B-B14F-4D97-AF65-F5344CB8AC3E}">
        <p14:creationId xmlns:p14="http://schemas.microsoft.com/office/powerpoint/2010/main" val="25762405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211604-3464-D13F-947E-F49C34F20DF0}"/>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1C1F224-A93F-38DD-C006-AA102FF43BFD}"/>
              </a:ext>
            </a:extLst>
          </p:cNvPr>
          <p:cNvSpPr/>
          <p:nvPr/>
        </p:nvSpPr>
        <p:spPr>
          <a:xfrm>
            <a:off x="5766323" y="27989"/>
            <a:ext cx="1819468" cy="1238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ubtitle 2">
            <a:extLst>
              <a:ext uri="{FF2B5EF4-FFF2-40B4-BE49-F238E27FC236}">
                <a16:creationId xmlns:a16="http://schemas.microsoft.com/office/drawing/2014/main" id="{58D0D516-2E0A-462D-E898-C6DC4F7C53A5}"/>
              </a:ext>
            </a:extLst>
          </p:cNvPr>
          <p:cNvSpPr>
            <a:spLocks noGrp="1"/>
          </p:cNvSpPr>
          <p:nvPr>
            <p:ph type="subTitle" idx="1"/>
          </p:nvPr>
        </p:nvSpPr>
        <p:spPr>
          <a:xfrm>
            <a:off x="536301" y="1909848"/>
            <a:ext cx="6880500" cy="4190597"/>
          </a:xfrm>
        </p:spPr>
        <p:txBody>
          <a:bodyPr>
            <a:noAutofit/>
          </a:bodyPr>
          <a:lstStyle/>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Outreach to the broader community extends beyond the scope of trial recruitment – it involves informing the leaders in a community well in advance of the trial as an important channel for building understanding and support among the community at large.​</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Most vaccine trial sites have active </a:t>
            </a:r>
            <a:r>
              <a:rPr lang="en-ZA" sz="1600" b="1" dirty="0">
                <a:solidFill>
                  <a:srgbClr val="624394"/>
                </a:solidFill>
                <a:latin typeface="Arial" panose="020B0604020202020204" pitchFamily="34" charset="0"/>
                <a:cs typeface="Arial" panose="020B0604020202020204" pitchFamily="34" charset="0"/>
              </a:rPr>
              <a:t>community advisory boards (CABs) </a:t>
            </a:r>
            <a:r>
              <a:rPr lang="en-ZA" sz="1600" dirty="0">
                <a:solidFill>
                  <a:srgbClr val="624394"/>
                </a:solidFill>
                <a:latin typeface="Arial" panose="020B0604020202020204" pitchFamily="34" charset="0"/>
                <a:cs typeface="Arial" panose="020B0604020202020204" pitchFamily="34" charset="0"/>
              </a:rPr>
              <a:t>that act as liaisons between the trial researchers and the community.​</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For outreach to the individual, a trial site will sometimes offer general information sessions, where anyone interested can learn about vaccine research.​</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There may also be one-on-one counselling sessions where potential participants learn about the trial in more detail.​</a:t>
            </a:r>
          </a:p>
        </p:txBody>
      </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0" y="643845"/>
            <a:ext cx="6695773" cy="1070030"/>
          </a:xfrm>
        </p:spPr>
        <p:txBody>
          <a:bodyPr anchor="t" anchorCtr="0">
            <a:noAutofit/>
          </a:bodyPr>
          <a:lstStyle/>
          <a:p>
            <a:pPr algn="l"/>
            <a:r>
              <a:rPr lang="en-US" sz="3600" dirty="0">
                <a:solidFill>
                  <a:srgbClr val="FCBE0C"/>
                </a:solidFill>
                <a:latin typeface="Arial" panose="020B0604020202020204" pitchFamily="34" charset="0"/>
                <a:cs typeface="Arial" panose="020B0604020202020204" pitchFamily="34" charset="0"/>
              </a:rPr>
              <a:t>Community Engagement</a:t>
            </a:r>
          </a:p>
        </p:txBody>
      </p:sp>
      <p:pic>
        <p:nvPicPr>
          <p:cNvPr id="2" name="Picture 1">
            <a:extLst>
              <a:ext uri="{FF2B5EF4-FFF2-40B4-BE49-F238E27FC236}">
                <a16:creationId xmlns:a16="http://schemas.microsoft.com/office/drawing/2014/main" id="{76EA21DE-1FA8-8FA6-02B1-255B13AB92AB}"/>
              </a:ext>
            </a:extLst>
          </p:cNvPr>
          <p:cNvPicPr>
            <a:picLocks noChangeAspect="1"/>
          </p:cNvPicPr>
          <p:nvPr/>
        </p:nvPicPr>
        <p:blipFill>
          <a:blip r:embed="rId4"/>
          <a:stretch>
            <a:fillRect/>
          </a:stretch>
        </p:blipFill>
        <p:spPr>
          <a:xfrm>
            <a:off x="8181533" y="1178860"/>
            <a:ext cx="2707289" cy="2707289"/>
          </a:xfrm>
          <a:prstGeom prst="rect">
            <a:avLst/>
          </a:prstGeom>
        </p:spPr>
      </p:pic>
      <p:sp>
        <p:nvSpPr>
          <p:cNvPr id="3" name="TextBox 2">
            <a:extLst>
              <a:ext uri="{FF2B5EF4-FFF2-40B4-BE49-F238E27FC236}">
                <a16:creationId xmlns:a16="http://schemas.microsoft.com/office/drawing/2014/main" id="{57C56DF3-78B1-6262-8E04-59B6580C2755}"/>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624394"/>
                </a:solidFill>
                <a:latin typeface="Arial" panose="020B0604020202020204" pitchFamily="34" charset="0"/>
                <a:cs typeface="Arial" panose="020B0604020202020204" pitchFamily="34" charset="0"/>
              </a:rPr>
              <a:t>IAVI VACCINE LITERACY LIBRARY  |   MODULE 6</a:t>
            </a:r>
          </a:p>
        </p:txBody>
      </p:sp>
    </p:spTree>
    <p:extLst>
      <p:ext uri="{BB962C8B-B14F-4D97-AF65-F5344CB8AC3E}">
        <p14:creationId xmlns:p14="http://schemas.microsoft.com/office/powerpoint/2010/main" val="20363310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715571"/>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CBE0C"/>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1B711FE-45ED-1AB1-93A5-B95F8BE02F69}"/>
              </a:ext>
            </a:extLst>
          </p:cNvPr>
          <p:cNvSpPr txBox="1">
            <a:spLocks/>
          </p:cNvSpPr>
          <p:nvPr/>
        </p:nvSpPr>
        <p:spPr>
          <a:xfrm>
            <a:off x="1700083" y="2112426"/>
            <a:ext cx="5809082" cy="630773"/>
          </a:xfrm>
          <a:prstGeom prst="rect">
            <a:avLst/>
          </a:prstGeom>
        </p:spPr>
        <p:txBody>
          <a:bodyPr vert="horz" lIns="91440" tIns="45720" rIns="91440" bIns="45720" rtlCol="0" anchor="t" anchorCtr="0">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solidFill>
                  <a:schemeClr val="bg1"/>
                </a:solidFill>
                <a:latin typeface="Arial" panose="020B0604020202020204" pitchFamily="34" charset="0"/>
                <a:cs typeface="Arial" panose="020B0604020202020204" pitchFamily="34" charset="0"/>
              </a:rPr>
              <a:t>Acknowledgements</a:t>
            </a:r>
          </a:p>
        </p:txBody>
      </p:sp>
      <p:sp>
        <p:nvSpPr>
          <p:cNvPr id="5" name="Subtitle 2">
            <a:extLst>
              <a:ext uri="{FF2B5EF4-FFF2-40B4-BE49-F238E27FC236}">
                <a16:creationId xmlns:a16="http://schemas.microsoft.com/office/drawing/2014/main" id="{2AE909C7-095F-3E51-0336-FD482B08B752}"/>
              </a:ext>
            </a:extLst>
          </p:cNvPr>
          <p:cNvSpPr>
            <a:spLocks noGrp="1"/>
          </p:cNvSpPr>
          <p:nvPr>
            <p:ph type="subTitle" idx="1"/>
          </p:nvPr>
        </p:nvSpPr>
        <p:spPr>
          <a:xfrm>
            <a:off x="1693165" y="3249827"/>
            <a:ext cx="8412860" cy="2989048"/>
          </a:xfrm>
        </p:spPr>
        <p:txBody>
          <a:bodyPr>
            <a:noAutofit/>
          </a:bodyPr>
          <a:lstStyle/>
          <a:p>
            <a:pPr algn="l">
              <a:lnSpc>
                <a:spcPct val="100000"/>
              </a:lnSpc>
            </a:pPr>
            <a:r>
              <a:rPr lang="en-ZA" sz="1400" dirty="0">
                <a:solidFill>
                  <a:srgbClr val="624394"/>
                </a:solidFill>
                <a:latin typeface="Arial" panose="020B0604020202020204" pitchFamily="34" charset="0"/>
                <a:cs typeface="Arial" panose="020B0604020202020204" pitchFamily="34" charset="0"/>
              </a:rPr>
              <a:t>IAVI would like to acknowledge the contribution of Doreen Asio, Monica Bagaya, Vincent Basajja, Kundai Chinyenze, William Dekker, Evanson Gichuru, Nyokabi Jacinta, Sarah Joseph, Dagna Laufer, Sharon Lipesa, Shelly Malhotra, Miliswa Magongo, Blossom Makhubalo, Roselyn Malogo, John Mdluli, Ireen Mosweu, Juliet Mpendo, Gaudensia Mutua, Vincent Muturi-Kioi, Conwell Mwakoi, Jauhara Nanyondo, Gertrude Nanyonjo, Jacinta Nyakobi, Faith Ochieng, Fred Otieno, Daisy Ouya, Gayle Patenaude, Hilda Phiri, Nicole Sender, Lewis Schrager, Elana Van Brakel, Kelvin Vollenhoven, Jeffery Walimbwa, Mathias Wambuzi, Anja Van der Westhuizen for reviewing the content of the </a:t>
            </a:r>
            <a:r>
              <a:rPr lang="en-ZA" sz="1400" b="1" dirty="0">
                <a:solidFill>
                  <a:srgbClr val="624394"/>
                </a:solidFill>
                <a:latin typeface="Arial" panose="020B0604020202020204" pitchFamily="34" charset="0"/>
                <a:cs typeface="Arial" panose="020B0604020202020204" pitchFamily="34" charset="0"/>
              </a:rPr>
              <a:t>IAVI Vaccine Literacy Library</a:t>
            </a:r>
            <a:r>
              <a:rPr lang="en-ZA" sz="1400" dirty="0">
                <a:solidFill>
                  <a:srgbClr val="624394"/>
                </a:solidFill>
                <a:latin typeface="Arial" panose="020B0604020202020204" pitchFamily="34" charset="0"/>
                <a:cs typeface="Arial" panose="020B0604020202020204" pitchFamily="34" charset="0"/>
              </a:rPr>
              <a:t>. </a:t>
            </a:r>
          </a:p>
          <a:p>
            <a:pPr algn="l">
              <a:lnSpc>
                <a:spcPct val="100000"/>
              </a:lnSpc>
            </a:pPr>
            <a:r>
              <a:rPr lang="en-ZA" sz="1400" dirty="0">
                <a:solidFill>
                  <a:srgbClr val="624394"/>
                </a:solidFill>
                <a:latin typeface="Arial" panose="020B0604020202020204" pitchFamily="34" charset="0"/>
                <a:cs typeface="Arial" panose="020B0604020202020204" pitchFamily="34" charset="0"/>
              </a:rPr>
              <a:t>Lead Consultants: Roger Tatoud and Rebekah Webb. </a:t>
            </a:r>
          </a:p>
          <a:p>
            <a:pPr algn="l">
              <a:lnSpc>
                <a:spcPct val="100000"/>
              </a:lnSpc>
            </a:pPr>
            <a:r>
              <a:rPr lang="en-ZA" sz="1400" dirty="0">
                <a:solidFill>
                  <a:srgbClr val="624394"/>
                </a:solidFill>
                <a:latin typeface="Arial" panose="020B0604020202020204" pitchFamily="34" charset="0"/>
                <a:cs typeface="Arial" panose="020B0604020202020204" pitchFamily="34" charset="0"/>
              </a:rPr>
              <a:t>Design and Illustration: Anthea Duce.</a:t>
            </a:r>
          </a:p>
          <a:p>
            <a:pPr algn="l">
              <a:lnSpc>
                <a:spcPct val="200000"/>
              </a:lnSpc>
            </a:pPr>
            <a:r>
              <a:rPr lang="en-ZA" sz="1400" dirty="0">
                <a:solidFill>
                  <a:srgbClr val="624394"/>
                </a:solidFill>
                <a:latin typeface="Arial" panose="020B0604020202020204" pitchFamily="34" charset="0"/>
                <a:cs typeface="Arial" panose="020B0604020202020204" pitchFamily="34" charset="0"/>
              </a:rPr>
              <a:t>© International AIDS Vaccine Initiative, Inc. 2022</a:t>
            </a:r>
          </a:p>
        </p:txBody>
      </p:sp>
    </p:spTree>
    <p:extLst>
      <p:ext uri="{BB962C8B-B14F-4D97-AF65-F5344CB8AC3E}">
        <p14:creationId xmlns:p14="http://schemas.microsoft.com/office/powerpoint/2010/main" val="29710255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ED6D2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C1618A-AF99-8F60-72F8-348B51AE6AB1}"/>
              </a:ext>
            </a:extLst>
          </p:cNvPr>
          <p:cNvPicPr>
            <a:picLocks noChangeAspect="1"/>
          </p:cNvPicPr>
          <p:nvPr/>
        </p:nvPicPr>
        <p:blipFill>
          <a:blip r:embed="rId3"/>
          <a:stretch>
            <a:fillRect/>
          </a:stretch>
        </p:blipFill>
        <p:spPr>
          <a:xfrm>
            <a:off x="0" y="0"/>
            <a:ext cx="12180722" cy="6858000"/>
          </a:xfrm>
          <a:prstGeom prst="rect">
            <a:avLst/>
          </a:prstGeom>
        </p:spPr>
      </p:pic>
      <p:sp>
        <p:nvSpPr>
          <p:cNvPr id="6" name="Title 1">
            <a:extLst>
              <a:ext uri="{FF2B5EF4-FFF2-40B4-BE49-F238E27FC236}">
                <a16:creationId xmlns:a16="http://schemas.microsoft.com/office/drawing/2014/main" id="{A77322C2-3914-6CA8-D6B5-1F46E40272CC}"/>
              </a:ext>
            </a:extLst>
          </p:cNvPr>
          <p:cNvSpPr txBox="1">
            <a:spLocks/>
          </p:cNvSpPr>
          <p:nvPr/>
        </p:nvSpPr>
        <p:spPr>
          <a:xfrm>
            <a:off x="1693166" y="2070695"/>
            <a:ext cx="5164834" cy="2251923"/>
          </a:xfrm>
          <a:prstGeom prst="rect">
            <a:avLst/>
          </a:prstGeom>
        </p:spPr>
        <p:txBody>
          <a:bodyPr vert="horz" lIns="91440" tIns="45720" rIns="91440" bIns="45720" rtlCol="0" anchor="t"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dirty="0">
                <a:solidFill>
                  <a:schemeClr val="bg1"/>
                </a:solidFill>
                <a:latin typeface="Arial" panose="020B0604020202020204" pitchFamily="34" charset="0"/>
                <a:cs typeface="Arial" panose="020B0604020202020204" pitchFamily="34" charset="0"/>
              </a:rPr>
              <a:t>MODULE 7:</a:t>
            </a:r>
            <a:br>
              <a:rPr lang="en-US" b="1" dirty="0">
                <a:solidFill>
                  <a:schemeClr val="bg1"/>
                </a:solidFill>
                <a:latin typeface="Arial" panose="020B0604020202020204" pitchFamily="34" charset="0"/>
                <a:cs typeface="Arial" panose="020B0604020202020204" pitchFamily="34" charset="0"/>
              </a:rPr>
            </a:br>
            <a:r>
              <a:rPr lang="en-US" sz="3300" dirty="0">
                <a:solidFill>
                  <a:srgbClr val="9E007E"/>
                </a:solidFill>
                <a:latin typeface="Arial" panose="020B0604020202020204" pitchFamily="34" charset="0"/>
                <a:cs typeface="Arial" panose="020B0604020202020204" pitchFamily="34" charset="0"/>
              </a:rPr>
              <a:t>PREPARING FOR FUTURE ACCESS</a:t>
            </a:r>
          </a:p>
        </p:txBody>
      </p:sp>
      <p:pic>
        <p:nvPicPr>
          <p:cNvPr id="8" name="Picture 7">
            <a:extLst>
              <a:ext uri="{FF2B5EF4-FFF2-40B4-BE49-F238E27FC236}">
                <a16:creationId xmlns:a16="http://schemas.microsoft.com/office/drawing/2014/main" id="{7EEC1520-0D98-9B53-2A1D-D0EE5BB9B026}"/>
              </a:ext>
            </a:extLst>
          </p:cNvPr>
          <p:cNvPicPr>
            <a:picLocks noChangeAspect="1"/>
          </p:cNvPicPr>
          <p:nvPr/>
        </p:nvPicPr>
        <p:blipFill>
          <a:blip r:embed="rId4"/>
          <a:stretch>
            <a:fillRect/>
          </a:stretch>
        </p:blipFill>
        <p:spPr>
          <a:xfrm>
            <a:off x="68240" y="133909"/>
            <a:ext cx="1937982" cy="1775581"/>
          </a:xfrm>
          <a:prstGeom prst="rect">
            <a:avLst/>
          </a:prstGeom>
        </p:spPr>
      </p:pic>
      <p:grpSp>
        <p:nvGrpSpPr>
          <p:cNvPr id="2" name="Group 1">
            <a:extLst>
              <a:ext uri="{FF2B5EF4-FFF2-40B4-BE49-F238E27FC236}">
                <a16:creationId xmlns:a16="http://schemas.microsoft.com/office/drawing/2014/main" id="{5F2BDB35-8FD8-6758-26A0-27C2AE2E4D62}"/>
              </a:ext>
            </a:extLst>
          </p:cNvPr>
          <p:cNvGrpSpPr/>
          <p:nvPr/>
        </p:nvGrpSpPr>
        <p:grpSpPr>
          <a:xfrm>
            <a:off x="1693166" y="4851860"/>
            <a:ext cx="4346996" cy="1113966"/>
            <a:chOff x="1693166" y="4848685"/>
            <a:chExt cx="4346996" cy="1113966"/>
          </a:xfrm>
        </p:grpSpPr>
        <p:pic>
          <p:nvPicPr>
            <p:cNvPr id="5" name="Picture 4">
              <a:extLst>
                <a:ext uri="{FF2B5EF4-FFF2-40B4-BE49-F238E27FC236}">
                  <a16:creationId xmlns:a16="http://schemas.microsoft.com/office/drawing/2014/main" id="{631DDCCE-A5C4-E9D2-8D6F-41B01448332F}"/>
                </a:ext>
              </a:extLst>
            </p:cNvPr>
            <p:cNvPicPr>
              <a:picLocks noChangeAspect="1"/>
            </p:cNvPicPr>
            <p:nvPr/>
          </p:nvPicPr>
          <p:blipFill>
            <a:blip r:embed="rId5"/>
            <a:stretch>
              <a:fillRect/>
            </a:stretch>
          </p:blipFill>
          <p:spPr>
            <a:xfrm>
              <a:off x="5282386" y="4887179"/>
              <a:ext cx="675634" cy="675634"/>
            </a:xfrm>
            <a:prstGeom prst="rect">
              <a:avLst/>
            </a:prstGeom>
          </p:spPr>
        </p:pic>
        <p:pic>
          <p:nvPicPr>
            <p:cNvPr id="4" name="Picture 3">
              <a:extLst>
                <a:ext uri="{FF2B5EF4-FFF2-40B4-BE49-F238E27FC236}">
                  <a16:creationId xmlns:a16="http://schemas.microsoft.com/office/drawing/2014/main" id="{83CF2EA0-7F29-0A4F-2A94-7C59199DFC96}"/>
                </a:ext>
              </a:extLst>
            </p:cNvPr>
            <p:cNvPicPr>
              <a:picLocks noChangeAspect="1"/>
            </p:cNvPicPr>
            <p:nvPr/>
          </p:nvPicPr>
          <p:blipFill>
            <a:blip r:embed="rId6"/>
            <a:stretch>
              <a:fillRect/>
            </a:stretch>
          </p:blipFill>
          <p:spPr>
            <a:xfrm>
              <a:off x="1693166" y="4848685"/>
              <a:ext cx="675634" cy="675634"/>
            </a:xfrm>
            <a:prstGeom prst="rect">
              <a:avLst/>
            </a:prstGeom>
          </p:spPr>
        </p:pic>
        <p:pic>
          <p:nvPicPr>
            <p:cNvPr id="7" name="Picture 6">
              <a:extLst>
                <a:ext uri="{FF2B5EF4-FFF2-40B4-BE49-F238E27FC236}">
                  <a16:creationId xmlns:a16="http://schemas.microsoft.com/office/drawing/2014/main" id="{24BB34BC-53B3-8DFB-B92D-CFD2C0B26EA5}"/>
                </a:ext>
              </a:extLst>
            </p:cNvPr>
            <p:cNvPicPr>
              <a:picLocks noChangeAspect="1"/>
            </p:cNvPicPr>
            <p:nvPr/>
          </p:nvPicPr>
          <p:blipFill>
            <a:blip r:embed="rId7"/>
            <a:stretch>
              <a:fillRect/>
            </a:stretch>
          </p:blipFill>
          <p:spPr>
            <a:xfrm>
              <a:off x="2871147" y="4848685"/>
              <a:ext cx="675634" cy="675634"/>
            </a:xfrm>
            <a:prstGeom prst="rect">
              <a:avLst/>
            </a:prstGeom>
          </p:spPr>
        </p:pic>
        <p:pic>
          <p:nvPicPr>
            <p:cNvPr id="9" name="Picture 8">
              <a:extLst>
                <a:ext uri="{FF2B5EF4-FFF2-40B4-BE49-F238E27FC236}">
                  <a16:creationId xmlns:a16="http://schemas.microsoft.com/office/drawing/2014/main" id="{291E3EC9-F3BE-8740-76F4-C340ABD66545}"/>
                </a:ext>
              </a:extLst>
            </p:cNvPr>
            <p:cNvPicPr>
              <a:picLocks noChangeAspect="1"/>
            </p:cNvPicPr>
            <p:nvPr/>
          </p:nvPicPr>
          <p:blipFill>
            <a:blip r:embed="rId8"/>
            <a:stretch>
              <a:fillRect/>
            </a:stretch>
          </p:blipFill>
          <p:spPr>
            <a:xfrm>
              <a:off x="4101230" y="4881428"/>
              <a:ext cx="675634" cy="675634"/>
            </a:xfrm>
            <a:prstGeom prst="rect">
              <a:avLst/>
            </a:prstGeom>
          </p:spPr>
        </p:pic>
        <p:sp>
          <p:nvSpPr>
            <p:cNvPr id="10" name="Subtitle 2">
              <a:extLst>
                <a:ext uri="{FF2B5EF4-FFF2-40B4-BE49-F238E27FC236}">
                  <a16:creationId xmlns:a16="http://schemas.microsoft.com/office/drawing/2014/main" id="{ADEBB95B-ACFB-AD16-3D88-2F7DE6DDC49C}"/>
                </a:ext>
              </a:extLst>
            </p:cNvPr>
            <p:cNvSpPr txBox="1">
              <a:spLocks/>
            </p:cNvSpPr>
            <p:nvPr/>
          </p:nvSpPr>
          <p:spPr>
            <a:xfrm>
              <a:off x="1693167" y="5680051"/>
              <a:ext cx="675634" cy="2254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solidFill>
                    <a:schemeClr val="bg1"/>
                  </a:solidFill>
                  <a:latin typeface="Arial" panose="020B0604020202020204" pitchFamily="34" charset="0"/>
                  <a:cs typeface="Arial" panose="020B0604020202020204" pitchFamily="34" charset="0"/>
                </a:rPr>
                <a:t>HIV</a:t>
              </a:r>
            </a:p>
          </p:txBody>
        </p:sp>
        <p:sp>
          <p:nvSpPr>
            <p:cNvPr id="11" name="Subtitle 2">
              <a:extLst>
                <a:ext uri="{FF2B5EF4-FFF2-40B4-BE49-F238E27FC236}">
                  <a16:creationId xmlns:a16="http://schemas.microsoft.com/office/drawing/2014/main" id="{BFC3342F-49FE-C1FF-72D0-FBB52B8675A4}"/>
                </a:ext>
              </a:extLst>
            </p:cNvPr>
            <p:cNvSpPr txBox="1">
              <a:spLocks/>
            </p:cNvSpPr>
            <p:nvPr/>
          </p:nvSpPr>
          <p:spPr>
            <a:xfrm>
              <a:off x="3933093" y="5680051"/>
              <a:ext cx="1011907" cy="2826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Lassa Virus</a:t>
              </a:r>
            </a:p>
          </p:txBody>
        </p:sp>
        <p:sp>
          <p:nvSpPr>
            <p:cNvPr id="12" name="Subtitle 2">
              <a:extLst>
                <a:ext uri="{FF2B5EF4-FFF2-40B4-BE49-F238E27FC236}">
                  <a16:creationId xmlns:a16="http://schemas.microsoft.com/office/drawing/2014/main" id="{8E32407F-A30E-066C-4501-EECD96EE57CF}"/>
                </a:ext>
              </a:extLst>
            </p:cNvPr>
            <p:cNvSpPr txBox="1">
              <a:spLocks/>
            </p:cNvSpPr>
            <p:nvPr/>
          </p:nvSpPr>
          <p:spPr>
            <a:xfrm>
              <a:off x="2875727" y="5683579"/>
              <a:ext cx="675634" cy="2254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TB</a:t>
              </a:r>
            </a:p>
          </p:txBody>
        </p:sp>
        <p:sp>
          <p:nvSpPr>
            <p:cNvPr id="13" name="Subtitle 2">
              <a:extLst>
                <a:ext uri="{FF2B5EF4-FFF2-40B4-BE49-F238E27FC236}">
                  <a16:creationId xmlns:a16="http://schemas.microsoft.com/office/drawing/2014/main" id="{FD8D4B89-7D4D-2BC9-96DE-1E0A2B48A554}"/>
                </a:ext>
              </a:extLst>
            </p:cNvPr>
            <p:cNvSpPr txBox="1">
              <a:spLocks/>
            </p:cNvSpPr>
            <p:nvPr/>
          </p:nvSpPr>
          <p:spPr>
            <a:xfrm>
              <a:off x="5189345" y="5680051"/>
              <a:ext cx="850817" cy="2254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Vaccines</a:t>
              </a:r>
            </a:p>
          </p:txBody>
        </p:sp>
      </p:grpSp>
      <p:grpSp>
        <p:nvGrpSpPr>
          <p:cNvPr id="14" name="Group 13">
            <a:extLst>
              <a:ext uri="{FF2B5EF4-FFF2-40B4-BE49-F238E27FC236}">
                <a16:creationId xmlns:a16="http://schemas.microsoft.com/office/drawing/2014/main" id="{DA36F48C-CB31-0130-57CB-38B44C7A2EE1}"/>
              </a:ext>
            </a:extLst>
          </p:cNvPr>
          <p:cNvGrpSpPr/>
          <p:nvPr/>
        </p:nvGrpSpPr>
        <p:grpSpPr>
          <a:xfrm>
            <a:off x="1698471" y="4851589"/>
            <a:ext cx="4258951" cy="705473"/>
            <a:chOff x="1698471" y="4851589"/>
            <a:chExt cx="4258951" cy="705473"/>
          </a:xfrm>
        </p:grpSpPr>
        <p:sp>
          <p:nvSpPr>
            <p:cNvPr id="15" name="Oval 14">
              <a:extLst>
                <a:ext uri="{FF2B5EF4-FFF2-40B4-BE49-F238E27FC236}">
                  <a16:creationId xmlns:a16="http://schemas.microsoft.com/office/drawing/2014/main" id="{4AF648A0-D079-7CF0-974B-C0E4606A6A99}"/>
                </a:ext>
              </a:extLst>
            </p:cNvPr>
            <p:cNvSpPr/>
            <p:nvPr/>
          </p:nvSpPr>
          <p:spPr>
            <a:xfrm>
              <a:off x="5289670" y="4889310"/>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DA2368B0-0AD3-C7BB-6285-B17990556998}"/>
                </a:ext>
              </a:extLst>
            </p:cNvPr>
            <p:cNvSpPr/>
            <p:nvPr/>
          </p:nvSpPr>
          <p:spPr>
            <a:xfrm>
              <a:off x="2879029" y="4855530"/>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5DF95CD3-FDE6-45D6-F5B0-67142514E817}"/>
                </a:ext>
              </a:extLst>
            </p:cNvPr>
            <p:cNvSpPr/>
            <p:nvPr/>
          </p:nvSpPr>
          <p:spPr>
            <a:xfrm>
              <a:off x="4105170" y="4886142"/>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E69DAC7D-1366-3750-8C46-21F2DE53C9D5}"/>
                </a:ext>
              </a:extLst>
            </p:cNvPr>
            <p:cNvSpPr/>
            <p:nvPr/>
          </p:nvSpPr>
          <p:spPr>
            <a:xfrm>
              <a:off x="1698471" y="4851589"/>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426749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651279"/>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00B5E2">
            <a:alpha val="11000"/>
          </a:srgbClr>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0B368D5-CD03-7CD2-B75D-5B1EB9BF2319}"/>
              </a:ext>
            </a:extLst>
          </p:cNvPr>
          <p:cNvPicPr>
            <a:picLocks noChangeAspect="1"/>
          </p:cNvPicPr>
          <p:nvPr/>
        </p:nvPicPr>
        <p:blipFill>
          <a:blip r:embed="rId3"/>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59883" y="643845"/>
            <a:ext cx="5809082" cy="1070030"/>
          </a:xfrm>
        </p:spPr>
        <p:txBody>
          <a:bodyPr anchor="t" anchorCtr="0">
            <a:normAutofit/>
          </a:bodyPr>
          <a:lstStyle/>
          <a:p>
            <a:pPr algn="l"/>
            <a:r>
              <a:rPr lang="en-US" sz="3600" dirty="0">
                <a:solidFill>
                  <a:srgbClr val="00B5E2"/>
                </a:solidFill>
                <a:latin typeface="Arial" panose="020B0604020202020204" pitchFamily="34" charset="0"/>
                <a:cs typeface="Arial" panose="020B0604020202020204" pitchFamily="34" charset="0"/>
              </a:rPr>
              <a:t>Overview</a:t>
            </a:r>
          </a:p>
        </p:txBody>
      </p:sp>
      <p:sp>
        <p:nvSpPr>
          <p:cNvPr id="10" name="Subtitle 2">
            <a:extLst>
              <a:ext uri="{FF2B5EF4-FFF2-40B4-BE49-F238E27FC236}">
                <a16:creationId xmlns:a16="http://schemas.microsoft.com/office/drawing/2014/main" id="{8AB1A7A6-63DF-CA2C-9B9E-D8E523B669B5}"/>
              </a:ext>
            </a:extLst>
          </p:cNvPr>
          <p:cNvSpPr>
            <a:spLocks noGrp="1"/>
          </p:cNvSpPr>
          <p:nvPr>
            <p:ph type="subTitle" idx="1"/>
          </p:nvPr>
        </p:nvSpPr>
        <p:spPr>
          <a:xfrm>
            <a:off x="2151530" y="1788460"/>
            <a:ext cx="6840070" cy="2903284"/>
          </a:xfrm>
        </p:spPr>
        <p:txBody>
          <a:bodyPr>
            <a:noAutofit/>
          </a:bodyPr>
          <a:lstStyle/>
          <a:p>
            <a:pPr marL="285750" indent="-285750" algn="l">
              <a:lnSpc>
                <a:spcPct val="100000"/>
              </a:lnSpc>
              <a:buFont typeface="Arial" panose="020B0604020202020204" pitchFamily="34" charset="0"/>
              <a:buChar char="•"/>
            </a:pPr>
            <a:r>
              <a:rPr lang="en-ZA" sz="1600" b="1" dirty="0">
                <a:solidFill>
                  <a:srgbClr val="9E007E"/>
                </a:solidFill>
                <a:latin typeface="Arial" panose="020B0604020202020204" pitchFamily="34" charset="0"/>
                <a:cs typeface="Arial" panose="020B0604020202020204" pitchFamily="34" charset="0"/>
              </a:rPr>
              <a:t>Making a vaccine available to the world requires much more than proving that it is safe and efficacious in clinical trials.​</a:t>
            </a:r>
          </a:p>
          <a:p>
            <a:pPr marL="285750" indent="-285750" algn="l">
              <a:lnSpc>
                <a:spcPct val="100000"/>
              </a:lnSpc>
              <a:buFont typeface="Arial" panose="020B0604020202020204" pitchFamily="34" charset="0"/>
              <a:buChar char="•"/>
            </a:pPr>
            <a:r>
              <a:rPr lang="en-ZA" sz="1600" b="1" dirty="0">
                <a:solidFill>
                  <a:srgbClr val="9E007E"/>
                </a:solidFill>
                <a:latin typeface="Arial" panose="020B0604020202020204" pitchFamily="34" charset="0"/>
                <a:cs typeface="Arial" panose="020B0604020202020204" pitchFamily="34" charset="0"/>
              </a:rPr>
              <a:t>There can be many barriers that prevent wide uptake and use of vaccines, including funding, regulatory issues, manufacturing, supply chain, affordability, and acceptability.​</a:t>
            </a:r>
          </a:p>
          <a:p>
            <a:pPr marL="285750" indent="-285750" algn="l">
              <a:lnSpc>
                <a:spcPct val="100000"/>
              </a:lnSpc>
              <a:buFont typeface="Arial" panose="020B0604020202020204" pitchFamily="34" charset="0"/>
              <a:buChar char="•"/>
            </a:pPr>
            <a:r>
              <a:rPr lang="en-ZA" sz="1600" b="1" dirty="0">
                <a:solidFill>
                  <a:srgbClr val="9E007E"/>
                </a:solidFill>
                <a:latin typeface="Arial" panose="020B0604020202020204" pitchFamily="34" charset="0"/>
                <a:cs typeface="Arial" panose="020B0604020202020204" pitchFamily="34" charset="0"/>
              </a:rPr>
              <a:t>Reluctance or refusal to be vaccinated (vaccine hesitancy) may be influenced by a complex mix of historical, political, social, and behavioural factors.​</a:t>
            </a:r>
          </a:p>
        </p:txBody>
      </p:sp>
      <p:pic>
        <p:nvPicPr>
          <p:cNvPr id="12" name="Picture 11">
            <a:extLst>
              <a:ext uri="{FF2B5EF4-FFF2-40B4-BE49-F238E27FC236}">
                <a16:creationId xmlns:a16="http://schemas.microsoft.com/office/drawing/2014/main" id="{1EBC36A2-5895-BFDD-305E-864F440E8F6E}"/>
              </a:ext>
            </a:extLst>
          </p:cNvPr>
          <p:cNvPicPr>
            <a:picLocks noChangeAspect="1"/>
          </p:cNvPicPr>
          <p:nvPr/>
        </p:nvPicPr>
        <p:blipFill>
          <a:blip r:embed="rId4"/>
          <a:stretch>
            <a:fillRect/>
          </a:stretch>
        </p:blipFill>
        <p:spPr>
          <a:xfrm>
            <a:off x="353095" y="484540"/>
            <a:ext cx="931100" cy="931100"/>
          </a:xfrm>
          <a:prstGeom prst="rect">
            <a:avLst/>
          </a:prstGeom>
        </p:spPr>
      </p:pic>
      <p:sp>
        <p:nvSpPr>
          <p:cNvPr id="14" name="TextBox 13">
            <a:extLst>
              <a:ext uri="{FF2B5EF4-FFF2-40B4-BE49-F238E27FC236}">
                <a16:creationId xmlns:a16="http://schemas.microsoft.com/office/drawing/2014/main" id="{83BFF8E0-0365-C9E8-1D3B-2452071A534F}"/>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9E007E"/>
                </a:solidFill>
                <a:latin typeface="Arial" panose="020B0604020202020204" pitchFamily="34" charset="0"/>
                <a:cs typeface="Arial" panose="020B0604020202020204" pitchFamily="34" charset="0"/>
              </a:rPr>
              <a:t>IAVI VACCINE LITERACY LIBRARY  |   MODULE 7</a:t>
            </a:r>
          </a:p>
        </p:txBody>
      </p:sp>
    </p:spTree>
    <p:extLst>
      <p:ext uri="{BB962C8B-B14F-4D97-AF65-F5344CB8AC3E}">
        <p14:creationId xmlns:p14="http://schemas.microsoft.com/office/powerpoint/2010/main" val="12194067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77F891-CE01-5DB2-426A-CF6B9EEAE2A8}"/>
              </a:ext>
            </a:extLst>
          </p:cNvPr>
          <p:cNvPicPr>
            <a:picLocks noChangeAspect="1"/>
          </p:cNvPicPr>
          <p:nvPr/>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59883" y="643845"/>
            <a:ext cx="5809082" cy="1070030"/>
          </a:xfrm>
        </p:spPr>
        <p:txBody>
          <a:bodyPr anchor="t" anchorCtr="0">
            <a:normAutofit/>
          </a:bodyPr>
          <a:lstStyle/>
          <a:p>
            <a:pPr algn="l"/>
            <a:r>
              <a:rPr lang="en-US" sz="3600" dirty="0">
                <a:solidFill>
                  <a:srgbClr val="00B5E2"/>
                </a:solidFill>
                <a:latin typeface="Arial" panose="020B0604020202020204" pitchFamily="34" charset="0"/>
                <a:cs typeface="Arial" panose="020B0604020202020204" pitchFamily="34" charset="0"/>
              </a:rPr>
              <a:t>Access Journey</a:t>
            </a:r>
          </a:p>
        </p:txBody>
      </p:sp>
      <p:pic>
        <p:nvPicPr>
          <p:cNvPr id="12" name="Picture 11">
            <a:extLst>
              <a:ext uri="{FF2B5EF4-FFF2-40B4-BE49-F238E27FC236}">
                <a16:creationId xmlns:a16="http://schemas.microsoft.com/office/drawing/2014/main" id="{1EBC36A2-5895-BFDD-305E-864F440E8F6E}"/>
              </a:ext>
            </a:extLst>
          </p:cNvPr>
          <p:cNvPicPr>
            <a:picLocks noChangeAspect="1"/>
          </p:cNvPicPr>
          <p:nvPr/>
        </p:nvPicPr>
        <p:blipFill>
          <a:blip r:embed="rId3"/>
          <a:stretch>
            <a:fillRect/>
          </a:stretch>
        </p:blipFill>
        <p:spPr>
          <a:xfrm>
            <a:off x="353095" y="484540"/>
            <a:ext cx="931100" cy="931100"/>
          </a:xfrm>
          <a:prstGeom prst="rect">
            <a:avLst/>
          </a:prstGeom>
        </p:spPr>
      </p:pic>
      <p:sp>
        <p:nvSpPr>
          <p:cNvPr id="2" name="TextBox 1">
            <a:extLst>
              <a:ext uri="{FF2B5EF4-FFF2-40B4-BE49-F238E27FC236}">
                <a16:creationId xmlns:a16="http://schemas.microsoft.com/office/drawing/2014/main" id="{ECEFD3CC-190A-9E28-9DA8-EDD44B7AD030}"/>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9E007E"/>
                </a:solidFill>
                <a:latin typeface="Arial" panose="020B0604020202020204" pitchFamily="34" charset="0"/>
                <a:cs typeface="Arial" panose="020B0604020202020204" pitchFamily="34" charset="0"/>
              </a:rPr>
              <a:t>IAVI VACCINE LITERACY LIBRARY  |   MODULE 7</a:t>
            </a:r>
          </a:p>
        </p:txBody>
      </p:sp>
    </p:spTree>
    <p:extLst>
      <p:ext uri="{BB962C8B-B14F-4D97-AF65-F5344CB8AC3E}">
        <p14:creationId xmlns:p14="http://schemas.microsoft.com/office/powerpoint/2010/main" val="12393598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7F44BA-A328-75CA-FE1D-EC96B20B6CA3}"/>
              </a:ext>
            </a:extLst>
          </p:cNvPr>
          <p:cNvPicPr>
            <a:picLocks noChangeAspect="1"/>
          </p:cNvPicPr>
          <p:nvPr/>
        </p:nvPicPr>
        <p:blipFill>
          <a:blip r:embed="rId3"/>
          <a:stretch>
            <a:fillRect/>
          </a:stretch>
        </p:blipFill>
        <p:spPr>
          <a:xfrm>
            <a:off x="5639" y="0"/>
            <a:ext cx="12180722" cy="6858000"/>
          </a:xfrm>
          <a:prstGeom prst="rect">
            <a:avLst/>
          </a:prstGeom>
        </p:spPr>
      </p:pic>
      <p:sp>
        <p:nvSpPr>
          <p:cNvPr id="12" name="Subtitle 2">
            <a:extLst>
              <a:ext uri="{FF2B5EF4-FFF2-40B4-BE49-F238E27FC236}">
                <a16:creationId xmlns:a16="http://schemas.microsoft.com/office/drawing/2014/main" id="{58D0D516-2E0A-462D-E898-C6DC4F7C53A5}"/>
              </a:ext>
            </a:extLst>
          </p:cNvPr>
          <p:cNvSpPr>
            <a:spLocks noGrp="1"/>
          </p:cNvSpPr>
          <p:nvPr>
            <p:ph type="subTitle" idx="1"/>
          </p:nvPr>
        </p:nvSpPr>
        <p:spPr>
          <a:xfrm>
            <a:off x="536301" y="1930400"/>
            <a:ext cx="7341608" cy="4374961"/>
          </a:xfrm>
        </p:spPr>
        <p:txBody>
          <a:bodyPr>
            <a:noAutofit/>
          </a:bodyPr>
          <a:lstStyle/>
          <a:p>
            <a:pPr marL="285750" indent="-285750" algn="l">
              <a:lnSpc>
                <a:spcPct val="100000"/>
              </a:lnSpc>
              <a:buFont typeface="Arial" panose="020B0604020202020204" pitchFamily="34" charset="0"/>
              <a:buChar char="•"/>
            </a:pPr>
            <a:r>
              <a:rPr lang="en-ZA" sz="1600" b="1" dirty="0">
                <a:solidFill>
                  <a:srgbClr val="9E007E"/>
                </a:solidFill>
                <a:latin typeface="Arial" panose="020B0604020202020204" pitchFamily="34" charset="0"/>
                <a:cs typeface="Arial" panose="020B0604020202020204" pitchFamily="34" charset="0"/>
              </a:rPr>
              <a:t>The African Medicines Agency (AMA) </a:t>
            </a:r>
            <a:r>
              <a:rPr lang="en-ZA" sz="1600" dirty="0">
                <a:solidFill>
                  <a:srgbClr val="9E007E"/>
                </a:solidFill>
                <a:latin typeface="Arial" panose="020B0604020202020204" pitchFamily="34" charset="0"/>
                <a:cs typeface="Arial" panose="020B0604020202020204" pitchFamily="34" charset="0"/>
              </a:rPr>
              <a:t>sets common standards and regulations for the region and coordinates joint reviews of clinical trial applications for vaccines.​</a:t>
            </a:r>
          </a:p>
          <a:p>
            <a:pPr marL="285750" indent="-285750" algn="l">
              <a:lnSpc>
                <a:spcPct val="100000"/>
              </a:lnSpc>
              <a:buFont typeface="Arial" panose="020B0604020202020204" pitchFamily="34" charset="0"/>
              <a:buChar char="•"/>
            </a:pPr>
            <a:r>
              <a:rPr lang="en-ZA" sz="1600" b="1" dirty="0">
                <a:solidFill>
                  <a:srgbClr val="9E007E"/>
                </a:solidFill>
                <a:latin typeface="Arial" panose="020B0604020202020204" pitchFamily="34" charset="0"/>
                <a:cs typeface="Arial" panose="020B0604020202020204" pitchFamily="34" charset="0"/>
              </a:rPr>
              <a:t>The East African Community’s Medicines Regulatory Harmonisation </a:t>
            </a:r>
            <a:r>
              <a:rPr lang="en-ZA" sz="1600" dirty="0">
                <a:solidFill>
                  <a:srgbClr val="9E007E"/>
                </a:solidFill>
                <a:latin typeface="Arial" panose="020B0604020202020204" pitchFamily="34" charset="0"/>
                <a:cs typeface="Arial" panose="020B0604020202020204" pitchFamily="34" charset="0"/>
              </a:rPr>
              <a:t>initiative supports a joint regional assessment process that harmonises technical documents, combines inspections and review processes, and accelerates approvals among member states.​</a:t>
            </a:r>
          </a:p>
          <a:p>
            <a:pPr marL="285750" indent="-285750" algn="l">
              <a:lnSpc>
                <a:spcPct val="100000"/>
              </a:lnSpc>
              <a:buFont typeface="Arial" panose="020B0604020202020204" pitchFamily="34" charset="0"/>
              <a:buChar char="•"/>
            </a:pPr>
            <a:r>
              <a:rPr lang="en-ZA" sz="1600" b="1" dirty="0">
                <a:solidFill>
                  <a:srgbClr val="9E007E"/>
                </a:solidFill>
                <a:latin typeface="Arial" panose="020B0604020202020204" pitchFamily="34" charset="0"/>
                <a:cs typeface="Arial" panose="020B0604020202020204" pitchFamily="34" charset="0"/>
              </a:rPr>
              <a:t>The African Vaccine Regulatory Forum (AVAREF) </a:t>
            </a:r>
            <a:r>
              <a:rPr lang="en-ZA" sz="1600" dirty="0">
                <a:solidFill>
                  <a:srgbClr val="9E007E"/>
                </a:solidFill>
                <a:latin typeface="Arial" panose="020B0604020202020204" pitchFamily="34" charset="0"/>
                <a:cs typeface="Arial" panose="020B0604020202020204" pitchFamily="34" charset="0"/>
              </a:rPr>
              <a:t>assists national regulatory authorities, ethics committees, and sponsors to achieve consensus on ethical and regulatory questions surrounding the research and development of medical products.​</a:t>
            </a:r>
          </a:p>
          <a:p>
            <a:pPr marL="285750" indent="-285750" algn="l">
              <a:lnSpc>
                <a:spcPct val="100000"/>
              </a:lnSpc>
              <a:buFont typeface="Arial" panose="020B0604020202020204" pitchFamily="34" charset="0"/>
              <a:buChar char="•"/>
            </a:pPr>
            <a:r>
              <a:rPr lang="en-ZA" sz="1600" b="1" dirty="0">
                <a:solidFill>
                  <a:srgbClr val="9E007E"/>
                </a:solidFill>
                <a:latin typeface="Arial" panose="020B0604020202020204" pitchFamily="34" charset="0"/>
                <a:cs typeface="Arial" panose="020B0604020202020204" pitchFamily="34" charset="0"/>
              </a:rPr>
              <a:t>The South African Health Products Regulatory Authority (SAHPRA) </a:t>
            </a:r>
            <a:r>
              <a:rPr lang="en-ZA" sz="1600" dirty="0">
                <a:solidFill>
                  <a:srgbClr val="9E007E"/>
                </a:solidFill>
                <a:latin typeface="Arial" panose="020B0604020202020204" pitchFamily="34" charset="0"/>
                <a:cs typeface="Arial" panose="020B0604020202020204" pitchFamily="34" charset="0"/>
              </a:rPr>
              <a:t>regulates all health products in the country through monitoring, evaluation, investigation, inspection, and registration. This includes clinical trials, complementary medicines, medical devices and diagnostics.​</a:t>
            </a:r>
          </a:p>
        </p:txBody>
      </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0" y="643845"/>
            <a:ext cx="6412311" cy="1070030"/>
          </a:xfrm>
        </p:spPr>
        <p:txBody>
          <a:bodyPr anchor="t" anchorCtr="0">
            <a:noAutofit/>
          </a:bodyPr>
          <a:lstStyle/>
          <a:p>
            <a:pPr algn="l"/>
            <a:r>
              <a:rPr lang="en-US" sz="3600" dirty="0">
                <a:solidFill>
                  <a:srgbClr val="ED6D28"/>
                </a:solidFill>
                <a:latin typeface="Arial" panose="020B0604020202020204" pitchFamily="34" charset="0"/>
                <a:cs typeface="Arial" panose="020B0604020202020204" pitchFamily="34" charset="0"/>
              </a:rPr>
              <a:t>Regulatory Bodies in Africa</a:t>
            </a:r>
          </a:p>
        </p:txBody>
      </p:sp>
      <p:sp>
        <p:nvSpPr>
          <p:cNvPr id="7" name="TextBox 6">
            <a:extLst>
              <a:ext uri="{FF2B5EF4-FFF2-40B4-BE49-F238E27FC236}">
                <a16:creationId xmlns:a16="http://schemas.microsoft.com/office/drawing/2014/main" id="{DB036395-1F07-C566-3CAA-92CF92B24F47}"/>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ED6D28"/>
                </a:solidFill>
                <a:latin typeface="Arial" panose="020B0604020202020204" pitchFamily="34" charset="0"/>
                <a:cs typeface="Arial" panose="020B0604020202020204" pitchFamily="34" charset="0"/>
              </a:rPr>
              <a:t>IAVI VACCINE LITERACY LIBRARY  |   MODULE 7</a:t>
            </a:r>
          </a:p>
        </p:txBody>
      </p:sp>
      <p:pic>
        <p:nvPicPr>
          <p:cNvPr id="2" name="Picture 1">
            <a:extLst>
              <a:ext uri="{FF2B5EF4-FFF2-40B4-BE49-F238E27FC236}">
                <a16:creationId xmlns:a16="http://schemas.microsoft.com/office/drawing/2014/main" id="{40CED4B9-1EA3-FCD5-A6E5-66B24DF09905}"/>
              </a:ext>
            </a:extLst>
          </p:cNvPr>
          <p:cNvPicPr>
            <a:picLocks noChangeAspect="1"/>
          </p:cNvPicPr>
          <p:nvPr/>
        </p:nvPicPr>
        <p:blipFill>
          <a:blip r:embed="rId4"/>
          <a:stretch>
            <a:fillRect/>
          </a:stretch>
        </p:blipFill>
        <p:spPr>
          <a:xfrm>
            <a:off x="8659122" y="778185"/>
            <a:ext cx="2451100" cy="2451100"/>
          </a:xfrm>
          <a:prstGeom prst="rect">
            <a:avLst/>
          </a:prstGeom>
        </p:spPr>
      </p:pic>
    </p:spTree>
    <p:extLst>
      <p:ext uri="{BB962C8B-B14F-4D97-AF65-F5344CB8AC3E}">
        <p14:creationId xmlns:p14="http://schemas.microsoft.com/office/powerpoint/2010/main" val="25696783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E30640-D1D3-B34F-74F0-D90D589D2DAD}"/>
              </a:ext>
            </a:extLst>
          </p:cNvPr>
          <p:cNvPicPr>
            <a:picLocks noChangeAspect="1"/>
          </p:cNvPicPr>
          <p:nvPr/>
        </p:nvPicPr>
        <p:blipFill rotWithShape="1">
          <a:blip r:embed="rId3">
            <a:alphaModFix amt="50000"/>
          </a:blip>
          <a:srcRect l="20924"/>
          <a:stretch/>
        </p:blipFill>
        <p:spPr>
          <a:xfrm rot="10800000">
            <a:off x="2559996" y="0"/>
            <a:ext cx="9632004" cy="6858000"/>
          </a:xfrm>
          <a:prstGeom prst="rect">
            <a:avLst/>
          </a:prstGeom>
        </p:spPr>
      </p:pic>
      <p:sp>
        <p:nvSpPr>
          <p:cNvPr id="12" name="Subtitle 2">
            <a:extLst>
              <a:ext uri="{FF2B5EF4-FFF2-40B4-BE49-F238E27FC236}">
                <a16:creationId xmlns:a16="http://schemas.microsoft.com/office/drawing/2014/main" id="{58D0D516-2E0A-462D-E898-C6DC4F7C53A5}"/>
              </a:ext>
            </a:extLst>
          </p:cNvPr>
          <p:cNvSpPr>
            <a:spLocks noGrp="1"/>
          </p:cNvSpPr>
          <p:nvPr>
            <p:ph type="subTitle" idx="1"/>
          </p:nvPr>
        </p:nvSpPr>
        <p:spPr>
          <a:xfrm>
            <a:off x="3198220" y="1703715"/>
            <a:ext cx="8313059" cy="4419661"/>
          </a:xfrm>
        </p:spPr>
        <p:txBody>
          <a:bodyPr>
            <a:noAutofit/>
          </a:bodyPr>
          <a:lstStyle/>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Two costly elements: building large-scale manufacturing facilities and developing biological processes (‘bioprocesses’) to produce large quantities of the vaccine.​</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Manufacturing of vaccines is largely carried out by the private (pharmaceutical) sector.​</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It can take years to build sufficient capacity for manufacturing – advance market commitments can reduce the risk for companies.​</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Policy action and advocacy are needed at both the global and local level to create additional incentives for large pharmaceuticals to work on scale-up for manufacturing or to transfer their technology to other companies to do this work.​</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Technology transfer to enable scaling up manufacturing by additional companies is often held back by issues of intellectual property.​</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Approaches such as voluntary licensing and early technology transfer to manufacturers with strong commercial reach in high prevalence settings could help support the scale-up of manufacturing.​</a:t>
            </a:r>
          </a:p>
        </p:txBody>
      </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0" y="643845"/>
            <a:ext cx="6412311" cy="1070030"/>
          </a:xfrm>
        </p:spPr>
        <p:txBody>
          <a:bodyPr anchor="t" anchorCtr="0">
            <a:noAutofit/>
          </a:bodyPr>
          <a:lstStyle/>
          <a:p>
            <a:pPr algn="l"/>
            <a:r>
              <a:rPr lang="en-US" sz="3600" dirty="0">
                <a:solidFill>
                  <a:srgbClr val="ED6D28"/>
                </a:solidFill>
                <a:latin typeface="Arial" panose="020B0604020202020204" pitchFamily="34" charset="0"/>
                <a:cs typeface="Arial" panose="020B0604020202020204" pitchFamily="34" charset="0"/>
              </a:rPr>
              <a:t>Manufacturing</a:t>
            </a:r>
          </a:p>
        </p:txBody>
      </p:sp>
      <p:sp>
        <p:nvSpPr>
          <p:cNvPr id="7" name="TextBox 6">
            <a:extLst>
              <a:ext uri="{FF2B5EF4-FFF2-40B4-BE49-F238E27FC236}">
                <a16:creationId xmlns:a16="http://schemas.microsoft.com/office/drawing/2014/main" id="{DB036395-1F07-C566-3CAA-92CF92B24F47}"/>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ED6D28"/>
                </a:solidFill>
                <a:latin typeface="Arial" panose="020B0604020202020204" pitchFamily="34" charset="0"/>
                <a:cs typeface="Arial" panose="020B0604020202020204" pitchFamily="34" charset="0"/>
              </a:rPr>
              <a:t>IAVI VACCINE LITERACY LIBRARY  |   MODULE 7</a:t>
            </a:r>
          </a:p>
        </p:txBody>
      </p:sp>
      <p:pic>
        <p:nvPicPr>
          <p:cNvPr id="6" name="Picture 5">
            <a:extLst>
              <a:ext uri="{FF2B5EF4-FFF2-40B4-BE49-F238E27FC236}">
                <a16:creationId xmlns:a16="http://schemas.microsoft.com/office/drawing/2014/main" id="{2A803236-9D94-FAB0-2513-F8FD6171CC3B}"/>
              </a:ext>
            </a:extLst>
          </p:cNvPr>
          <p:cNvPicPr>
            <a:picLocks noChangeAspect="1"/>
          </p:cNvPicPr>
          <p:nvPr/>
        </p:nvPicPr>
        <p:blipFill>
          <a:blip r:embed="rId4"/>
          <a:stretch>
            <a:fillRect/>
          </a:stretch>
        </p:blipFill>
        <p:spPr>
          <a:xfrm>
            <a:off x="890575" y="1756613"/>
            <a:ext cx="1860806" cy="4259861"/>
          </a:xfrm>
          <a:prstGeom prst="rect">
            <a:avLst/>
          </a:prstGeom>
        </p:spPr>
      </p:pic>
    </p:spTree>
    <p:extLst>
      <p:ext uri="{BB962C8B-B14F-4D97-AF65-F5344CB8AC3E}">
        <p14:creationId xmlns:p14="http://schemas.microsoft.com/office/powerpoint/2010/main" val="2840478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558C">
            <a:alpha val="10115"/>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42296D-D71D-59FF-5BEF-659F7CE552F2}"/>
              </a:ext>
            </a:extLst>
          </p:cNvPr>
          <p:cNvPicPr>
            <a:picLocks noChangeAspect="1"/>
          </p:cNvPicPr>
          <p:nvPr/>
        </p:nvPicPr>
        <p:blipFill>
          <a:blip r:embed="rId2"/>
          <a:stretch>
            <a:fillRect/>
          </a:stretch>
        </p:blipFill>
        <p:spPr>
          <a:xfrm rot="10800000">
            <a:off x="3823447" y="4424920"/>
            <a:ext cx="3216687" cy="1603492"/>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59883" y="643845"/>
            <a:ext cx="5809082" cy="1070030"/>
          </a:xfrm>
        </p:spPr>
        <p:txBody>
          <a:bodyPr anchor="t" anchorCtr="0">
            <a:normAutofit/>
          </a:bodyPr>
          <a:lstStyle/>
          <a:p>
            <a:pPr algn="l"/>
            <a:r>
              <a:rPr lang="en-US" sz="3600" dirty="0">
                <a:solidFill>
                  <a:srgbClr val="00B5E2"/>
                </a:solidFill>
                <a:latin typeface="Arial" panose="020B0604020202020204" pitchFamily="34" charset="0"/>
                <a:cs typeface="Arial" panose="020B0604020202020204" pitchFamily="34" charset="0"/>
              </a:rPr>
              <a:t>Vaccines Save Lives</a:t>
            </a:r>
          </a:p>
        </p:txBody>
      </p:sp>
      <p:sp>
        <p:nvSpPr>
          <p:cNvPr id="11" name="Subtitle 2">
            <a:extLst>
              <a:ext uri="{FF2B5EF4-FFF2-40B4-BE49-F238E27FC236}">
                <a16:creationId xmlns:a16="http://schemas.microsoft.com/office/drawing/2014/main" id="{B3560539-83DF-26ED-C17A-C6A9E03C5523}"/>
              </a:ext>
            </a:extLst>
          </p:cNvPr>
          <p:cNvSpPr txBox="1">
            <a:spLocks/>
          </p:cNvSpPr>
          <p:nvPr/>
        </p:nvSpPr>
        <p:spPr>
          <a:xfrm>
            <a:off x="4197215" y="4911322"/>
            <a:ext cx="2469150" cy="90703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ZA" sz="1800" dirty="0">
                <a:solidFill>
                  <a:schemeClr val="bg1"/>
                </a:solidFill>
                <a:latin typeface="Arial" panose="020B0604020202020204" pitchFamily="34" charset="0"/>
                <a:cs typeface="Arial" panose="020B0604020202020204" pitchFamily="34" charset="0"/>
              </a:rPr>
              <a:t>Vaccination prevents 2–3 million deaths every year.</a:t>
            </a:r>
          </a:p>
        </p:txBody>
      </p:sp>
      <p:pic>
        <p:nvPicPr>
          <p:cNvPr id="4" name="Picture 3">
            <a:extLst>
              <a:ext uri="{FF2B5EF4-FFF2-40B4-BE49-F238E27FC236}">
                <a16:creationId xmlns:a16="http://schemas.microsoft.com/office/drawing/2014/main" id="{2C474E8C-B16D-B389-302F-08A6870922CB}"/>
              </a:ext>
            </a:extLst>
          </p:cNvPr>
          <p:cNvPicPr>
            <a:picLocks noChangeAspect="1"/>
          </p:cNvPicPr>
          <p:nvPr/>
        </p:nvPicPr>
        <p:blipFill>
          <a:blip r:embed="rId3"/>
          <a:stretch>
            <a:fillRect/>
          </a:stretch>
        </p:blipFill>
        <p:spPr>
          <a:xfrm>
            <a:off x="1462677" y="1656298"/>
            <a:ext cx="2833271" cy="2833271"/>
          </a:xfrm>
          <a:prstGeom prst="rect">
            <a:avLst/>
          </a:prstGeom>
        </p:spPr>
      </p:pic>
      <p:pic>
        <p:nvPicPr>
          <p:cNvPr id="12" name="Picture 11">
            <a:extLst>
              <a:ext uri="{FF2B5EF4-FFF2-40B4-BE49-F238E27FC236}">
                <a16:creationId xmlns:a16="http://schemas.microsoft.com/office/drawing/2014/main" id="{1EBC36A2-5895-BFDD-305E-864F440E8F6E}"/>
              </a:ext>
            </a:extLst>
          </p:cNvPr>
          <p:cNvPicPr>
            <a:picLocks noChangeAspect="1"/>
          </p:cNvPicPr>
          <p:nvPr/>
        </p:nvPicPr>
        <p:blipFill>
          <a:blip r:embed="rId4"/>
          <a:stretch>
            <a:fillRect/>
          </a:stretch>
        </p:blipFill>
        <p:spPr>
          <a:xfrm>
            <a:off x="353095" y="484540"/>
            <a:ext cx="931100" cy="931100"/>
          </a:xfrm>
          <a:prstGeom prst="rect">
            <a:avLst/>
          </a:prstGeom>
        </p:spPr>
      </p:pic>
      <p:sp>
        <p:nvSpPr>
          <p:cNvPr id="2" name="Subtitle 2">
            <a:extLst>
              <a:ext uri="{FF2B5EF4-FFF2-40B4-BE49-F238E27FC236}">
                <a16:creationId xmlns:a16="http://schemas.microsoft.com/office/drawing/2014/main" id="{EB420ECC-8841-F87D-7261-FCA6CB28B403}"/>
              </a:ext>
            </a:extLst>
          </p:cNvPr>
          <p:cNvSpPr txBox="1">
            <a:spLocks/>
          </p:cNvSpPr>
          <p:nvPr/>
        </p:nvSpPr>
        <p:spPr>
          <a:xfrm>
            <a:off x="5378002" y="1972101"/>
            <a:ext cx="5526742" cy="27291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Vaccines are a crucial tool in controlling the spread of infectious diseases together with addressing long-term structural factors such as poverty, poor housing, and inadequate sanitation that put people at increased risk of certain infectious diseases.​</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By providing protection from disease at an individual level and stopping its spread in the community, vaccines can protect highly vulnerable people from severe illness and death.​</a:t>
            </a:r>
          </a:p>
        </p:txBody>
      </p:sp>
      <p:sp>
        <p:nvSpPr>
          <p:cNvPr id="5" name="TextBox 4">
            <a:extLst>
              <a:ext uri="{FF2B5EF4-FFF2-40B4-BE49-F238E27FC236}">
                <a16:creationId xmlns:a16="http://schemas.microsoft.com/office/drawing/2014/main" id="{B17A2FA9-A0D4-3A1B-D800-B82A5CD9BFA1}"/>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00558C"/>
                </a:solidFill>
                <a:latin typeface="Arial" panose="020B0604020202020204" pitchFamily="34" charset="0"/>
                <a:cs typeface="Arial" panose="020B0604020202020204" pitchFamily="34" charset="0"/>
              </a:rPr>
              <a:t>IAVI VACCINE LITERACY LIBRARY  |   MODULE 1</a:t>
            </a:r>
          </a:p>
        </p:txBody>
      </p:sp>
    </p:spTree>
    <p:extLst>
      <p:ext uri="{BB962C8B-B14F-4D97-AF65-F5344CB8AC3E}">
        <p14:creationId xmlns:p14="http://schemas.microsoft.com/office/powerpoint/2010/main" val="35526034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E13BCA-5954-E6DD-F9DE-7EB412299575}"/>
              </a:ext>
            </a:extLst>
          </p:cNvPr>
          <p:cNvPicPr>
            <a:picLocks noChangeAspect="1"/>
          </p:cNvPicPr>
          <p:nvPr/>
        </p:nvPicPr>
        <p:blipFill>
          <a:blip r:embed="rId3"/>
          <a:stretch>
            <a:fillRect/>
          </a:stretch>
        </p:blipFill>
        <p:spPr>
          <a:xfrm>
            <a:off x="5639" y="0"/>
            <a:ext cx="12180722" cy="6858000"/>
          </a:xfrm>
          <a:prstGeom prst="rect">
            <a:avLst/>
          </a:prstGeom>
        </p:spPr>
      </p:pic>
      <p:sp>
        <p:nvSpPr>
          <p:cNvPr id="12" name="Subtitle 2">
            <a:extLst>
              <a:ext uri="{FF2B5EF4-FFF2-40B4-BE49-F238E27FC236}">
                <a16:creationId xmlns:a16="http://schemas.microsoft.com/office/drawing/2014/main" id="{58D0D516-2E0A-462D-E898-C6DC4F7C53A5}"/>
              </a:ext>
            </a:extLst>
          </p:cNvPr>
          <p:cNvSpPr>
            <a:spLocks noGrp="1"/>
          </p:cNvSpPr>
          <p:nvPr>
            <p:ph type="subTitle" idx="1"/>
          </p:nvPr>
        </p:nvSpPr>
        <p:spPr>
          <a:xfrm>
            <a:off x="536301" y="1946894"/>
            <a:ext cx="5092339" cy="4419661"/>
          </a:xfrm>
        </p:spPr>
        <p:txBody>
          <a:bodyPr>
            <a:noAutofit/>
          </a:bodyPr>
          <a:lstStyle/>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The pricing of vaccines is driven by a combination of factors but is ultimately set by the manufacturer.​</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Some vaccines are more expensive than others   to develop or produce due to their ingredients or mechanism of action.​</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For vaccines that are procured directly from companies, the actual price that a government pays for a vaccine is negotiated with the company that produces the vaccine, depending on the number of doses ordered and the urgency of the need.​</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International agreement may be used to manufacture a vaccine at reduced cost (for example the WTO Agreement on Trade-Related Aspects of Intellectual Property Rights – TRIPS).​</a:t>
            </a:r>
          </a:p>
        </p:txBody>
      </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0" y="643845"/>
            <a:ext cx="6412311" cy="1070030"/>
          </a:xfrm>
        </p:spPr>
        <p:txBody>
          <a:bodyPr anchor="t" anchorCtr="0">
            <a:noAutofit/>
          </a:bodyPr>
          <a:lstStyle/>
          <a:p>
            <a:pPr algn="l"/>
            <a:r>
              <a:rPr lang="en-US" sz="3600" dirty="0">
                <a:solidFill>
                  <a:srgbClr val="9E007E"/>
                </a:solidFill>
                <a:latin typeface="Arial" panose="020B0604020202020204" pitchFamily="34" charset="0"/>
                <a:cs typeface="Arial" panose="020B0604020202020204" pitchFamily="34" charset="0"/>
              </a:rPr>
              <a:t>Pricing</a:t>
            </a:r>
          </a:p>
        </p:txBody>
      </p:sp>
      <p:sp>
        <p:nvSpPr>
          <p:cNvPr id="7" name="TextBox 6">
            <a:extLst>
              <a:ext uri="{FF2B5EF4-FFF2-40B4-BE49-F238E27FC236}">
                <a16:creationId xmlns:a16="http://schemas.microsoft.com/office/drawing/2014/main" id="{DB036395-1F07-C566-3CAA-92CF92B24F47}"/>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ED6D28"/>
                </a:solidFill>
                <a:latin typeface="Arial" panose="020B0604020202020204" pitchFamily="34" charset="0"/>
                <a:cs typeface="Arial" panose="020B0604020202020204" pitchFamily="34" charset="0"/>
              </a:rPr>
              <a:t>IAVI VACCINE LITERACY LIBRARY  |   MODULE 7</a:t>
            </a:r>
          </a:p>
        </p:txBody>
      </p:sp>
    </p:spTree>
    <p:extLst>
      <p:ext uri="{BB962C8B-B14F-4D97-AF65-F5344CB8AC3E}">
        <p14:creationId xmlns:p14="http://schemas.microsoft.com/office/powerpoint/2010/main" val="20369506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330DF0-F00A-D2EF-CB7D-F819061DC60F}"/>
              </a:ext>
            </a:extLst>
          </p:cNvPr>
          <p:cNvPicPr>
            <a:picLocks noChangeAspect="1"/>
          </p:cNvPicPr>
          <p:nvPr/>
        </p:nvPicPr>
        <p:blipFill>
          <a:blip r:embed="rId3">
            <a:alphaModFix amt="50000"/>
          </a:blip>
          <a:stretch>
            <a:fillRect/>
          </a:stretch>
        </p:blipFill>
        <p:spPr>
          <a:xfrm>
            <a:off x="5639" y="0"/>
            <a:ext cx="12180722" cy="6858000"/>
          </a:xfrm>
          <a:prstGeom prst="rect">
            <a:avLst/>
          </a:prstGeom>
        </p:spPr>
      </p:pic>
      <p:pic>
        <p:nvPicPr>
          <p:cNvPr id="4" name="Picture 3">
            <a:extLst>
              <a:ext uri="{FF2B5EF4-FFF2-40B4-BE49-F238E27FC236}">
                <a16:creationId xmlns:a16="http://schemas.microsoft.com/office/drawing/2014/main" id="{F6E30640-D1D3-B34F-74F0-D90D589D2DAD}"/>
              </a:ext>
            </a:extLst>
          </p:cNvPr>
          <p:cNvPicPr>
            <a:picLocks noChangeAspect="1"/>
          </p:cNvPicPr>
          <p:nvPr/>
        </p:nvPicPr>
        <p:blipFill rotWithShape="1">
          <a:blip r:embed="rId4">
            <a:alphaModFix amt="50000"/>
          </a:blip>
          <a:srcRect l="20924"/>
          <a:stretch/>
        </p:blipFill>
        <p:spPr>
          <a:xfrm rot="10800000">
            <a:off x="1197573" y="0"/>
            <a:ext cx="6510521" cy="4635500"/>
          </a:xfrm>
          <a:prstGeom prst="rect">
            <a:avLst/>
          </a:prstGeom>
        </p:spPr>
      </p:pic>
      <p:sp>
        <p:nvSpPr>
          <p:cNvPr id="12" name="Subtitle 2">
            <a:extLst>
              <a:ext uri="{FF2B5EF4-FFF2-40B4-BE49-F238E27FC236}">
                <a16:creationId xmlns:a16="http://schemas.microsoft.com/office/drawing/2014/main" id="{58D0D516-2E0A-462D-E898-C6DC4F7C53A5}"/>
              </a:ext>
            </a:extLst>
          </p:cNvPr>
          <p:cNvSpPr>
            <a:spLocks noGrp="1"/>
          </p:cNvSpPr>
          <p:nvPr>
            <p:ph type="subTitle" idx="1"/>
          </p:nvPr>
        </p:nvSpPr>
        <p:spPr>
          <a:xfrm>
            <a:off x="536300" y="1916744"/>
            <a:ext cx="7193997" cy="2841007"/>
          </a:xfrm>
        </p:spPr>
        <p:txBody>
          <a:bodyPr>
            <a:noAutofit/>
          </a:bodyPr>
          <a:lstStyle/>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Billions of dollars are needed to manufacture and deliver vaccines globally.​</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Most of this funding must come from national governments, especially in wealthy countries, as well as multinational funding bodies like Gavi, the Vaccine Alliance; the Global Fund; and the World Bank.​</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To help guarantee sufficient funding, other mechanisms for purchase and delivery can be put into place including, for example, ‘advance market commitments’ from funders.​</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If such commitments are made, governments will likely be more willing  and able to create systems for delivery.​</a:t>
            </a:r>
          </a:p>
        </p:txBody>
      </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0" y="643845"/>
            <a:ext cx="6412311" cy="1070030"/>
          </a:xfrm>
        </p:spPr>
        <p:txBody>
          <a:bodyPr anchor="t" anchorCtr="0">
            <a:noAutofit/>
          </a:bodyPr>
          <a:lstStyle/>
          <a:p>
            <a:pPr algn="l"/>
            <a:r>
              <a:rPr lang="en-US" sz="3600" dirty="0">
                <a:solidFill>
                  <a:srgbClr val="ED6D28"/>
                </a:solidFill>
                <a:latin typeface="Arial" panose="020B0604020202020204" pitchFamily="34" charset="0"/>
                <a:cs typeface="Arial" panose="020B0604020202020204" pitchFamily="34" charset="0"/>
              </a:rPr>
              <a:t>Funding</a:t>
            </a:r>
          </a:p>
        </p:txBody>
      </p:sp>
      <p:sp>
        <p:nvSpPr>
          <p:cNvPr id="7" name="TextBox 6">
            <a:extLst>
              <a:ext uri="{FF2B5EF4-FFF2-40B4-BE49-F238E27FC236}">
                <a16:creationId xmlns:a16="http://schemas.microsoft.com/office/drawing/2014/main" id="{DB036395-1F07-C566-3CAA-92CF92B24F47}"/>
              </a:ext>
            </a:extLst>
          </p:cNvPr>
          <p:cNvSpPr txBox="1"/>
          <p:nvPr/>
        </p:nvSpPr>
        <p:spPr>
          <a:xfrm>
            <a:off x="8766418" y="6458570"/>
            <a:ext cx="3135794" cy="246221"/>
          </a:xfrm>
          <a:prstGeom prst="rect">
            <a:avLst/>
          </a:prstGeom>
          <a:noFill/>
        </p:spPr>
        <p:txBody>
          <a:bodyPr wrap="none" rtlCol="0">
            <a:spAutoFit/>
          </a:bodyPr>
          <a:lstStyle/>
          <a:p>
            <a:pPr algn="r"/>
            <a:r>
              <a:rPr lang="en-US" sz="1000" dirty="0">
                <a:solidFill>
                  <a:srgbClr val="ED6D28"/>
                </a:solidFill>
                <a:latin typeface="Arial" panose="020B0604020202020204" pitchFamily="34" charset="0"/>
                <a:cs typeface="Arial" panose="020B0604020202020204" pitchFamily="34" charset="0"/>
              </a:rPr>
              <a:t>IAVI VACCINE LITERACY LIBRARY  |   MODULE 7</a:t>
            </a:r>
          </a:p>
        </p:txBody>
      </p:sp>
      <p:pic>
        <p:nvPicPr>
          <p:cNvPr id="2" name="Picture 1">
            <a:extLst>
              <a:ext uri="{FF2B5EF4-FFF2-40B4-BE49-F238E27FC236}">
                <a16:creationId xmlns:a16="http://schemas.microsoft.com/office/drawing/2014/main" id="{6D3B3534-C4F7-94B0-48E5-30647B6FEA43}"/>
              </a:ext>
            </a:extLst>
          </p:cNvPr>
          <p:cNvPicPr>
            <a:picLocks noChangeAspect="1"/>
          </p:cNvPicPr>
          <p:nvPr/>
        </p:nvPicPr>
        <p:blipFill>
          <a:blip r:embed="rId5"/>
          <a:stretch>
            <a:fillRect/>
          </a:stretch>
        </p:blipFill>
        <p:spPr>
          <a:xfrm>
            <a:off x="8163560" y="2806700"/>
            <a:ext cx="3073400" cy="3073400"/>
          </a:xfrm>
          <a:prstGeom prst="rect">
            <a:avLst/>
          </a:prstGeom>
        </p:spPr>
      </p:pic>
    </p:spTree>
    <p:extLst>
      <p:ext uri="{BB962C8B-B14F-4D97-AF65-F5344CB8AC3E}">
        <p14:creationId xmlns:p14="http://schemas.microsoft.com/office/powerpoint/2010/main" val="29653995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177114-9F9D-77FB-04C5-EFC38F0E53F9}"/>
              </a:ext>
            </a:extLst>
          </p:cNvPr>
          <p:cNvPicPr>
            <a:picLocks noChangeAspect="1"/>
          </p:cNvPicPr>
          <p:nvPr/>
        </p:nvPicPr>
        <p:blipFill>
          <a:blip r:embed="rId3">
            <a:alphaModFix amt="70000"/>
          </a:blip>
          <a:stretch>
            <a:fillRect/>
          </a:stretch>
        </p:blipFill>
        <p:spPr>
          <a:xfrm>
            <a:off x="5639" y="0"/>
            <a:ext cx="12180722" cy="6858000"/>
          </a:xfrm>
          <a:prstGeom prst="rect">
            <a:avLst/>
          </a:prstGeom>
        </p:spPr>
      </p:pic>
      <p:sp>
        <p:nvSpPr>
          <p:cNvPr id="12" name="Subtitle 2">
            <a:extLst>
              <a:ext uri="{FF2B5EF4-FFF2-40B4-BE49-F238E27FC236}">
                <a16:creationId xmlns:a16="http://schemas.microsoft.com/office/drawing/2014/main" id="{58D0D516-2E0A-462D-E898-C6DC4F7C53A5}"/>
              </a:ext>
            </a:extLst>
          </p:cNvPr>
          <p:cNvSpPr>
            <a:spLocks noGrp="1"/>
          </p:cNvSpPr>
          <p:nvPr>
            <p:ph type="subTitle" idx="1"/>
          </p:nvPr>
        </p:nvSpPr>
        <p:spPr>
          <a:xfrm>
            <a:off x="3187846" y="1956821"/>
            <a:ext cx="7429354" cy="3549900"/>
          </a:xfrm>
        </p:spPr>
        <p:txBody>
          <a:bodyPr>
            <a:noAutofit/>
          </a:bodyPr>
          <a:lstStyle/>
          <a:p>
            <a:pPr algn="l">
              <a:lnSpc>
                <a:spcPct val="100000"/>
              </a:lnSpc>
            </a:pPr>
            <a:r>
              <a:rPr lang="en-ZA" sz="1600" b="1" dirty="0">
                <a:solidFill>
                  <a:srgbClr val="ED6D28"/>
                </a:solidFill>
                <a:latin typeface="Arial" panose="020B0604020202020204" pitchFamily="34" charset="0"/>
                <a:cs typeface="Arial" panose="020B0604020202020204" pitchFamily="34" charset="0"/>
              </a:rPr>
              <a:t>Delivery strategies need to address:​</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Transportation​.</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Storage facilities​.</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Storage conditions​.</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Appropriate venues for delivering vaccines (e.g., clinics, community settings)​.</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Education and social marketing appropriate to specific populations​.</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Human resources​.</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Linkages to the wider health system​.</a:t>
            </a:r>
          </a:p>
        </p:txBody>
      </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0" y="643845"/>
            <a:ext cx="6412311" cy="1070030"/>
          </a:xfrm>
        </p:spPr>
        <p:txBody>
          <a:bodyPr anchor="t" anchorCtr="0">
            <a:noAutofit/>
          </a:bodyPr>
          <a:lstStyle/>
          <a:p>
            <a:pPr algn="l"/>
            <a:r>
              <a:rPr lang="en-US" sz="3600" dirty="0">
                <a:solidFill>
                  <a:srgbClr val="9E007E"/>
                </a:solidFill>
                <a:latin typeface="Arial" panose="020B0604020202020204" pitchFamily="34" charset="0"/>
                <a:cs typeface="Arial" panose="020B0604020202020204" pitchFamily="34" charset="0"/>
              </a:rPr>
              <a:t>Delivery and Roll-out​</a:t>
            </a:r>
          </a:p>
        </p:txBody>
      </p:sp>
      <p:sp>
        <p:nvSpPr>
          <p:cNvPr id="7" name="TextBox 6">
            <a:extLst>
              <a:ext uri="{FF2B5EF4-FFF2-40B4-BE49-F238E27FC236}">
                <a16:creationId xmlns:a16="http://schemas.microsoft.com/office/drawing/2014/main" id="{DB036395-1F07-C566-3CAA-92CF92B24F47}"/>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9E007E"/>
                </a:solidFill>
                <a:latin typeface="Arial" panose="020B0604020202020204" pitchFamily="34" charset="0"/>
                <a:cs typeface="Arial" panose="020B0604020202020204" pitchFamily="34" charset="0"/>
              </a:rPr>
              <a:t>IAVI VACCINE LITERACY LIBRARY  |   MODULE 7</a:t>
            </a:r>
          </a:p>
        </p:txBody>
      </p:sp>
      <p:pic>
        <p:nvPicPr>
          <p:cNvPr id="6" name="Picture 5">
            <a:extLst>
              <a:ext uri="{FF2B5EF4-FFF2-40B4-BE49-F238E27FC236}">
                <a16:creationId xmlns:a16="http://schemas.microsoft.com/office/drawing/2014/main" id="{471EEF1E-AD7D-34A0-0C06-7322CC767C3C}"/>
              </a:ext>
            </a:extLst>
          </p:cNvPr>
          <p:cNvPicPr>
            <a:picLocks noChangeAspect="1"/>
          </p:cNvPicPr>
          <p:nvPr/>
        </p:nvPicPr>
        <p:blipFill>
          <a:blip r:embed="rId4"/>
          <a:stretch>
            <a:fillRect/>
          </a:stretch>
        </p:blipFill>
        <p:spPr>
          <a:xfrm>
            <a:off x="7316179" y="900952"/>
            <a:ext cx="3819102" cy="2300141"/>
          </a:xfrm>
          <a:prstGeom prst="rect">
            <a:avLst/>
          </a:prstGeom>
        </p:spPr>
      </p:pic>
      <p:pic>
        <p:nvPicPr>
          <p:cNvPr id="8" name="Picture 7">
            <a:extLst>
              <a:ext uri="{FF2B5EF4-FFF2-40B4-BE49-F238E27FC236}">
                <a16:creationId xmlns:a16="http://schemas.microsoft.com/office/drawing/2014/main" id="{1AA3039B-0B7C-6033-B9E7-59B3B3180FA0}"/>
              </a:ext>
            </a:extLst>
          </p:cNvPr>
          <p:cNvPicPr>
            <a:picLocks noChangeAspect="1"/>
          </p:cNvPicPr>
          <p:nvPr/>
        </p:nvPicPr>
        <p:blipFill>
          <a:blip r:embed="rId5"/>
          <a:stretch>
            <a:fillRect/>
          </a:stretch>
        </p:blipFill>
        <p:spPr>
          <a:xfrm>
            <a:off x="646907" y="2702859"/>
            <a:ext cx="2022858" cy="2083242"/>
          </a:xfrm>
          <a:prstGeom prst="rect">
            <a:avLst/>
          </a:prstGeom>
        </p:spPr>
      </p:pic>
      <p:pic>
        <p:nvPicPr>
          <p:cNvPr id="11" name="Picture 10">
            <a:extLst>
              <a:ext uri="{FF2B5EF4-FFF2-40B4-BE49-F238E27FC236}">
                <a16:creationId xmlns:a16="http://schemas.microsoft.com/office/drawing/2014/main" id="{3E5639C0-CD4C-786F-F4EF-08B4B2900C5C}"/>
              </a:ext>
            </a:extLst>
          </p:cNvPr>
          <p:cNvPicPr>
            <a:picLocks noChangeAspect="1"/>
          </p:cNvPicPr>
          <p:nvPr/>
        </p:nvPicPr>
        <p:blipFill>
          <a:blip r:embed="rId6"/>
          <a:stretch>
            <a:fillRect/>
          </a:stretch>
        </p:blipFill>
        <p:spPr>
          <a:xfrm>
            <a:off x="7316179" y="4417061"/>
            <a:ext cx="1765300" cy="1765300"/>
          </a:xfrm>
          <a:prstGeom prst="rect">
            <a:avLst/>
          </a:prstGeom>
        </p:spPr>
      </p:pic>
    </p:spTree>
    <p:extLst>
      <p:ext uri="{BB962C8B-B14F-4D97-AF65-F5344CB8AC3E}">
        <p14:creationId xmlns:p14="http://schemas.microsoft.com/office/powerpoint/2010/main" val="3687840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0B5E2">
            <a:alpha val="9897"/>
          </a:srgbClr>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B7FFF84-9CCC-6ACA-3F12-D45CE10E2D6A}"/>
              </a:ext>
            </a:extLst>
          </p:cNvPr>
          <p:cNvPicPr>
            <a:picLocks noChangeAspect="1"/>
          </p:cNvPicPr>
          <p:nvPr/>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59883" y="643845"/>
            <a:ext cx="5809082" cy="1070030"/>
          </a:xfrm>
        </p:spPr>
        <p:txBody>
          <a:bodyPr anchor="t" anchorCtr="0">
            <a:normAutofit/>
          </a:bodyPr>
          <a:lstStyle/>
          <a:p>
            <a:pPr algn="l"/>
            <a:r>
              <a:rPr lang="en-US" sz="3600" dirty="0">
                <a:solidFill>
                  <a:srgbClr val="00B5E2"/>
                </a:solidFill>
                <a:latin typeface="Arial" panose="020B0604020202020204" pitchFamily="34" charset="0"/>
                <a:cs typeface="Arial" panose="020B0604020202020204" pitchFamily="34" charset="0"/>
              </a:rPr>
              <a:t>Vaccine Hesitancy</a:t>
            </a:r>
          </a:p>
        </p:txBody>
      </p:sp>
      <p:sp>
        <p:nvSpPr>
          <p:cNvPr id="10" name="Subtitle 2">
            <a:extLst>
              <a:ext uri="{FF2B5EF4-FFF2-40B4-BE49-F238E27FC236}">
                <a16:creationId xmlns:a16="http://schemas.microsoft.com/office/drawing/2014/main" id="{8AB1A7A6-63DF-CA2C-9B9E-D8E523B669B5}"/>
              </a:ext>
            </a:extLst>
          </p:cNvPr>
          <p:cNvSpPr>
            <a:spLocks noGrp="1"/>
          </p:cNvSpPr>
          <p:nvPr>
            <p:ph type="subTitle" idx="1"/>
          </p:nvPr>
        </p:nvSpPr>
        <p:spPr>
          <a:xfrm>
            <a:off x="528681" y="1930660"/>
            <a:ext cx="5039000" cy="3626860"/>
          </a:xfrm>
        </p:spPr>
        <p:txBody>
          <a:bodyPr>
            <a:noAutofit/>
          </a:bodyPr>
          <a:lstStyle/>
          <a:p>
            <a:pPr algn="l">
              <a:lnSpc>
                <a:spcPct val="100000"/>
              </a:lnSpc>
            </a:pPr>
            <a:r>
              <a:rPr lang="en-ZA" sz="1600" b="1" dirty="0">
                <a:solidFill>
                  <a:srgbClr val="00B5E2"/>
                </a:solidFill>
                <a:latin typeface="Arial" panose="020B0604020202020204" pitchFamily="34" charset="0"/>
                <a:cs typeface="Arial" panose="020B0604020202020204" pitchFamily="34" charset="0"/>
              </a:rPr>
              <a:t>Common concerns include:​</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Worry that the vaccine may cause infection.​</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Concern that any illness following vaccination is due to the vaccine.​</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Fear that the vaccine could cause sterility.​</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Misinformation spread by social networks.​</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Fear that the vaccine was developed too quickly.​</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Concern that long-term side effects could appear in years to come.​</a:t>
            </a:r>
          </a:p>
        </p:txBody>
      </p:sp>
      <p:pic>
        <p:nvPicPr>
          <p:cNvPr id="12" name="Picture 11">
            <a:extLst>
              <a:ext uri="{FF2B5EF4-FFF2-40B4-BE49-F238E27FC236}">
                <a16:creationId xmlns:a16="http://schemas.microsoft.com/office/drawing/2014/main" id="{1EBC36A2-5895-BFDD-305E-864F440E8F6E}"/>
              </a:ext>
            </a:extLst>
          </p:cNvPr>
          <p:cNvPicPr>
            <a:picLocks noChangeAspect="1"/>
          </p:cNvPicPr>
          <p:nvPr/>
        </p:nvPicPr>
        <p:blipFill>
          <a:blip r:embed="rId3"/>
          <a:stretch>
            <a:fillRect/>
          </a:stretch>
        </p:blipFill>
        <p:spPr>
          <a:xfrm>
            <a:off x="353095" y="484540"/>
            <a:ext cx="931100" cy="931100"/>
          </a:xfrm>
          <a:prstGeom prst="rect">
            <a:avLst/>
          </a:prstGeom>
        </p:spPr>
      </p:pic>
      <p:sp>
        <p:nvSpPr>
          <p:cNvPr id="14" name="TextBox 13">
            <a:extLst>
              <a:ext uri="{FF2B5EF4-FFF2-40B4-BE49-F238E27FC236}">
                <a16:creationId xmlns:a16="http://schemas.microsoft.com/office/drawing/2014/main" id="{83BFF8E0-0365-C9E8-1D3B-2452071A534F}"/>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9E007E"/>
                </a:solidFill>
                <a:latin typeface="Arial" panose="020B0604020202020204" pitchFamily="34" charset="0"/>
                <a:cs typeface="Arial" panose="020B0604020202020204" pitchFamily="34" charset="0"/>
              </a:rPr>
              <a:t>IAVI VACCINE LITERACY LIBRARY  |   MODULE 7</a:t>
            </a:r>
          </a:p>
        </p:txBody>
      </p:sp>
      <p:pic>
        <p:nvPicPr>
          <p:cNvPr id="8" name="Picture 7">
            <a:extLst>
              <a:ext uri="{FF2B5EF4-FFF2-40B4-BE49-F238E27FC236}">
                <a16:creationId xmlns:a16="http://schemas.microsoft.com/office/drawing/2014/main" id="{41DE061B-5AC8-A2C1-D9B3-AA47570D2E07}"/>
              </a:ext>
            </a:extLst>
          </p:cNvPr>
          <p:cNvPicPr>
            <a:picLocks noChangeAspect="1"/>
          </p:cNvPicPr>
          <p:nvPr/>
        </p:nvPicPr>
        <p:blipFill>
          <a:blip r:embed="rId4"/>
          <a:stretch>
            <a:fillRect/>
          </a:stretch>
        </p:blipFill>
        <p:spPr>
          <a:xfrm>
            <a:off x="6624321" y="985243"/>
            <a:ext cx="4102217" cy="1556369"/>
          </a:xfrm>
          <a:prstGeom prst="rect">
            <a:avLst/>
          </a:prstGeom>
        </p:spPr>
      </p:pic>
      <p:sp>
        <p:nvSpPr>
          <p:cNvPr id="7" name="Subtitle 2">
            <a:extLst>
              <a:ext uri="{FF2B5EF4-FFF2-40B4-BE49-F238E27FC236}">
                <a16:creationId xmlns:a16="http://schemas.microsoft.com/office/drawing/2014/main" id="{E325071A-B5A6-4516-F18E-8284123FE78C}"/>
              </a:ext>
            </a:extLst>
          </p:cNvPr>
          <p:cNvSpPr txBox="1">
            <a:spLocks/>
          </p:cNvSpPr>
          <p:nvPr/>
        </p:nvSpPr>
        <p:spPr>
          <a:xfrm>
            <a:off x="6972889" y="1202939"/>
            <a:ext cx="3474131" cy="10831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ZA" sz="1600" dirty="0">
                <a:solidFill>
                  <a:schemeClr val="bg1"/>
                </a:solidFill>
                <a:latin typeface="Arial" panose="020B0604020202020204" pitchFamily="34" charset="0"/>
                <a:cs typeface="Arial" panose="020B0604020202020204" pitchFamily="34" charset="0"/>
              </a:rPr>
              <a:t>In 2019, WHO listed vaccine hesitancy among the ‘Top 10’ threats to global health.</a:t>
            </a:r>
          </a:p>
        </p:txBody>
      </p:sp>
      <p:pic>
        <p:nvPicPr>
          <p:cNvPr id="3" name="Picture 2">
            <a:extLst>
              <a:ext uri="{FF2B5EF4-FFF2-40B4-BE49-F238E27FC236}">
                <a16:creationId xmlns:a16="http://schemas.microsoft.com/office/drawing/2014/main" id="{A00A20D7-74EB-34C6-7897-6D6629D018F9}"/>
              </a:ext>
            </a:extLst>
          </p:cNvPr>
          <p:cNvPicPr>
            <a:picLocks noChangeAspect="1"/>
          </p:cNvPicPr>
          <p:nvPr/>
        </p:nvPicPr>
        <p:blipFill>
          <a:blip r:embed="rId5"/>
          <a:stretch>
            <a:fillRect/>
          </a:stretch>
        </p:blipFill>
        <p:spPr>
          <a:xfrm rot="20851927">
            <a:off x="6094432" y="2661947"/>
            <a:ext cx="1574800" cy="1574800"/>
          </a:xfrm>
          <a:prstGeom prst="rect">
            <a:avLst/>
          </a:prstGeom>
        </p:spPr>
      </p:pic>
      <p:pic>
        <p:nvPicPr>
          <p:cNvPr id="4" name="Picture 3">
            <a:extLst>
              <a:ext uri="{FF2B5EF4-FFF2-40B4-BE49-F238E27FC236}">
                <a16:creationId xmlns:a16="http://schemas.microsoft.com/office/drawing/2014/main" id="{680BA355-DB22-7DB9-B009-E321DB9BB9E1}"/>
              </a:ext>
            </a:extLst>
          </p:cNvPr>
          <p:cNvPicPr>
            <a:picLocks noChangeAspect="1"/>
          </p:cNvPicPr>
          <p:nvPr/>
        </p:nvPicPr>
        <p:blipFill>
          <a:blip r:embed="rId6"/>
          <a:stretch>
            <a:fillRect/>
          </a:stretch>
        </p:blipFill>
        <p:spPr>
          <a:xfrm rot="20960154">
            <a:off x="5238246" y="5017759"/>
            <a:ext cx="1168400" cy="1168400"/>
          </a:xfrm>
          <a:prstGeom prst="rect">
            <a:avLst/>
          </a:prstGeom>
        </p:spPr>
      </p:pic>
      <p:pic>
        <p:nvPicPr>
          <p:cNvPr id="5" name="Picture 4">
            <a:extLst>
              <a:ext uri="{FF2B5EF4-FFF2-40B4-BE49-F238E27FC236}">
                <a16:creationId xmlns:a16="http://schemas.microsoft.com/office/drawing/2014/main" id="{61560990-8442-E037-FEA4-FE48DB8966A1}"/>
              </a:ext>
            </a:extLst>
          </p:cNvPr>
          <p:cNvPicPr>
            <a:picLocks noChangeAspect="1"/>
          </p:cNvPicPr>
          <p:nvPr/>
        </p:nvPicPr>
        <p:blipFill>
          <a:blip r:embed="rId7"/>
          <a:stretch>
            <a:fillRect/>
          </a:stretch>
        </p:blipFill>
        <p:spPr>
          <a:xfrm rot="625203">
            <a:off x="7552080" y="3748818"/>
            <a:ext cx="2228069" cy="2228069"/>
          </a:xfrm>
          <a:prstGeom prst="rect">
            <a:avLst/>
          </a:prstGeom>
        </p:spPr>
      </p:pic>
    </p:spTree>
    <p:extLst>
      <p:ext uri="{BB962C8B-B14F-4D97-AF65-F5344CB8AC3E}">
        <p14:creationId xmlns:p14="http://schemas.microsoft.com/office/powerpoint/2010/main" val="3918418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00B5E2">
            <a:alpha val="10087"/>
          </a:srgb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86C99C-7138-D26E-265E-770807530423}"/>
              </a:ext>
            </a:extLst>
          </p:cNvPr>
          <p:cNvPicPr>
            <a:picLocks noChangeAspect="1"/>
          </p:cNvPicPr>
          <p:nvPr/>
        </p:nvPicPr>
        <p:blipFill>
          <a:blip r:embed="rId2"/>
          <a:stretch>
            <a:fillRect/>
          </a:stretch>
        </p:blipFill>
        <p:spPr>
          <a:xfrm>
            <a:off x="5639" y="0"/>
            <a:ext cx="12180722" cy="68580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59883" y="643845"/>
            <a:ext cx="5809082" cy="1070030"/>
          </a:xfrm>
        </p:spPr>
        <p:txBody>
          <a:bodyPr anchor="t" anchorCtr="0">
            <a:normAutofit/>
          </a:bodyPr>
          <a:lstStyle/>
          <a:p>
            <a:pPr algn="l"/>
            <a:r>
              <a:rPr lang="en-US" sz="3600" dirty="0">
                <a:solidFill>
                  <a:srgbClr val="00B5E2"/>
                </a:solidFill>
                <a:latin typeface="Arial" panose="020B0604020202020204" pitchFamily="34" charset="0"/>
                <a:cs typeface="Arial" panose="020B0604020202020204" pitchFamily="34" charset="0"/>
              </a:rPr>
              <a:t>Vaccine Advocacy</a:t>
            </a:r>
          </a:p>
        </p:txBody>
      </p:sp>
      <p:sp>
        <p:nvSpPr>
          <p:cNvPr id="10" name="Subtitle 2">
            <a:extLst>
              <a:ext uri="{FF2B5EF4-FFF2-40B4-BE49-F238E27FC236}">
                <a16:creationId xmlns:a16="http://schemas.microsoft.com/office/drawing/2014/main" id="{8AB1A7A6-63DF-CA2C-9B9E-D8E523B669B5}"/>
              </a:ext>
            </a:extLst>
          </p:cNvPr>
          <p:cNvSpPr>
            <a:spLocks noGrp="1"/>
          </p:cNvSpPr>
          <p:nvPr>
            <p:ph type="subTitle" idx="1"/>
          </p:nvPr>
        </p:nvSpPr>
        <p:spPr>
          <a:xfrm>
            <a:off x="3221081" y="1961140"/>
            <a:ext cx="6796679" cy="3443980"/>
          </a:xfrm>
        </p:spPr>
        <p:txBody>
          <a:bodyPr>
            <a:noAutofit/>
          </a:bodyPr>
          <a:lstStyle/>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Knowledge of vaccines and their potential benefit will have an impact on whether governments make vaccines a public health priority.​</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Policymakers must weigh up vaccine effectiveness against its cost compared with other interventions.​</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Even a vaccine with relatively low efficacy would have a significant impact on the epidemic in high-incidence countries if given to a large segment of the population.​</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It is important that advocates, community groups, and vaccine developers increase awareness and support among government officials to help ensure vaccine access.​</a:t>
            </a:r>
          </a:p>
        </p:txBody>
      </p:sp>
      <p:pic>
        <p:nvPicPr>
          <p:cNvPr id="12" name="Picture 11">
            <a:extLst>
              <a:ext uri="{FF2B5EF4-FFF2-40B4-BE49-F238E27FC236}">
                <a16:creationId xmlns:a16="http://schemas.microsoft.com/office/drawing/2014/main" id="{1EBC36A2-5895-BFDD-305E-864F440E8F6E}"/>
              </a:ext>
            </a:extLst>
          </p:cNvPr>
          <p:cNvPicPr>
            <a:picLocks noChangeAspect="1"/>
          </p:cNvPicPr>
          <p:nvPr/>
        </p:nvPicPr>
        <p:blipFill>
          <a:blip r:embed="rId3"/>
          <a:stretch>
            <a:fillRect/>
          </a:stretch>
        </p:blipFill>
        <p:spPr>
          <a:xfrm>
            <a:off x="353095" y="484540"/>
            <a:ext cx="931100" cy="931100"/>
          </a:xfrm>
          <a:prstGeom prst="rect">
            <a:avLst/>
          </a:prstGeom>
        </p:spPr>
      </p:pic>
      <p:sp>
        <p:nvSpPr>
          <p:cNvPr id="14" name="TextBox 13">
            <a:extLst>
              <a:ext uri="{FF2B5EF4-FFF2-40B4-BE49-F238E27FC236}">
                <a16:creationId xmlns:a16="http://schemas.microsoft.com/office/drawing/2014/main" id="{83BFF8E0-0365-C9E8-1D3B-2452071A534F}"/>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9E007E"/>
                </a:solidFill>
                <a:latin typeface="Arial" panose="020B0604020202020204" pitchFamily="34" charset="0"/>
                <a:cs typeface="Arial" panose="020B0604020202020204" pitchFamily="34" charset="0"/>
              </a:rPr>
              <a:t>IAVI VACCINE LITERACY LIBRARY  |   MODULE 7</a:t>
            </a:r>
          </a:p>
        </p:txBody>
      </p:sp>
      <p:pic>
        <p:nvPicPr>
          <p:cNvPr id="8" name="Picture 7">
            <a:extLst>
              <a:ext uri="{FF2B5EF4-FFF2-40B4-BE49-F238E27FC236}">
                <a16:creationId xmlns:a16="http://schemas.microsoft.com/office/drawing/2014/main" id="{FE8A4B89-91FD-B38E-D219-69AC171F60F3}"/>
              </a:ext>
            </a:extLst>
          </p:cNvPr>
          <p:cNvPicPr>
            <a:picLocks noChangeAspect="1"/>
          </p:cNvPicPr>
          <p:nvPr/>
        </p:nvPicPr>
        <p:blipFill>
          <a:blip r:embed="rId4"/>
          <a:stretch>
            <a:fillRect/>
          </a:stretch>
        </p:blipFill>
        <p:spPr>
          <a:xfrm rot="796210">
            <a:off x="9620621" y="4570681"/>
            <a:ext cx="1481439" cy="1481439"/>
          </a:xfrm>
          <a:prstGeom prst="rect">
            <a:avLst/>
          </a:prstGeom>
        </p:spPr>
      </p:pic>
      <p:pic>
        <p:nvPicPr>
          <p:cNvPr id="11" name="Picture 10">
            <a:extLst>
              <a:ext uri="{FF2B5EF4-FFF2-40B4-BE49-F238E27FC236}">
                <a16:creationId xmlns:a16="http://schemas.microsoft.com/office/drawing/2014/main" id="{946D0D12-732D-4A64-2C07-120E1A1C0AEE}"/>
              </a:ext>
            </a:extLst>
          </p:cNvPr>
          <p:cNvPicPr>
            <a:picLocks noChangeAspect="1"/>
          </p:cNvPicPr>
          <p:nvPr/>
        </p:nvPicPr>
        <p:blipFill>
          <a:blip r:embed="rId5"/>
          <a:stretch>
            <a:fillRect/>
          </a:stretch>
        </p:blipFill>
        <p:spPr>
          <a:xfrm rot="21115174">
            <a:off x="582434" y="3562385"/>
            <a:ext cx="2553797" cy="2614123"/>
          </a:xfrm>
          <a:prstGeom prst="rect">
            <a:avLst/>
          </a:prstGeom>
        </p:spPr>
      </p:pic>
      <p:pic>
        <p:nvPicPr>
          <p:cNvPr id="16" name="Picture 15">
            <a:extLst>
              <a:ext uri="{FF2B5EF4-FFF2-40B4-BE49-F238E27FC236}">
                <a16:creationId xmlns:a16="http://schemas.microsoft.com/office/drawing/2014/main" id="{A4B42935-4300-FA30-3944-B1CD6DC9DFAC}"/>
              </a:ext>
            </a:extLst>
          </p:cNvPr>
          <p:cNvPicPr>
            <a:picLocks noChangeAspect="1"/>
          </p:cNvPicPr>
          <p:nvPr/>
        </p:nvPicPr>
        <p:blipFill>
          <a:blip r:embed="rId6"/>
          <a:stretch>
            <a:fillRect/>
          </a:stretch>
        </p:blipFill>
        <p:spPr>
          <a:xfrm>
            <a:off x="10017760" y="2591843"/>
            <a:ext cx="1630960" cy="1348135"/>
          </a:xfrm>
          <a:prstGeom prst="rect">
            <a:avLst/>
          </a:prstGeom>
        </p:spPr>
      </p:pic>
      <p:pic>
        <p:nvPicPr>
          <p:cNvPr id="19" name="Picture 18">
            <a:extLst>
              <a:ext uri="{FF2B5EF4-FFF2-40B4-BE49-F238E27FC236}">
                <a16:creationId xmlns:a16="http://schemas.microsoft.com/office/drawing/2014/main" id="{E2F08E0F-0901-D97D-D2F1-CA1090694EC5}"/>
              </a:ext>
            </a:extLst>
          </p:cNvPr>
          <p:cNvPicPr>
            <a:picLocks noChangeAspect="1"/>
          </p:cNvPicPr>
          <p:nvPr/>
        </p:nvPicPr>
        <p:blipFill>
          <a:blip r:embed="rId7"/>
          <a:stretch>
            <a:fillRect/>
          </a:stretch>
        </p:blipFill>
        <p:spPr>
          <a:xfrm rot="588940">
            <a:off x="9433580" y="606967"/>
            <a:ext cx="1168360" cy="1168360"/>
          </a:xfrm>
          <a:prstGeom prst="rect">
            <a:avLst/>
          </a:prstGeom>
        </p:spPr>
      </p:pic>
    </p:spTree>
    <p:extLst>
      <p:ext uri="{BB962C8B-B14F-4D97-AF65-F5344CB8AC3E}">
        <p14:creationId xmlns:p14="http://schemas.microsoft.com/office/powerpoint/2010/main" val="28309699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759411"/>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ED6D28"/>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1B711FE-45ED-1AB1-93A5-B95F8BE02F69}"/>
              </a:ext>
            </a:extLst>
          </p:cNvPr>
          <p:cNvSpPr txBox="1">
            <a:spLocks/>
          </p:cNvSpPr>
          <p:nvPr/>
        </p:nvSpPr>
        <p:spPr>
          <a:xfrm>
            <a:off x="1700083" y="2112426"/>
            <a:ext cx="5809082" cy="630773"/>
          </a:xfrm>
          <a:prstGeom prst="rect">
            <a:avLst/>
          </a:prstGeom>
        </p:spPr>
        <p:txBody>
          <a:bodyPr vert="horz" lIns="91440" tIns="45720" rIns="91440" bIns="45720" rtlCol="0" anchor="t" anchorCtr="0">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solidFill>
                  <a:srgbClr val="9E007E"/>
                </a:solidFill>
                <a:latin typeface="Arial" panose="020B0604020202020204" pitchFamily="34" charset="0"/>
                <a:cs typeface="Arial" panose="020B0604020202020204" pitchFamily="34" charset="0"/>
              </a:rPr>
              <a:t>Acknowledgements</a:t>
            </a:r>
          </a:p>
        </p:txBody>
      </p:sp>
      <p:sp>
        <p:nvSpPr>
          <p:cNvPr id="5" name="Subtitle 2">
            <a:extLst>
              <a:ext uri="{FF2B5EF4-FFF2-40B4-BE49-F238E27FC236}">
                <a16:creationId xmlns:a16="http://schemas.microsoft.com/office/drawing/2014/main" id="{C69847BF-3EF9-7069-47AA-C3DE0A0EA4F6}"/>
              </a:ext>
            </a:extLst>
          </p:cNvPr>
          <p:cNvSpPr>
            <a:spLocks noGrp="1"/>
          </p:cNvSpPr>
          <p:nvPr>
            <p:ph type="subTitle" idx="1"/>
          </p:nvPr>
        </p:nvSpPr>
        <p:spPr>
          <a:xfrm>
            <a:off x="1693165" y="3249827"/>
            <a:ext cx="8412860" cy="2989048"/>
          </a:xfrm>
        </p:spPr>
        <p:txBody>
          <a:bodyPr>
            <a:noAutofit/>
          </a:bodyPr>
          <a:lstStyle/>
          <a:p>
            <a:pPr algn="l">
              <a:lnSpc>
                <a:spcPct val="100000"/>
              </a:lnSpc>
            </a:pPr>
            <a:r>
              <a:rPr lang="en-ZA" sz="1400" dirty="0">
                <a:solidFill>
                  <a:schemeClr val="bg1"/>
                </a:solidFill>
                <a:latin typeface="Arial" panose="020B0604020202020204" pitchFamily="34" charset="0"/>
                <a:cs typeface="Arial" panose="020B0604020202020204" pitchFamily="34" charset="0"/>
              </a:rPr>
              <a:t>IAVI would like to acknowledge the contribution of Doreen Asio, Monica Bagaya, Vincent Basajja, Kundai Chinyenze, William Dekker, Evanson Gichuru, Nyokabi Jacinta, Sarah Joseph, Dagna Laufer, Sharon Lipesa, Shelly Malhotra, Miliswa Magongo, Blossom Makhubalo, Roselyn Malogo, John Mdluli, Ireen Mosweu, Juliet Mpendo, Gaudensia Mutua, Vincent Muturi-Kioi, Conwell Mwakoi, Jauhara Nanyondo, Gertrude Nanyonjo, Jacinta Nyakobi, Faith Ochieng, Fred Otieno, Daisy Ouya, Gayle Patenaude, Hilda Phiri, Nicole Sender, Lewis Schrager, Elana Van Brakel, Kelvin Vollenhoven, Jeffery Walimbwa, Mathias Wambuzi, Anja Van der Westhuizen for reviewing the content of the </a:t>
            </a:r>
            <a:r>
              <a:rPr lang="en-ZA" sz="1400" b="1" dirty="0">
                <a:solidFill>
                  <a:schemeClr val="bg1"/>
                </a:solidFill>
                <a:latin typeface="Arial" panose="020B0604020202020204" pitchFamily="34" charset="0"/>
                <a:cs typeface="Arial" panose="020B0604020202020204" pitchFamily="34" charset="0"/>
              </a:rPr>
              <a:t>IAVI Vaccine Literacy Library</a:t>
            </a:r>
            <a:r>
              <a:rPr lang="en-ZA" sz="1400" dirty="0">
                <a:solidFill>
                  <a:schemeClr val="bg1"/>
                </a:solidFill>
                <a:latin typeface="Arial" panose="020B0604020202020204" pitchFamily="34" charset="0"/>
                <a:cs typeface="Arial" panose="020B0604020202020204" pitchFamily="34" charset="0"/>
              </a:rPr>
              <a:t>. </a:t>
            </a:r>
          </a:p>
          <a:p>
            <a:pPr algn="l">
              <a:lnSpc>
                <a:spcPct val="100000"/>
              </a:lnSpc>
            </a:pPr>
            <a:r>
              <a:rPr lang="en-ZA" sz="1400" dirty="0">
                <a:solidFill>
                  <a:schemeClr val="bg1"/>
                </a:solidFill>
                <a:latin typeface="Arial" panose="020B0604020202020204" pitchFamily="34" charset="0"/>
                <a:cs typeface="Arial" panose="020B0604020202020204" pitchFamily="34" charset="0"/>
              </a:rPr>
              <a:t>Lead Consultants: Roger Tatoud and Rebekah Webb. </a:t>
            </a:r>
          </a:p>
          <a:p>
            <a:pPr algn="l">
              <a:lnSpc>
                <a:spcPct val="100000"/>
              </a:lnSpc>
            </a:pPr>
            <a:r>
              <a:rPr lang="en-ZA" sz="1400" dirty="0">
                <a:solidFill>
                  <a:schemeClr val="bg1"/>
                </a:solidFill>
                <a:latin typeface="Arial" panose="020B0604020202020204" pitchFamily="34" charset="0"/>
                <a:cs typeface="Arial" panose="020B0604020202020204" pitchFamily="34" charset="0"/>
              </a:rPr>
              <a:t>Design and Illustration: Anthea Duce.</a:t>
            </a:r>
          </a:p>
          <a:p>
            <a:pPr algn="l">
              <a:lnSpc>
                <a:spcPct val="200000"/>
              </a:lnSpc>
            </a:pPr>
            <a:r>
              <a:rPr lang="en-ZA" sz="1400" dirty="0">
                <a:solidFill>
                  <a:schemeClr val="bg1"/>
                </a:solidFill>
                <a:latin typeface="Arial" panose="020B0604020202020204" pitchFamily="34" charset="0"/>
                <a:cs typeface="Arial" panose="020B0604020202020204" pitchFamily="34" charset="0"/>
              </a:rPr>
              <a:t>© International AIDS Vaccine Initiative, Inc. 2022</a:t>
            </a:r>
          </a:p>
        </p:txBody>
      </p:sp>
    </p:spTree>
    <p:extLst>
      <p:ext uri="{BB962C8B-B14F-4D97-AF65-F5344CB8AC3E}">
        <p14:creationId xmlns:p14="http://schemas.microsoft.com/office/powerpoint/2010/main" val="15810515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00558C"/>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AE1CE7-7A6B-E53F-C2BC-D9BB553F9F1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087870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19827</TotalTime>
  <Words>7091</Words>
  <Application>Microsoft Macintosh PowerPoint</Application>
  <PresentationFormat>Widescreen</PresentationFormat>
  <Paragraphs>595</Paragraphs>
  <Slides>97</Slides>
  <Notes>49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97</vt:i4>
      </vt:variant>
    </vt:vector>
  </HeadingPairs>
  <TitlesOfParts>
    <vt:vector size="103" baseType="lpstr">
      <vt:lpstr>Arial</vt:lpstr>
      <vt:lpstr>Calibri</vt:lpstr>
      <vt:lpstr>Calibri Light</vt:lpstr>
      <vt:lpstr>Museo Sans 500</vt:lpstr>
      <vt:lpstr>Museo Sans 700</vt:lpstr>
      <vt:lpstr>Office Theme</vt:lpstr>
      <vt:lpstr>PowerPoint Presentation</vt:lpstr>
      <vt:lpstr>PowerPoint Presentation</vt:lpstr>
      <vt:lpstr>MODULE 1: VACCINES AND THE GLOBAL RESPONSE TO INFECTIOUS DISEASES</vt:lpstr>
      <vt:lpstr>Global Health and Emerging Epidemics​</vt:lpstr>
      <vt:lpstr>HIV</vt:lpstr>
      <vt:lpstr>Tuberculosis (TB)</vt:lpstr>
      <vt:lpstr>Lassa Haemorrhagic Fever</vt:lpstr>
      <vt:lpstr>The World Needs Vaccines</vt:lpstr>
      <vt:lpstr>Vaccines Save Lives</vt:lpstr>
      <vt:lpstr>Vaccines End Epidemics</vt:lpstr>
      <vt:lpstr>Vaccines Are Cost Effective</vt:lpstr>
      <vt:lpstr>PowerPoint Presentation</vt:lpstr>
      <vt:lpstr>PowerPoint Presentation</vt:lpstr>
      <vt:lpstr>MODULE 2: INTRODUCTION TO HIV, TUBERCULOSIS, AND LASSA FEVER</vt:lpstr>
      <vt:lpstr>PowerPoint Presentation</vt:lpstr>
      <vt:lpstr>HIV</vt:lpstr>
      <vt:lpstr>The Human Immunodeficiency  Virus​</vt:lpstr>
      <vt:lpstr>HIV Diagnosis and Disease Progression​</vt:lpstr>
      <vt:lpstr>HIV Prevention and Treatment</vt:lpstr>
      <vt:lpstr>Tuberculosis (TB)</vt:lpstr>
      <vt:lpstr>Tuberculosis – Diagnosis and Disease Progression​</vt:lpstr>
      <vt:lpstr>TB Prevention and Treatment​</vt:lpstr>
      <vt:lpstr>Lassa Fever</vt:lpstr>
      <vt:lpstr>Lassa Mammarenavirus (LASV)</vt:lpstr>
      <vt:lpstr>Lassa Fever Diagnosis​</vt:lpstr>
      <vt:lpstr>Lassa Fever Prevention and Treatment​</vt:lpstr>
      <vt:lpstr>PowerPoint Presentation</vt:lpstr>
      <vt:lpstr>PowerPoint Presentation</vt:lpstr>
      <vt:lpstr>PowerPoint Presentation</vt:lpstr>
      <vt:lpstr>PowerPoint Presentation</vt:lpstr>
      <vt:lpstr>The Immune System</vt:lpstr>
      <vt:lpstr>Immunity and Immune Responses​</vt:lpstr>
      <vt:lpstr>Cells of the Immune System​</vt:lpstr>
      <vt:lpstr>The Immune Response</vt:lpstr>
      <vt:lpstr>Humoral Immune Response</vt:lpstr>
      <vt:lpstr>Cellular Immune Response</vt:lpstr>
      <vt:lpstr>HIV and the Immune System</vt:lpstr>
      <vt:lpstr>TB and the Immune System</vt:lpstr>
      <vt:lpstr>Lassa and the Immune System​</vt:lpstr>
      <vt:lpstr>Key Messages</vt:lpstr>
      <vt:lpstr>PowerPoint Presentation</vt:lpstr>
      <vt:lpstr>PowerPoint Presentation</vt:lpstr>
      <vt:lpstr>PowerPoint Presentation</vt:lpstr>
      <vt:lpstr>PowerPoint Presentation</vt:lpstr>
      <vt:lpstr>What is a Vaccine?</vt:lpstr>
      <vt:lpstr>How a Vaccine Works</vt:lpstr>
      <vt:lpstr>Vaccine Platforms</vt:lpstr>
      <vt:lpstr>Efficacy, Effectiveness, Herd Immunity</vt:lpstr>
      <vt:lpstr>Vaccine Development Challenges</vt:lpstr>
      <vt:lpstr>TB Vaccine Research and Development</vt:lpstr>
      <vt:lpstr>Lassa Fever Vaccine Research and Development​</vt:lpstr>
      <vt:lpstr>HIV Vaccine Research and Development​</vt:lpstr>
      <vt:lpstr>Key Messages</vt:lpstr>
      <vt:lpstr>PowerPoint Presentation</vt:lpstr>
      <vt:lpstr>PowerPoint Presentation</vt:lpstr>
      <vt:lpstr>PowerPoint Presentation</vt:lpstr>
      <vt:lpstr>PowerPoint Presentation</vt:lpstr>
      <vt:lpstr>What is a Vaccine Clinical Trial?</vt:lpstr>
      <vt:lpstr>Phases of Clinical Trials</vt:lpstr>
      <vt:lpstr>Safety</vt:lpstr>
      <vt:lpstr>Placebo</vt:lpstr>
      <vt:lpstr>Randomisation</vt:lpstr>
      <vt:lpstr>Blinding</vt:lpstr>
      <vt:lpstr>Efficacy vs Effectiveness</vt:lpstr>
      <vt:lpstr>Clinical Trials in Low- and Middle- Income Countries</vt:lpstr>
      <vt:lpstr>Participation in Clinical Trials​</vt:lpstr>
      <vt:lpstr>PowerPoint Presentation</vt:lpstr>
      <vt:lpstr>PowerPoint Presentation</vt:lpstr>
      <vt:lpstr>PowerPoint Presentation</vt:lpstr>
      <vt:lpstr>PowerPoint Presentation</vt:lpstr>
      <vt:lpstr>Ethics of Medical Research​</vt:lpstr>
      <vt:lpstr>Principles of Ethical Research​</vt:lpstr>
      <vt:lpstr>Informed Consent</vt:lpstr>
      <vt:lpstr>The Informed Consent Form</vt:lpstr>
      <vt:lpstr>Vulnerable Groups​</vt:lpstr>
      <vt:lpstr>Confidentiality</vt:lpstr>
      <vt:lpstr>Risks and Benefits</vt:lpstr>
      <vt:lpstr>Independent Review</vt:lpstr>
      <vt:lpstr>Ethics and Advisory Committees​</vt:lpstr>
      <vt:lpstr>Trial Guidelines</vt:lpstr>
      <vt:lpstr>Community Engagement</vt:lpstr>
      <vt:lpstr>PowerPoint Presentation</vt:lpstr>
      <vt:lpstr>PowerPoint Presentation</vt:lpstr>
      <vt:lpstr>PowerPoint Presentation</vt:lpstr>
      <vt:lpstr>PowerPoint Presentation</vt:lpstr>
      <vt:lpstr>Overview</vt:lpstr>
      <vt:lpstr>Access Journey</vt:lpstr>
      <vt:lpstr>Regulatory Bodies in Africa</vt:lpstr>
      <vt:lpstr>Manufacturing</vt:lpstr>
      <vt:lpstr>Pricing</vt:lpstr>
      <vt:lpstr>Funding</vt:lpstr>
      <vt:lpstr>Delivery and Roll-out​</vt:lpstr>
      <vt:lpstr>Vaccine Hesitancy</vt:lpstr>
      <vt:lpstr>Vaccine Advocacy</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Nicole Sender</cp:lastModifiedBy>
  <cp:revision>249</cp:revision>
  <dcterms:created xsi:type="dcterms:W3CDTF">2022-05-18T20:49:06Z</dcterms:created>
  <dcterms:modified xsi:type="dcterms:W3CDTF">2022-08-22T17:11:30Z</dcterms:modified>
  <cp:category/>
</cp:coreProperties>
</file>