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69" r:id="rId3"/>
    <p:sldId id="346" r:id="rId4"/>
    <p:sldId id="357" r:id="rId5"/>
    <p:sldId id="349" r:id="rId6"/>
    <p:sldId id="350" r:id="rId7"/>
    <p:sldId id="359" r:id="rId8"/>
    <p:sldId id="352" r:id="rId9"/>
    <p:sldId id="353" r:id="rId10"/>
    <p:sldId id="358" r:id="rId11"/>
    <p:sldId id="355" r:id="rId12"/>
    <p:sldId id="360" r:id="rId13"/>
    <p:sldId id="385" r:id="rId14"/>
    <p:sldId id="347" r:id="rId15"/>
    <p:sldId id="3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007E"/>
    <a:srgbClr val="56BDB9"/>
    <a:srgbClr val="5CE8A2"/>
    <a:srgbClr val="ED6D28"/>
    <a:srgbClr val="02B5E4"/>
    <a:srgbClr val="00558C"/>
    <a:srgbClr val="00B5E2"/>
    <a:srgbClr val="713AB4"/>
    <a:srgbClr val="62439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60"/>
    <p:restoredTop sz="96983"/>
  </p:normalViewPr>
  <p:slideViewPr>
    <p:cSldViewPr snapToGrid="0" snapToObjects="1">
      <p:cViewPr varScale="1">
        <p:scale>
          <a:sx n="123" d="100"/>
          <a:sy n="123" d="100"/>
        </p:scale>
        <p:origin x="20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A06CD-74DD-D341-A5DD-606DA0F434D1}" type="datetimeFigureOut">
              <a:rPr lang="en-US" smtClean="0"/>
              <a:t>8/22/22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BB721-0EAC-5F43-A670-0F6BBAB068A0}" type="slidenum">
              <a:rPr lang="en-US" smtClean="0"/>
              <a:t>‹#›</a:t>
            </a:fld>
            <a:endParaRPr lang="en-US" dirty="0"/>
          </a:p>
        </p:txBody>
      </p:sp>
    </p:spTree>
    <p:extLst>
      <p:ext uri="{BB962C8B-B14F-4D97-AF65-F5344CB8AC3E}">
        <p14:creationId xmlns:p14="http://schemas.microsoft.com/office/powerpoint/2010/main" val="283755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a:t>
            </a:fld>
            <a:endParaRPr lang="en-US" dirty="0"/>
          </a:p>
        </p:txBody>
      </p:sp>
    </p:spTree>
    <p:extLst>
      <p:ext uri="{BB962C8B-B14F-4D97-AF65-F5344CB8AC3E}">
        <p14:creationId xmlns:p14="http://schemas.microsoft.com/office/powerpoint/2010/main" val="192427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3</a:t>
            </a:fld>
            <a:endParaRPr lang="en-US" dirty="0"/>
          </a:p>
        </p:txBody>
      </p:sp>
    </p:spTree>
    <p:extLst>
      <p:ext uri="{BB962C8B-B14F-4D97-AF65-F5344CB8AC3E}">
        <p14:creationId xmlns:p14="http://schemas.microsoft.com/office/powerpoint/2010/main" val="1059562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4</a:t>
            </a:fld>
            <a:endParaRPr lang="en-US" dirty="0"/>
          </a:p>
        </p:txBody>
      </p:sp>
    </p:spTree>
    <p:extLst>
      <p:ext uri="{BB962C8B-B14F-4D97-AF65-F5344CB8AC3E}">
        <p14:creationId xmlns:p14="http://schemas.microsoft.com/office/powerpoint/2010/main" val="396716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6</a:t>
            </a:fld>
            <a:endParaRPr lang="en-US" dirty="0"/>
          </a:p>
        </p:txBody>
      </p:sp>
    </p:spTree>
    <p:extLst>
      <p:ext uri="{BB962C8B-B14F-4D97-AF65-F5344CB8AC3E}">
        <p14:creationId xmlns:p14="http://schemas.microsoft.com/office/powerpoint/2010/main" val="167071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7</a:t>
            </a:fld>
            <a:endParaRPr lang="en-US" dirty="0"/>
          </a:p>
        </p:txBody>
      </p:sp>
    </p:spTree>
    <p:extLst>
      <p:ext uri="{BB962C8B-B14F-4D97-AF65-F5344CB8AC3E}">
        <p14:creationId xmlns:p14="http://schemas.microsoft.com/office/powerpoint/2010/main" val="235558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8</a:t>
            </a:fld>
            <a:endParaRPr lang="en-US" dirty="0"/>
          </a:p>
        </p:txBody>
      </p:sp>
    </p:spTree>
    <p:extLst>
      <p:ext uri="{BB962C8B-B14F-4D97-AF65-F5344CB8AC3E}">
        <p14:creationId xmlns:p14="http://schemas.microsoft.com/office/powerpoint/2010/main" val="167419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9</a:t>
            </a:fld>
            <a:endParaRPr lang="en-US" dirty="0"/>
          </a:p>
        </p:txBody>
      </p:sp>
    </p:spTree>
    <p:extLst>
      <p:ext uri="{BB962C8B-B14F-4D97-AF65-F5344CB8AC3E}">
        <p14:creationId xmlns:p14="http://schemas.microsoft.com/office/powerpoint/2010/main" val="423380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BB721-0EAC-5F43-A670-0F6BBAB068A0}" type="slidenum">
              <a:rPr lang="en-US" smtClean="0"/>
              <a:t>10</a:t>
            </a:fld>
            <a:endParaRPr lang="en-US" dirty="0"/>
          </a:p>
        </p:txBody>
      </p:sp>
    </p:spTree>
    <p:extLst>
      <p:ext uri="{BB962C8B-B14F-4D97-AF65-F5344CB8AC3E}">
        <p14:creationId xmlns:p14="http://schemas.microsoft.com/office/powerpoint/2010/main" val="189193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A8BD-1665-7BF3-B2D7-ED60414110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363FC45-76EF-9A66-7D46-783381BBE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672E774-2326-2951-92B8-0EAC921C5CE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3F26378B-B43E-CFD5-2591-8B45C0F9D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EEBFE0-5BDB-FB05-101C-72814ED8461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98830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656A-C0C3-D0EE-C790-C5E3289D18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6789BD-3E35-E503-CC20-355A954F68B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B89A37-D7BA-ECBB-85A1-00485147F55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26AAAE08-0D4D-2D9F-750C-0020CA1BF7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A584E5-1F89-C4D4-1F78-C6AB19063CC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67304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92103-428D-0249-995D-5E632EAF726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43FBA20-2FA7-733C-B1FC-5A781703FC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42F903-3309-130C-D37E-BE1F1CCDB1D4}"/>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EB911687-F3FC-340B-6FD0-EB497B2291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86698B-AB7F-B8EC-B84D-9B5C7AFD877F}"/>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22368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d - Donor Logo">
    <p:spTree>
      <p:nvGrpSpPr>
        <p:cNvPr id="1" name=""/>
        <p:cNvGrpSpPr/>
        <p:nvPr/>
      </p:nvGrpSpPr>
      <p:grpSpPr>
        <a:xfrm>
          <a:off x="0" y="0"/>
          <a:ext cx="0" cy="0"/>
          <a:chOff x="0" y="0"/>
          <a:chExt cx="0" cy="0"/>
        </a:xfrm>
      </p:grpSpPr>
      <p:pic>
        <p:nvPicPr>
          <p:cNvPr id="319" name="Picture 13" descr="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4642" y="5868824"/>
            <a:ext cx="631609" cy="286829"/>
          </a:xfrm>
          <a:prstGeom prst="rect">
            <a:avLst/>
          </a:prstGeom>
          <a:ln w="12700">
            <a:miter lim="400000"/>
          </a:ln>
        </p:spPr>
      </p:pic>
      <p:sp>
        <p:nvSpPr>
          <p:cNvPr id="320" name="Straight Connector 14"/>
          <p:cNvSpPr/>
          <p:nvPr/>
        </p:nvSpPr>
        <p:spPr>
          <a:xfrm flipH="1">
            <a:off x="472762" y="1"/>
            <a:ext cx="1" cy="6851655"/>
          </a:xfrm>
          <a:prstGeom prst="line">
            <a:avLst/>
          </a:prstGeom>
          <a:ln w="25400">
            <a:solidFill>
              <a:srgbClr val="FFFFFF"/>
            </a:solidFill>
          </a:ln>
        </p:spPr>
        <p:txBody>
          <a:bodyPr lIns="45719" rIns="45719"/>
          <a:lstStyle/>
          <a:p>
            <a:endParaRPr sz="2760" b="0" i="0" dirty="0">
              <a:latin typeface="Arial" panose="020B0604020202020204" pitchFamily="34" charset="0"/>
              <a:ea typeface="Helvetica Neue Regular" panose="02000503000000020004" pitchFamily="2" charset="0"/>
              <a:cs typeface="Arial" panose="020B0604020202020204" pitchFamily="34" charset="0"/>
            </a:endParaRPr>
          </a:p>
        </p:txBody>
      </p:sp>
      <p:sp>
        <p:nvSpPr>
          <p:cNvPr id="322" name="Rectangle 5"/>
          <p:cNvSpPr/>
          <p:nvPr/>
        </p:nvSpPr>
        <p:spPr>
          <a:xfrm>
            <a:off x="0" y="6344"/>
            <a:ext cx="12393826" cy="6858000"/>
          </a:xfrm>
          <a:prstGeom prst="rect">
            <a:avLst/>
          </a:prstGeom>
          <a:solidFill>
            <a:srgbClr val="FFFFFF"/>
          </a:solidFill>
          <a:ln w="12700">
            <a:miter lim="400000"/>
          </a:ln>
        </p:spPr>
        <p:txBody>
          <a:bodyPr lIns="45719" rIns="45719" anchor="ctr"/>
          <a:lstStyle/>
          <a:p>
            <a:pPr algn="ctr">
              <a:defRPr sz="3100">
                <a:solidFill>
                  <a:srgbClr val="FFFFFF"/>
                </a:solidFill>
              </a:defRPr>
            </a:pPr>
            <a:endParaRPr sz="3100" b="0" i="0" dirty="0">
              <a:latin typeface="Arial" panose="020B0604020202020204" pitchFamily="34" charset="0"/>
              <a:ea typeface="Helvetica Neue Regular" panose="02000503000000020004" pitchFamily="2" charset="0"/>
              <a:cs typeface="Arial" panose="020B0604020202020204" pitchFamily="34" charset="0"/>
            </a:endParaRPr>
          </a:p>
        </p:txBody>
      </p:sp>
      <p:pic>
        <p:nvPicPr>
          <p:cNvPr id="323" name="Picture 9"/>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5354" y="976617"/>
            <a:ext cx="10381291" cy="4917453"/>
          </a:xfrm>
          <a:prstGeom prst="rect">
            <a:avLst/>
          </a:prstGeom>
          <a:ln w="12700">
            <a:miter lim="400000"/>
          </a:ln>
        </p:spPr>
      </p:pic>
    </p:spTree>
    <p:extLst>
      <p:ext uri="{BB962C8B-B14F-4D97-AF65-F5344CB8AC3E}">
        <p14:creationId xmlns:p14="http://schemas.microsoft.com/office/powerpoint/2010/main" val="25346175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2B0F-EBA9-872E-A821-1FCE72159C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80AA3AC-20C8-FF5B-78CC-ED530A7EE1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B65FCF-2782-E952-15F9-922518077DEF}"/>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9B65AFB4-B99F-719B-8D33-FEA22CA2D2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421A0C-9D9B-F5E7-7EAF-619878186751}"/>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803126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5900F-B63B-B29A-6B19-7142E9B408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56EA1A-2DB1-7780-AD9A-A69FF5C7A3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F3A29F-14D4-23D5-F6B6-2AC272C495C7}"/>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A9A89663-FC96-F591-5A0C-ABFBFB9EA9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B5CDDF-3349-97AA-3CE1-AD0A9687FADC}"/>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413146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207E5-AA35-1A16-0248-433091327E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287FEA-23BC-CA7F-EAB2-2F0EF1B923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E654411-C87B-692F-2CED-0DE3F72D4B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69C2358-98A0-7685-1573-573BD2950003}"/>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B8868A92-7084-9098-7E7C-C9ECF695E7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06EE63-1F93-6D8F-1ED0-705361281CBD}"/>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19818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B121-234A-8CE0-0C17-F1F1D74FE2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6C5822-FE6F-84CB-2463-250E76FDE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132B2A-410C-8CB9-0693-2FDC38FE1F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6A1E87-58D3-5F81-55BD-A049C8E02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7A9E30-136C-F87A-FE94-6E6A53331C4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09E8BFA-3514-4B1D-EAD9-55E18B2E6B7D}"/>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8" name="Footer Placeholder 7">
            <a:extLst>
              <a:ext uri="{FF2B5EF4-FFF2-40B4-BE49-F238E27FC236}">
                <a16:creationId xmlns:a16="http://schemas.microsoft.com/office/drawing/2014/main" id="{2AD72636-51C2-B3A2-A636-732B9F338DF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0E2CC0-DB3A-059E-09F9-D06AB7A2AFD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05908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EA20-17A7-A5FB-F35A-3CC178320CE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94D8A3-DAF4-E92A-D6E6-A2E6974B47AB}"/>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4" name="Footer Placeholder 3">
            <a:extLst>
              <a:ext uri="{FF2B5EF4-FFF2-40B4-BE49-F238E27FC236}">
                <a16:creationId xmlns:a16="http://schemas.microsoft.com/office/drawing/2014/main" id="{F1FD8006-2014-0697-6DB9-1FD251E826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D0F378-DB75-E74D-59C5-FC46E6EBE69E}"/>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26742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C7714-6558-E81F-2266-352FAA0138DA}"/>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3" name="Footer Placeholder 2">
            <a:extLst>
              <a:ext uri="{FF2B5EF4-FFF2-40B4-BE49-F238E27FC236}">
                <a16:creationId xmlns:a16="http://schemas.microsoft.com/office/drawing/2014/main" id="{AAFE049A-B7CF-0E9A-8BF8-FFFB2FE971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4AE6CC-3DCC-8F92-4E47-12712E971F63}"/>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86520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949C-7CA0-84BC-95E1-490AE9A82F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7A6427-D7F0-3745-0DE8-C5971014C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B10C17-B1DD-331C-0C63-3D5A976F4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287B4B-BAD2-AA2A-CE1D-4F092DE12559}"/>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A25FF4A8-6B62-CDEB-8239-BDAFDEA43C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4AAD45-95F5-F49B-412F-C07260DE1522}"/>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237428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C82D-9A58-BFDF-80CC-9EEB7B6C34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704AFD-640F-FA6F-27E0-7D76A3A4A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0EBCED-0675-103F-E8D8-7E39C557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E8DAFF-A35B-241F-33A6-70E1D54242A2}"/>
              </a:ext>
            </a:extLst>
          </p:cNvPr>
          <p:cNvSpPr>
            <a:spLocks noGrp="1"/>
          </p:cNvSpPr>
          <p:nvPr>
            <p:ph type="dt" sz="half" idx="10"/>
          </p:nvPr>
        </p:nvSpPr>
        <p:spPr/>
        <p:txBody>
          <a:bodyPr/>
          <a:lstStyle/>
          <a:p>
            <a:fld id="{80ACF5FA-664D-4542-8D81-488657D3B0C7}" type="datetimeFigureOut">
              <a:rPr lang="en-US" smtClean="0"/>
              <a:t>8/22/22</a:t>
            </a:fld>
            <a:endParaRPr lang="en-US" dirty="0"/>
          </a:p>
        </p:txBody>
      </p:sp>
      <p:sp>
        <p:nvSpPr>
          <p:cNvPr id="6" name="Footer Placeholder 5">
            <a:extLst>
              <a:ext uri="{FF2B5EF4-FFF2-40B4-BE49-F238E27FC236}">
                <a16:creationId xmlns:a16="http://schemas.microsoft.com/office/drawing/2014/main" id="{6495362E-3957-30C7-E346-C1650C1A17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6D3BBB-2B93-AB13-9BC4-1533ABBDE6C9}"/>
              </a:ext>
            </a:extLst>
          </p:cNvPr>
          <p:cNvSpPr>
            <a:spLocks noGrp="1"/>
          </p:cNvSpPr>
          <p:nvPr>
            <p:ph type="sldNum" sz="quarter" idx="12"/>
          </p:nvPr>
        </p:nvSpPr>
        <p:spPr/>
        <p:txBody>
          <a:bodyPr/>
          <a:lstStyle/>
          <a:p>
            <a:fld id="{2662CAF0-0EA9-5849-8CA5-63C600C0DBC0}" type="slidenum">
              <a:rPr lang="en-US" smtClean="0"/>
              <a:t>‹#›</a:t>
            </a:fld>
            <a:endParaRPr lang="en-US" dirty="0"/>
          </a:p>
        </p:txBody>
      </p:sp>
    </p:spTree>
    <p:extLst>
      <p:ext uri="{BB962C8B-B14F-4D97-AF65-F5344CB8AC3E}">
        <p14:creationId xmlns:p14="http://schemas.microsoft.com/office/powerpoint/2010/main" val="342347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9B27A-0FE1-18C0-ADF8-A63356973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CD1C7E-522B-61F8-02F1-483D499C3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703647-DA98-E1C6-C0AF-E4683F6E2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CF5FA-664D-4542-8D81-488657D3B0C7}" type="datetimeFigureOut">
              <a:rPr lang="en-US" smtClean="0"/>
              <a:t>8/22/22</a:t>
            </a:fld>
            <a:endParaRPr lang="en-US" dirty="0"/>
          </a:p>
        </p:txBody>
      </p:sp>
      <p:sp>
        <p:nvSpPr>
          <p:cNvPr id="5" name="Footer Placeholder 4">
            <a:extLst>
              <a:ext uri="{FF2B5EF4-FFF2-40B4-BE49-F238E27FC236}">
                <a16:creationId xmlns:a16="http://schemas.microsoft.com/office/drawing/2014/main" id="{6FA9EA58-7DA5-B2E1-876A-61548FBA0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B7D9AC-8280-FB45-7D7B-730A184A3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2CAF0-0EA9-5849-8CA5-63C600C0DBC0}" type="slidenum">
              <a:rPr lang="en-US" smtClean="0"/>
              <a:t>‹#›</a:t>
            </a:fld>
            <a:endParaRPr lang="en-US" dirty="0"/>
          </a:p>
        </p:txBody>
      </p:sp>
    </p:spTree>
    <p:extLst>
      <p:ext uri="{BB962C8B-B14F-4D97-AF65-F5344CB8AC3E}">
        <p14:creationId xmlns:p14="http://schemas.microsoft.com/office/powerpoint/2010/main" val="1864094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emf"/><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17B60D-B9B5-1AE3-9445-46DA11EA3DEA}"/>
              </a:ext>
            </a:extLst>
          </p:cNvPr>
          <p:cNvPicPr>
            <a:picLocks noChangeAspect="1"/>
          </p:cNvPicPr>
          <p:nvPr/>
        </p:nvPicPr>
        <p:blipFill>
          <a:blip r:embed="rId3"/>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F101000-37C2-8A28-9FD2-16207518BAA8}"/>
              </a:ext>
            </a:extLst>
          </p:cNvPr>
          <p:cNvSpPr>
            <a:spLocks noGrp="1"/>
          </p:cNvSpPr>
          <p:nvPr>
            <p:ph type="subTitle" idx="1"/>
          </p:nvPr>
        </p:nvSpPr>
        <p:spPr>
          <a:xfrm>
            <a:off x="1786056" y="5417127"/>
            <a:ext cx="4360155" cy="924704"/>
          </a:xfrm>
        </p:spPr>
        <p:txBody>
          <a:bodyPr>
            <a:normAutofit/>
          </a:bodyPr>
          <a:lstStyle/>
          <a:p>
            <a:pPr algn="l">
              <a:lnSpc>
                <a:spcPct val="100000"/>
              </a:lnSpc>
            </a:pPr>
            <a:r>
              <a:rPr lang="en-US" sz="3200" b="1" dirty="0">
                <a:solidFill>
                  <a:srgbClr val="00B5E2"/>
                </a:solidFill>
                <a:latin typeface="Museo Sans 700" panose="02000000000000000000" pitchFamily="2" charset="77"/>
                <a:cs typeface="Arial" panose="020B0604020202020204" pitchFamily="34" charset="0"/>
              </a:rPr>
              <a:t>2022</a:t>
            </a:r>
          </a:p>
        </p:txBody>
      </p:sp>
      <p:pic>
        <p:nvPicPr>
          <p:cNvPr id="9" name="Picture 8">
            <a:extLst>
              <a:ext uri="{FF2B5EF4-FFF2-40B4-BE49-F238E27FC236}">
                <a16:creationId xmlns:a16="http://schemas.microsoft.com/office/drawing/2014/main" id="{57B16DB4-F403-C843-9EB5-895A9F46A3AE}"/>
              </a:ext>
            </a:extLst>
          </p:cNvPr>
          <p:cNvPicPr>
            <a:picLocks noChangeAspect="1"/>
          </p:cNvPicPr>
          <p:nvPr/>
        </p:nvPicPr>
        <p:blipFill>
          <a:blip r:embed="rId4"/>
          <a:stretch>
            <a:fillRect/>
          </a:stretch>
        </p:blipFill>
        <p:spPr>
          <a:xfrm>
            <a:off x="68240" y="133909"/>
            <a:ext cx="1937982" cy="1775581"/>
          </a:xfrm>
          <a:prstGeom prst="rect">
            <a:avLst/>
          </a:prstGeom>
        </p:spPr>
      </p:pic>
      <p:pic>
        <p:nvPicPr>
          <p:cNvPr id="7" name="Picture 6">
            <a:extLst>
              <a:ext uri="{FF2B5EF4-FFF2-40B4-BE49-F238E27FC236}">
                <a16:creationId xmlns:a16="http://schemas.microsoft.com/office/drawing/2014/main" id="{984090D5-0DF6-426C-8DBF-019A6C1C08B3}"/>
              </a:ext>
            </a:extLst>
          </p:cNvPr>
          <p:cNvPicPr>
            <a:picLocks noChangeAspect="1"/>
          </p:cNvPicPr>
          <p:nvPr/>
        </p:nvPicPr>
        <p:blipFill>
          <a:blip r:embed="rId5"/>
          <a:stretch>
            <a:fillRect/>
          </a:stretch>
        </p:blipFill>
        <p:spPr>
          <a:xfrm>
            <a:off x="1559168" y="1648376"/>
            <a:ext cx="4294715" cy="3685624"/>
          </a:xfrm>
          <a:prstGeom prst="rect">
            <a:avLst/>
          </a:prstGeom>
        </p:spPr>
      </p:pic>
    </p:spTree>
    <p:extLst>
      <p:ext uri="{BB962C8B-B14F-4D97-AF65-F5344CB8AC3E}">
        <p14:creationId xmlns:p14="http://schemas.microsoft.com/office/powerpoint/2010/main" val="417045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77114-9F9D-77FB-04C5-EFC38F0E53F9}"/>
              </a:ext>
            </a:extLst>
          </p:cNvPr>
          <p:cNvPicPr>
            <a:picLocks noChangeAspect="1"/>
          </p:cNvPicPr>
          <p:nvPr/>
        </p:nvPicPr>
        <p:blipFill>
          <a:blip r:embed="rId3">
            <a:alphaModFix amt="70000"/>
          </a:blip>
          <a:stretch>
            <a:fillRect/>
          </a:stretch>
        </p:blipFill>
        <p:spPr>
          <a:xfrm>
            <a:off x="5639" y="0"/>
            <a:ext cx="12180722"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3187846" y="1956821"/>
            <a:ext cx="7429354" cy="3549900"/>
          </a:xfrm>
        </p:spPr>
        <p:txBody>
          <a:bodyPr>
            <a:noAutofit/>
          </a:bodyPr>
          <a:lstStyle/>
          <a:p>
            <a:pPr algn="l">
              <a:lnSpc>
                <a:spcPct val="100000"/>
              </a:lnSpc>
            </a:pPr>
            <a:r>
              <a:rPr lang="en-ZA" sz="1600" b="1" dirty="0">
                <a:solidFill>
                  <a:srgbClr val="ED6D28"/>
                </a:solidFill>
                <a:latin typeface="Arial" panose="020B0604020202020204" pitchFamily="34" charset="0"/>
                <a:cs typeface="Arial" panose="020B0604020202020204" pitchFamily="34" charset="0"/>
              </a:rPr>
              <a:t>Delivery strategies need to address:​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Transportation​.</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Storage facilities​.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Storage conditions​.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Appropriate venues for delivering vaccines (e.g., clinics, community settings)​.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Education and social marketing appropriate to specific populations​.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Human resources​.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Linkages to the wider health system​.</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9E007E"/>
                </a:solidFill>
                <a:latin typeface="Arial" panose="020B0604020202020204" pitchFamily="34" charset="0"/>
                <a:cs typeface="Arial" panose="020B0604020202020204" pitchFamily="34" charset="0"/>
              </a:rPr>
              <a:t>Delivery and Roll-out​</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pic>
        <p:nvPicPr>
          <p:cNvPr id="6" name="Picture 5">
            <a:extLst>
              <a:ext uri="{FF2B5EF4-FFF2-40B4-BE49-F238E27FC236}">
                <a16:creationId xmlns:a16="http://schemas.microsoft.com/office/drawing/2014/main" id="{471EEF1E-AD7D-34A0-0C06-7322CC767C3C}"/>
              </a:ext>
            </a:extLst>
          </p:cNvPr>
          <p:cNvPicPr>
            <a:picLocks noChangeAspect="1"/>
          </p:cNvPicPr>
          <p:nvPr/>
        </p:nvPicPr>
        <p:blipFill>
          <a:blip r:embed="rId4"/>
          <a:stretch>
            <a:fillRect/>
          </a:stretch>
        </p:blipFill>
        <p:spPr>
          <a:xfrm>
            <a:off x="7316179" y="900952"/>
            <a:ext cx="3819102" cy="2300141"/>
          </a:xfrm>
          <a:prstGeom prst="rect">
            <a:avLst/>
          </a:prstGeom>
        </p:spPr>
      </p:pic>
      <p:pic>
        <p:nvPicPr>
          <p:cNvPr id="8" name="Picture 7">
            <a:extLst>
              <a:ext uri="{FF2B5EF4-FFF2-40B4-BE49-F238E27FC236}">
                <a16:creationId xmlns:a16="http://schemas.microsoft.com/office/drawing/2014/main" id="{1AA3039B-0B7C-6033-B9E7-59B3B3180FA0}"/>
              </a:ext>
            </a:extLst>
          </p:cNvPr>
          <p:cNvPicPr>
            <a:picLocks noChangeAspect="1"/>
          </p:cNvPicPr>
          <p:nvPr/>
        </p:nvPicPr>
        <p:blipFill>
          <a:blip r:embed="rId5"/>
          <a:stretch>
            <a:fillRect/>
          </a:stretch>
        </p:blipFill>
        <p:spPr>
          <a:xfrm>
            <a:off x="646907" y="2702859"/>
            <a:ext cx="2022858" cy="2083242"/>
          </a:xfrm>
          <a:prstGeom prst="rect">
            <a:avLst/>
          </a:prstGeom>
        </p:spPr>
      </p:pic>
      <p:pic>
        <p:nvPicPr>
          <p:cNvPr id="11" name="Picture 10">
            <a:extLst>
              <a:ext uri="{FF2B5EF4-FFF2-40B4-BE49-F238E27FC236}">
                <a16:creationId xmlns:a16="http://schemas.microsoft.com/office/drawing/2014/main" id="{3E5639C0-CD4C-786F-F4EF-08B4B2900C5C}"/>
              </a:ext>
            </a:extLst>
          </p:cNvPr>
          <p:cNvPicPr>
            <a:picLocks noChangeAspect="1"/>
          </p:cNvPicPr>
          <p:nvPr/>
        </p:nvPicPr>
        <p:blipFill>
          <a:blip r:embed="rId6"/>
          <a:stretch>
            <a:fillRect/>
          </a:stretch>
        </p:blipFill>
        <p:spPr>
          <a:xfrm>
            <a:off x="7316179" y="4417061"/>
            <a:ext cx="1765300" cy="1765300"/>
          </a:xfrm>
          <a:prstGeom prst="rect">
            <a:avLst/>
          </a:prstGeom>
        </p:spPr>
      </p:pic>
    </p:spTree>
    <p:extLst>
      <p:ext uri="{BB962C8B-B14F-4D97-AF65-F5344CB8AC3E}">
        <p14:creationId xmlns:p14="http://schemas.microsoft.com/office/powerpoint/2010/main" val="368784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5E2">
            <a:alpha val="9897"/>
          </a:srgb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7FFF84-9CCC-6ACA-3F12-D45CE10E2D6A}"/>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 Hesitancy</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528681" y="1930660"/>
            <a:ext cx="5039000" cy="3626860"/>
          </a:xfrm>
        </p:spPr>
        <p:txBody>
          <a:bodyPr>
            <a:noAutofit/>
          </a:bodyPr>
          <a:lstStyle/>
          <a:p>
            <a:pPr algn="l">
              <a:lnSpc>
                <a:spcPct val="100000"/>
              </a:lnSpc>
            </a:pPr>
            <a:r>
              <a:rPr lang="en-ZA" sz="1600" b="1" dirty="0">
                <a:solidFill>
                  <a:srgbClr val="00B5E2"/>
                </a:solidFill>
                <a:latin typeface="Arial" panose="020B0604020202020204" pitchFamily="34" charset="0"/>
                <a:cs typeface="Arial" panose="020B0604020202020204" pitchFamily="34" charset="0"/>
              </a:rPr>
              <a:t>Common concerns include:​</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Worry that the vaccine may cause infection.​</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Concern that any illness following vaccination is due to the vaccine.​</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Fear that the vaccine could cause sterility.​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Misinformation spread by social networks.​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Fear that the vaccine was developed too quickly.​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Concern that long-term side effects could appear in years to come.​</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3"/>
          <a:stretch>
            <a:fillRect/>
          </a:stretch>
        </p:blipFill>
        <p:spPr>
          <a:xfrm>
            <a:off x="353095" y="484540"/>
            <a:ext cx="931100" cy="931100"/>
          </a:xfrm>
          <a:prstGeom prst="rect">
            <a:avLst/>
          </a:prstGeom>
        </p:spPr>
      </p:pic>
      <p:sp>
        <p:nvSpPr>
          <p:cNvPr id="14" name="TextBox 13">
            <a:extLst>
              <a:ext uri="{FF2B5EF4-FFF2-40B4-BE49-F238E27FC236}">
                <a16:creationId xmlns:a16="http://schemas.microsoft.com/office/drawing/2014/main" id="{83BFF8E0-0365-C9E8-1D3B-2452071A534F}"/>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pic>
        <p:nvPicPr>
          <p:cNvPr id="8" name="Picture 7">
            <a:extLst>
              <a:ext uri="{FF2B5EF4-FFF2-40B4-BE49-F238E27FC236}">
                <a16:creationId xmlns:a16="http://schemas.microsoft.com/office/drawing/2014/main" id="{41DE061B-5AC8-A2C1-D9B3-AA47570D2E07}"/>
              </a:ext>
            </a:extLst>
          </p:cNvPr>
          <p:cNvPicPr>
            <a:picLocks noChangeAspect="1"/>
          </p:cNvPicPr>
          <p:nvPr/>
        </p:nvPicPr>
        <p:blipFill>
          <a:blip r:embed="rId4"/>
          <a:stretch>
            <a:fillRect/>
          </a:stretch>
        </p:blipFill>
        <p:spPr>
          <a:xfrm>
            <a:off x="6624321" y="985243"/>
            <a:ext cx="4102217" cy="1556369"/>
          </a:xfrm>
          <a:prstGeom prst="rect">
            <a:avLst/>
          </a:prstGeom>
        </p:spPr>
      </p:pic>
      <p:sp>
        <p:nvSpPr>
          <p:cNvPr id="7" name="Subtitle 2">
            <a:extLst>
              <a:ext uri="{FF2B5EF4-FFF2-40B4-BE49-F238E27FC236}">
                <a16:creationId xmlns:a16="http://schemas.microsoft.com/office/drawing/2014/main" id="{E325071A-B5A6-4516-F18E-8284123FE78C}"/>
              </a:ext>
            </a:extLst>
          </p:cNvPr>
          <p:cNvSpPr txBox="1">
            <a:spLocks/>
          </p:cNvSpPr>
          <p:nvPr/>
        </p:nvSpPr>
        <p:spPr>
          <a:xfrm>
            <a:off x="6972889" y="1202939"/>
            <a:ext cx="3474131" cy="10831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ZA" sz="1600" dirty="0">
                <a:solidFill>
                  <a:schemeClr val="bg1"/>
                </a:solidFill>
                <a:latin typeface="Arial" panose="020B0604020202020204" pitchFamily="34" charset="0"/>
                <a:cs typeface="Arial" panose="020B0604020202020204" pitchFamily="34" charset="0"/>
              </a:rPr>
              <a:t>In 2019, WHO listed vaccine hesitancy among the ‘Top 10’ threats to global health.</a:t>
            </a:r>
          </a:p>
        </p:txBody>
      </p:sp>
      <p:pic>
        <p:nvPicPr>
          <p:cNvPr id="3" name="Picture 2">
            <a:extLst>
              <a:ext uri="{FF2B5EF4-FFF2-40B4-BE49-F238E27FC236}">
                <a16:creationId xmlns:a16="http://schemas.microsoft.com/office/drawing/2014/main" id="{A00A20D7-74EB-34C6-7897-6D6629D018F9}"/>
              </a:ext>
            </a:extLst>
          </p:cNvPr>
          <p:cNvPicPr>
            <a:picLocks noChangeAspect="1"/>
          </p:cNvPicPr>
          <p:nvPr/>
        </p:nvPicPr>
        <p:blipFill>
          <a:blip r:embed="rId5"/>
          <a:stretch>
            <a:fillRect/>
          </a:stretch>
        </p:blipFill>
        <p:spPr>
          <a:xfrm rot="20851927">
            <a:off x="6094432" y="2661947"/>
            <a:ext cx="1574800" cy="1574800"/>
          </a:xfrm>
          <a:prstGeom prst="rect">
            <a:avLst/>
          </a:prstGeom>
        </p:spPr>
      </p:pic>
      <p:pic>
        <p:nvPicPr>
          <p:cNvPr id="4" name="Picture 3">
            <a:extLst>
              <a:ext uri="{FF2B5EF4-FFF2-40B4-BE49-F238E27FC236}">
                <a16:creationId xmlns:a16="http://schemas.microsoft.com/office/drawing/2014/main" id="{680BA355-DB22-7DB9-B009-E321DB9BB9E1}"/>
              </a:ext>
            </a:extLst>
          </p:cNvPr>
          <p:cNvPicPr>
            <a:picLocks noChangeAspect="1"/>
          </p:cNvPicPr>
          <p:nvPr/>
        </p:nvPicPr>
        <p:blipFill>
          <a:blip r:embed="rId6"/>
          <a:stretch>
            <a:fillRect/>
          </a:stretch>
        </p:blipFill>
        <p:spPr>
          <a:xfrm rot="20960154">
            <a:off x="5238246" y="5017759"/>
            <a:ext cx="1168400" cy="1168400"/>
          </a:xfrm>
          <a:prstGeom prst="rect">
            <a:avLst/>
          </a:prstGeom>
        </p:spPr>
      </p:pic>
      <p:pic>
        <p:nvPicPr>
          <p:cNvPr id="5" name="Picture 4">
            <a:extLst>
              <a:ext uri="{FF2B5EF4-FFF2-40B4-BE49-F238E27FC236}">
                <a16:creationId xmlns:a16="http://schemas.microsoft.com/office/drawing/2014/main" id="{61560990-8442-E037-FEA4-FE48DB8966A1}"/>
              </a:ext>
            </a:extLst>
          </p:cNvPr>
          <p:cNvPicPr>
            <a:picLocks noChangeAspect="1"/>
          </p:cNvPicPr>
          <p:nvPr/>
        </p:nvPicPr>
        <p:blipFill>
          <a:blip r:embed="rId7"/>
          <a:stretch>
            <a:fillRect/>
          </a:stretch>
        </p:blipFill>
        <p:spPr>
          <a:xfrm rot="625203">
            <a:off x="7552080" y="3748818"/>
            <a:ext cx="2228069" cy="2228069"/>
          </a:xfrm>
          <a:prstGeom prst="rect">
            <a:avLst/>
          </a:prstGeom>
        </p:spPr>
      </p:pic>
    </p:spTree>
    <p:extLst>
      <p:ext uri="{BB962C8B-B14F-4D97-AF65-F5344CB8AC3E}">
        <p14:creationId xmlns:p14="http://schemas.microsoft.com/office/powerpoint/2010/main" val="39184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5E2">
            <a:alpha val="10087"/>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86C99C-7138-D26E-265E-770807530423}"/>
              </a:ext>
            </a:extLst>
          </p:cNvPr>
          <p:cNvPicPr>
            <a:picLocks noChangeAspect="1"/>
          </p:cNvPicPr>
          <p:nvPr/>
        </p:nvPicPr>
        <p:blipFill>
          <a:blip r:embed="rId2"/>
          <a:stretch>
            <a:fillRect/>
          </a:stretch>
        </p:blipFill>
        <p:spPr>
          <a:xfrm>
            <a:off x="5639" y="0"/>
            <a:ext cx="12180722"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Vaccine Advocacy</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3221081" y="1961140"/>
            <a:ext cx="6796679" cy="3443980"/>
          </a:xfrm>
        </p:spPr>
        <p:txBody>
          <a:bodyPr>
            <a:noAutofit/>
          </a:body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Knowledge of vaccines and their potential benefit will have an impact on whether governments make vaccines a public health priority.​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Policymakers must weigh up vaccine effectiveness against its cost compared with other interventions.​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Even a vaccine with relatively low efficacy would have a significant impact on the epidemic in high-incidence countries if given to a large segment of the population.​</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It is important that advocates, community groups, and vaccine developers increase awareness and support among government officials to help ensure vaccine access.​</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3"/>
          <a:stretch>
            <a:fillRect/>
          </a:stretch>
        </p:blipFill>
        <p:spPr>
          <a:xfrm>
            <a:off x="353095" y="484540"/>
            <a:ext cx="931100" cy="931100"/>
          </a:xfrm>
          <a:prstGeom prst="rect">
            <a:avLst/>
          </a:prstGeom>
        </p:spPr>
      </p:pic>
      <p:sp>
        <p:nvSpPr>
          <p:cNvPr id="14" name="TextBox 13">
            <a:extLst>
              <a:ext uri="{FF2B5EF4-FFF2-40B4-BE49-F238E27FC236}">
                <a16:creationId xmlns:a16="http://schemas.microsoft.com/office/drawing/2014/main" id="{83BFF8E0-0365-C9E8-1D3B-2452071A534F}"/>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pic>
        <p:nvPicPr>
          <p:cNvPr id="8" name="Picture 7">
            <a:extLst>
              <a:ext uri="{FF2B5EF4-FFF2-40B4-BE49-F238E27FC236}">
                <a16:creationId xmlns:a16="http://schemas.microsoft.com/office/drawing/2014/main" id="{FE8A4B89-91FD-B38E-D219-69AC171F60F3}"/>
              </a:ext>
            </a:extLst>
          </p:cNvPr>
          <p:cNvPicPr>
            <a:picLocks noChangeAspect="1"/>
          </p:cNvPicPr>
          <p:nvPr/>
        </p:nvPicPr>
        <p:blipFill>
          <a:blip r:embed="rId4"/>
          <a:stretch>
            <a:fillRect/>
          </a:stretch>
        </p:blipFill>
        <p:spPr>
          <a:xfrm rot="796210">
            <a:off x="9620621" y="4570681"/>
            <a:ext cx="1481439" cy="1481439"/>
          </a:xfrm>
          <a:prstGeom prst="rect">
            <a:avLst/>
          </a:prstGeom>
        </p:spPr>
      </p:pic>
      <p:pic>
        <p:nvPicPr>
          <p:cNvPr id="11" name="Picture 10">
            <a:extLst>
              <a:ext uri="{FF2B5EF4-FFF2-40B4-BE49-F238E27FC236}">
                <a16:creationId xmlns:a16="http://schemas.microsoft.com/office/drawing/2014/main" id="{946D0D12-732D-4A64-2C07-120E1A1C0AEE}"/>
              </a:ext>
            </a:extLst>
          </p:cNvPr>
          <p:cNvPicPr>
            <a:picLocks noChangeAspect="1"/>
          </p:cNvPicPr>
          <p:nvPr/>
        </p:nvPicPr>
        <p:blipFill>
          <a:blip r:embed="rId5"/>
          <a:stretch>
            <a:fillRect/>
          </a:stretch>
        </p:blipFill>
        <p:spPr>
          <a:xfrm rot="21115174">
            <a:off x="582434" y="3562385"/>
            <a:ext cx="2553797" cy="2614123"/>
          </a:xfrm>
          <a:prstGeom prst="rect">
            <a:avLst/>
          </a:prstGeom>
        </p:spPr>
      </p:pic>
      <p:pic>
        <p:nvPicPr>
          <p:cNvPr id="16" name="Picture 15">
            <a:extLst>
              <a:ext uri="{FF2B5EF4-FFF2-40B4-BE49-F238E27FC236}">
                <a16:creationId xmlns:a16="http://schemas.microsoft.com/office/drawing/2014/main" id="{A4B42935-4300-FA30-3944-B1CD6DC9DFAC}"/>
              </a:ext>
            </a:extLst>
          </p:cNvPr>
          <p:cNvPicPr>
            <a:picLocks noChangeAspect="1"/>
          </p:cNvPicPr>
          <p:nvPr/>
        </p:nvPicPr>
        <p:blipFill>
          <a:blip r:embed="rId6"/>
          <a:stretch>
            <a:fillRect/>
          </a:stretch>
        </p:blipFill>
        <p:spPr>
          <a:xfrm>
            <a:off x="10017760" y="2591843"/>
            <a:ext cx="1630960" cy="1348135"/>
          </a:xfrm>
          <a:prstGeom prst="rect">
            <a:avLst/>
          </a:prstGeom>
        </p:spPr>
      </p:pic>
      <p:pic>
        <p:nvPicPr>
          <p:cNvPr id="19" name="Picture 18">
            <a:extLst>
              <a:ext uri="{FF2B5EF4-FFF2-40B4-BE49-F238E27FC236}">
                <a16:creationId xmlns:a16="http://schemas.microsoft.com/office/drawing/2014/main" id="{E2F08E0F-0901-D97D-D2F1-CA1090694EC5}"/>
              </a:ext>
            </a:extLst>
          </p:cNvPr>
          <p:cNvPicPr>
            <a:picLocks noChangeAspect="1"/>
          </p:cNvPicPr>
          <p:nvPr/>
        </p:nvPicPr>
        <p:blipFill>
          <a:blip r:embed="rId7"/>
          <a:stretch>
            <a:fillRect/>
          </a:stretch>
        </p:blipFill>
        <p:spPr>
          <a:xfrm rot="588940">
            <a:off x="9433580" y="606967"/>
            <a:ext cx="1168360" cy="1168360"/>
          </a:xfrm>
          <a:prstGeom prst="rect">
            <a:avLst/>
          </a:prstGeom>
        </p:spPr>
      </p:pic>
    </p:spTree>
    <p:extLst>
      <p:ext uri="{BB962C8B-B14F-4D97-AF65-F5344CB8AC3E}">
        <p14:creationId xmlns:p14="http://schemas.microsoft.com/office/powerpoint/2010/main" val="2830969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75941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6D28"/>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1B711FE-45ED-1AB1-93A5-B95F8BE02F69}"/>
              </a:ext>
            </a:extLst>
          </p:cNvPr>
          <p:cNvSpPr txBox="1">
            <a:spLocks/>
          </p:cNvSpPr>
          <p:nvPr/>
        </p:nvSpPr>
        <p:spPr>
          <a:xfrm>
            <a:off x="1700083" y="2112426"/>
            <a:ext cx="5809082" cy="630773"/>
          </a:xfrm>
          <a:prstGeom prst="rect">
            <a:avLst/>
          </a:prstGeom>
        </p:spPr>
        <p:txBody>
          <a:bodyPr vert="horz" lIns="91440" tIns="45720" rIns="91440" bIns="45720" rtlCol="0" anchor="t"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rgbClr val="9E007E"/>
                </a:solidFill>
                <a:latin typeface="Arial" panose="020B0604020202020204" pitchFamily="34" charset="0"/>
                <a:cs typeface="Arial" panose="020B0604020202020204" pitchFamily="34" charset="0"/>
              </a:rPr>
              <a:t>Acknowledgements</a:t>
            </a:r>
          </a:p>
        </p:txBody>
      </p:sp>
      <p:sp>
        <p:nvSpPr>
          <p:cNvPr id="5" name="Subtitle 2">
            <a:extLst>
              <a:ext uri="{FF2B5EF4-FFF2-40B4-BE49-F238E27FC236}">
                <a16:creationId xmlns:a16="http://schemas.microsoft.com/office/drawing/2014/main" id="{C69847BF-3EF9-7069-47AA-C3DE0A0EA4F6}"/>
              </a:ext>
            </a:extLst>
          </p:cNvPr>
          <p:cNvSpPr>
            <a:spLocks noGrp="1"/>
          </p:cNvSpPr>
          <p:nvPr>
            <p:ph type="subTitle" idx="1"/>
          </p:nvPr>
        </p:nvSpPr>
        <p:spPr>
          <a:xfrm>
            <a:off x="1693165" y="3249827"/>
            <a:ext cx="8412860" cy="2989048"/>
          </a:xfrm>
        </p:spPr>
        <p:txBody>
          <a:bodyPr>
            <a:noAutofit/>
          </a:bodyPr>
          <a:lstStyle/>
          <a:p>
            <a:pPr algn="l">
              <a:lnSpc>
                <a:spcPct val="100000"/>
              </a:lnSpc>
            </a:pPr>
            <a:r>
              <a:rPr lang="en-ZA" sz="1400" dirty="0">
                <a:solidFill>
                  <a:schemeClr val="bg1"/>
                </a:solidFill>
                <a:latin typeface="Arial" panose="020B0604020202020204" pitchFamily="34" charset="0"/>
                <a:cs typeface="Arial" panose="020B0604020202020204" pitchFamily="34" charset="0"/>
              </a:rPr>
              <a:t>IAVI would like to acknowledge the contribution of Doreen Asio, Monica Bagaya, Vincent Basajja, Kundai Chinyenze, William Dekker, Evanson Gichuru, Nyokabi Jacinta, Sarah Joseph, Dagna Laufer, Sharon Lipesa, Shelly Malhotra, Miliswa Magongo, Blossom Makhubalo, Roselyn Malogo, John Mdluli, Ireen Mosweu, Juliet Mpendo, Gaudensia Mutua, Vincent Muturi-Kioi, Conwell Mwakoi, Jauhara Nanyondo, Gertrude Nanyonjo, Jacinta Nyakobi, Faith Ochieng, Fred Otieno, Daisy Ouya, Gayle Patenaude, Hilda Phiri, Nicole Sender, Lewis Schrager, Elana Van Brakel, Kelvin Vollenhoven, Jeffery Walimbwa, Mathias Wambuzi, Anja Van der Westhuizen for reviewing the content of the </a:t>
            </a:r>
            <a:r>
              <a:rPr lang="en-ZA" sz="1400" b="1" dirty="0">
                <a:solidFill>
                  <a:schemeClr val="bg1"/>
                </a:solidFill>
                <a:latin typeface="Arial" panose="020B0604020202020204" pitchFamily="34" charset="0"/>
                <a:cs typeface="Arial" panose="020B0604020202020204" pitchFamily="34" charset="0"/>
              </a:rPr>
              <a:t>IAVI Vaccine Literacy Library</a:t>
            </a:r>
            <a:r>
              <a:rPr lang="en-ZA" sz="1400" dirty="0">
                <a:solidFill>
                  <a:schemeClr val="bg1"/>
                </a:solidFill>
                <a:latin typeface="Arial" panose="020B0604020202020204" pitchFamily="34" charset="0"/>
                <a:cs typeface="Arial" panose="020B0604020202020204" pitchFamily="34" charset="0"/>
              </a:rPr>
              <a:t>. </a:t>
            </a:r>
          </a:p>
          <a:p>
            <a:pPr algn="l">
              <a:lnSpc>
                <a:spcPct val="100000"/>
              </a:lnSpc>
            </a:pPr>
            <a:r>
              <a:rPr lang="en-ZA" sz="1400" dirty="0">
                <a:solidFill>
                  <a:schemeClr val="bg1"/>
                </a:solidFill>
                <a:latin typeface="Arial" panose="020B0604020202020204" pitchFamily="34" charset="0"/>
                <a:cs typeface="Arial" panose="020B0604020202020204" pitchFamily="34" charset="0"/>
              </a:rPr>
              <a:t>Lead Consultants: Roger Tatoud and Rebekah Webb. </a:t>
            </a:r>
          </a:p>
          <a:p>
            <a:pPr algn="l">
              <a:lnSpc>
                <a:spcPct val="100000"/>
              </a:lnSpc>
            </a:pPr>
            <a:r>
              <a:rPr lang="en-ZA" sz="1400" dirty="0">
                <a:solidFill>
                  <a:schemeClr val="bg1"/>
                </a:solidFill>
                <a:latin typeface="Arial" panose="020B0604020202020204" pitchFamily="34" charset="0"/>
                <a:cs typeface="Arial" panose="020B0604020202020204" pitchFamily="34" charset="0"/>
              </a:rPr>
              <a:t>Design and Illustration: Anthea Duce.</a:t>
            </a:r>
          </a:p>
          <a:p>
            <a:pPr algn="l">
              <a:lnSpc>
                <a:spcPct val="200000"/>
              </a:lnSpc>
            </a:pPr>
            <a:r>
              <a:rPr lang="en-ZA" sz="1400" dirty="0">
                <a:solidFill>
                  <a:schemeClr val="bg1"/>
                </a:solidFill>
                <a:latin typeface="Arial" panose="020B0604020202020204" pitchFamily="34" charset="0"/>
                <a:cs typeface="Arial" panose="020B0604020202020204" pitchFamily="34" charset="0"/>
              </a:rPr>
              <a:t>© International AIDS Vaccine Initiative, Inc. 2022</a:t>
            </a:r>
          </a:p>
        </p:txBody>
      </p:sp>
    </p:spTree>
    <p:extLst>
      <p:ext uri="{BB962C8B-B14F-4D97-AF65-F5344CB8AC3E}">
        <p14:creationId xmlns:p14="http://schemas.microsoft.com/office/powerpoint/2010/main" val="1581051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58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E1CE7-7A6B-E53F-C2BC-D9BB553F9F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878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5731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6D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1618A-AF99-8F60-72F8-348B51AE6AB1}"/>
              </a:ext>
            </a:extLst>
          </p:cNvPr>
          <p:cNvPicPr>
            <a:picLocks noChangeAspect="1"/>
          </p:cNvPicPr>
          <p:nvPr/>
        </p:nvPicPr>
        <p:blipFill>
          <a:blip r:embed="rId3"/>
          <a:stretch>
            <a:fillRect/>
          </a:stretch>
        </p:blipFill>
        <p:spPr>
          <a:xfrm>
            <a:off x="0" y="0"/>
            <a:ext cx="12180722" cy="6858000"/>
          </a:xfrm>
          <a:prstGeom prst="rect">
            <a:avLst/>
          </a:prstGeom>
        </p:spPr>
      </p:pic>
      <p:sp>
        <p:nvSpPr>
          <p:cNvPr id="6" name="Title 1">
            <a:extLst>
              <a:ext uri="{FF2B5EF4-FFF2-40B4-BE49-F238E27FC236}">
                <a16:creationId xmlns:a16="http://schemas.microsoft.com/office/drawing/2014/main" id="{A77322C2-3914-6CA8-D6B5-1F46E40272CC}"/>
              </a:ext>
            </a:extLst>
          </p:cNvPr>
          <p:cNvSpPr txBox="1">
            <a:spLocks/>
          </p:cNvSpPr>
          <p:nvPr/>
        </p:nvSpPr>
        <p:spPr>
          <a:xfrm>
            <a:off x="1693166" y="2070695"/>
            <a:ext cx="5164834" cy="2251923"/>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chemeClr val="bg1"/>
                </a:solidFill>
                <a:latin typeface="Arial" panose="020B0604020202020204" pitchFamily="34" charset="0"/>
                <a:cs typeface="Arial" panose="020B0604020202020204" pitchFamily="34" charset="0"/>
              </a:rPr>
              <a:t>MODULE 7:</a:t>
            </a:r>
            <a:br>
              <a:rPr lang="en-US" b="1" dirty="0">
                <a:solidFill>
                  <a:schemeClr val="bg1"/>
                </a:solidFill>
                <a:latin typeface="Arial" panose="020B0604020202020204" pitchFamily="34" charset="0"/>
                <a:cs typeface="Arial" panose="020B0604020202020204" pitchFamily="34" charset="0"/>
              </a:rPr>
            </a:br>
            <a:r>
              <a:rPr lang="en-US" sz="3300" dirty="0">
                <a:solidFill>
                  <a:srgbClr val="9E007E"/>
                </a:solidFill>
                <a:latin typeface="Arial" panose="020B0604020202020204" pitchFamily="34" charset="0"/>
                <a:cs typeface="Arial" panose="020B0604020202020204" pitchFamily="34" charset="0"/>
              </a:rPr>
              <a:t>PREPARING FOR FUTURE ACCESS</a:t>
            </a:r>
          </a:p>
        </p:txBody>
      </p:sp>
      <p:pic>
        <p:nvPicPr>
          <p:cNvPr id="8" name="Picture 7">
            <a:extLst>
              <a:ext uri="{FF2B5EF4-FFF2-40B4-BE49-F238E27FC236}">
                <a16:creationId xmlns:a16="http://schemas.microsoft.com/office/drawing/2014/main" id="{7EEC1520-0D98-9B53-2A1D-D0EE5BB9B026}"/>
              </a:ext>
            </a:extLst>
          </p:cNvPr>
          <p:cNvPicPr>
            <a:picLocks noChangeAspect="1"/>
          </p:cNvPicPr>
          <p:nvPr/>
        </p:nvPicPr>
        <p:blipFill>
          <a:blip r:embed="rId4"/>
          <a:stretch>
            <a:fillRect/>
          </a:stretch>
        </p:blipFill>
        <p:spPr>
          <a:xfrm>
            <a:off x="68240" y="133909"/>
            <a:ext cx="1937982" cy="1775581"/>
          </a:xfrm>
          <a:prstGeom prst="rect">
            <a:avLst/>
          </a:prstGeom>
        </p:spPr>
      </p:pic>
      <p:grpSp>
        <p:nvGrpSpPr>
          <p:cNvPr id="2" name="Group 1">
            <a:extLst>
              <a:ext uri="{FF2B5EF4-FFF2-40B4-BE49-F238E27FC236}">
                <a16:creationId xmlns:a16="http://schemas.microsoft.com/office/drawing/2014/main" id="{5F2BDB35-8FD8-6758-26A0-27C2AE2E4D62}"/>
              </a:ext>
            </a:extLst>
          </p:cNvPr>
          <p:cNvGrpSpPr/>
          <p:nvPr/>
        </p:nvGrpSpPr>
        <p:grpSpPr>
          <a:xfrm>
            <a:off x="1693166" y="4851860"/>
            <a:ext cx="4346996" cy="1113966"/>
            <a:chOff x="1693166" y="4848685"/>
            <a:chExt cx="4346996" cy="1113966"/>
          </a:xfrm>
        </p:grpSpPr>
        <p:pic>
          <p:nvPicPr>
            <p:cNvPr id="5" name="Picture 4">
              <a:extLst>
                <a:ext uri="{FF2B5EF4-FFF2-40B4-BE49-F238E27FC236}">
                  <a16:creationId xmlns:a16="http://schemas.microsoft.com/office/drawing/2014/main" id="{631DDCCE-A5C4-E9D2-8D6F-41B01448332F}"/>
                </a:ext>
              </a:extLst>
            </p:cNvPr>
            <p:cNvPicPr>
              <a:picLocks noChangeAspect="1"/>
            </p:cNvPicPr>
            <p:nvPr/>
          </p:nvPicPr>
          <p:blipFill>
            <a:blip r:embed="rId5"/>
            <a:stretch>
              <a:fillRect/>
            </a:stretch>
          </p:blipFill>
          <p:spPr>
            <a:xfrm>
              <a:off x="5282386" y="4887179"/>
              <a:ext cx="675634" cy="675634"/>
            </a:xfrm>
            <a:prstGeom prst="rect">
              <a:avLst/>
            </a:prstGeom>
          </p:spPr>
        </p:pic>
        <p:pic>
          <p:nvPicPr>
            <p:cNvPr id="4" name="Picture 3">
              <a:extLst>
                <a:ext uri="{FF2B5EF4-FFF2-40B4-BE49-F238E27FC236}">
                  <a16:creationId xmlns:a16="http://schemas.microsoft.com/office/drawing/2014/main" id="{83CF2EA0-7F29-0A4F-2A94-7C59199DFC96}"/>
                </a:ext>
              </a:extLst>
            </p:cNvPr>
            <p:cNvPicPr>
              <a:picLocks noChangeAspect="1"/>
            </p:cNvPicPr>
            <p:nvPr/>
          </p:nvPicPr>
          <p:blipFill>
            <a:blip r:embed="rId6"/>
            <a:stretch>
              <a:fillRect/>
            </a:stretch>
          </p:blipFill>
          <p:spPr>
            <a:xfrm>
              <a:off x="1693166" y="4848685"/>
              <a:ext cx="675634" cy="675634"/>
            </a:xfrm>
            <a:prstGeom prst="rect">
              <a:avLst/>
            </a:prstGeom>
          </p:spPr>
        </p:pic>
        <p:pic>
          <p:nvPicPr>
            <p:cNvPr id="7" name="Picture 6">
              <a:extLst>
                <a:ext uri="{FF2B5EF4-FFF2-40B4-BE49-F238E27FC236}">
                  <a16:creationId xmlns:a16="http://schemas.microsoft.com/office/drawing/2014/main" id="{24BB34BC-53B3-8DFB-B92D-CFD2C0B26EA5}"/>
                </a:ext>
              </a:extLst>
            </p:cNvPr>
            <p:cNvPicPr>
              <a:picLocks noChangeAspect="1"/>
            </p:cNvPicPr>
            <p:nvPr/>
          </p:nvPicPr>
          <p:blipFill>
            <a:blip r:embed="rId7"/>
            <a:stretch>
              <a:fillRect/>
            </a:stretch>
          </p:blipFill>
          <p:spPr>
            <a:xfrm>
              <a:off x="2871147" y="4848685"/>
              <a:ext cx="675634" cy="675634"/>
            </a:xfrm>
            <a:prstGeom prst="rect">
              <a:avLst/>
            </a:prstGeom>
          </p:spPr>
        </p:pic>
        <p:pic>
          <p:nvPicPr>
            <p:cNvPr id="9" name="Picture 8">
              <a:extLst>
                <a:ext uri="{FF2B5EF4-FFF2-40B4-BE49-F238E27FC236}">
                  <a16:creationId xmlns:a16="http://schemas.microsoft.com/office/drawing/2014/main" id="{291E3EC9-F3BE-8740-76F4-C340ABD66545}"/>
                </a:ext>
              </a:extLst>
            </p:cNvPr>
            <p:cNvPicPr>
              <a:picLocks noChangeAspect="1"/>
            </p:cNvPicPr>
            <p:nvPr/>
          </p:nvPicPr>
          <p:blipFill>
            <a:blip r:embed="rId8"/>
            <a:stretch>
              <a:fillRect/>
            </a:stretch>
          </p:blipFill>
          <p:spPr>
            <a:xfrm>
              <a:off x="4101230" y="4881428"/>
              <a:ext cx="675634" cy="675634"/>
            </a:xfrm>
            <a:prstGeom prst="rect">
              <a:avLst/>
            </a:prstGeom>
          </p:spPr>
        </p:pic>
        <p:sp>
          <p:nvSpPr>
            <p:cNvPr id="10" name="Subtitle 2">
              <a:extLst>
                <a:ext uri="{FF2B5EF4-FFF2-40B4-BE49-F238E27FC236}">
                  <a16:creationId xmlns:a16="http://schemas.microsoft.com/office/drawing/2014/main" id="{ADEBB95B-ACFB-AD16-3D88-2F7DE6DDC49C}"/>
                </a:ext>
              </a:extLst>
            </p:cNvPr>
            <p:cNvSpPr txBox="1">
              <a:spLocks/>
            </p:cNvSpPr>
            <p:nvPr/>
          </p:nvSpPr>
          <p:spPr>
            <a:xfrm>
              <a:off x="1693167" y="5680051"/>
              <a:ext cx="675634" cy="2254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latin typeface="Arial" panose="020B0604020202020204" pitchFamily="34" charset="0"/>
                  <a:cs typeface="Arial" panose="020B0604020202020204" pitchFamily="34" charset="0"/>
                </a:rPr>
                <a:t>HIV</a:t>
              </a:r>
            </a:p>
          </p:txBody>
        </p:sp>
        <p:sp>
          <p:nvSpPr>
            <p:cNvPr id="11" name="Subtitle 2">
              <a:extLst>
                <a:ext uri="{FF2B5EF4-FFF2-40B4-BE49-F238E27FC236}">
                  <a16:creationId xmlns:a16="http://schemas.microsoft.com/office/drawing/2014/main" id="{BFC3342F-49FE-C1FF-72D0-FBB52B8675A4}"/>
                </a:ext>
              </a:extLst>
            </p:cNvPr>
            <p:cNvSpPr txBox="1">
              <a:spLocks/>
            </p:cNvSpPr>
            <p:nvPr/>
          </p:nvSpPr>
          <p:spPr>
            <a:xfrm>
              <a:off x="3933093" y="5680051"/>
              <a:ext cx="1011907" cy="28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Lassa Virus</a:t>
              </a:r>
            </a:p>
          </p:txBody>
        </p:sp>
        <p:sp>
          <p:nvSpPr>
            <p:cNvPr id="12" name="Subtitle 2">
              <a:extLst>
                <a:ext uri="{FF2B5EF4-FFF2-40B4-BE49-F238E27FC236}">
                  <a16:creationId xmlns:a16="http://schemas.microsoft.com/office/drawing/2014/main" id="{8E32407F-A30E-066C-4501-EECD96EE57CF}"/>
                </a:ext>
              </a:extLst>
            </p:cNvPr>
            <p:cNvSpPr txBox="1">
              <a:spLocks/>
            </p:cNvSpPr>
            <p:nvPr/>
          </p:nvSpPr>
          <p:spPr>
            <a:xfrm>
              <a:off x="2875727" y="5683579"/>
              <a:ext cx="675634"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TB</a:t>
              </a:r>
            </a:p>
          </p:txBody>
        </p:sp>
        <p:sp>
          <p:nvSpPr>
            <p:cNvPr id="13" name="Subtitle 2">
              <a:extLst>
                <a:ext uri="{FF2B5EF4-FFF2-40B4-BE49-F238E27FC236}">
                  <a16:creationId xmlns:a16="http://schemas.microsoft.com/office/drawing/2014/main" id="{FD8D4B89-7D4D-2BC9-96DE-1E0A2B48A554}"/>
                </a:ext>
              </a:extLst>
            </p:cNvPr>
            <p:cNvSpPr txBox="1">
              <a:spLocks/>
            </p:cNvSpPr>
            <p:nvPr/>
          </p:nvSpPr>
          <p:spPr>
            <a:xfrm>
              <a:off x="5189345" y="5680051"/>
              <a:ext cx="850817" cy="2254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latin typeface="Arial" panose="020B0604020202020204" pitchFamily="34" charset="0"/>
                  <a:cs typeface="Arial" panose="020B0604020202020204" pitchFamily="34" charset="0"/>
                </a:rPr>
                <a:t>Vaccines</a:t>
              </a:r>
            </a:p>
          </p:txBody>
        </p:sp>
      </p:grpSp>
      <p:grpSp>
        <p:nvGrpSpPr>
          <p:cNvPr id="14" name="Group 13">
            <a:extLst>
              <a:ext uri="{FF2B5EF4-FFF2-40B4-BE49-F238E27FC236}">
                <a16:creationId xmlns:a16="http://schemas.microsoft.com/office/drawing/2014/main" id="{DA36F48C-CB31-0130-57CB-38B44C7A2EE1}"/>
              </a:ext>
            </a:extLst>
          </p:cNvPr>
          <p:cNvGrpSpPr/>
          <p:nvPr/>
        </p:nvGrpSpPr>
        <p:grpSpPr>
          <a:xfrm>
            <a:off x="1698471" y="4851589"/>
            <a:ext cx="4258951" cy="705473"/>
            <a:chOff x="1698471" y="4851589"/>
            <a:chExt cx="4258951" cy="705473"/>
          </a:xfrm>
        </p:grpSpPr>
        <p:sp>
          <p:nvSpPr>
            <p:cNvPr id="15" name="Oval 14">
              <a:extLst>
                <a:ext uri="{FF2B5EF4-FFF2-40B4-BE49-F238E27FC236}">
                  <a16:creationId xmlns:a16="http://schemas.microsoft.com/office/drawing/2014/main" id="{4AF648A0-D079-7CF0-974B-C0E4606A6A99}"/>
                </a:ext>
              </a:extLst>
            </p:cNvPr>
            <p:cNvSpPr/>
            <p:nvPr/>
          </p:nvSpPr>
          <p:spPr>
            <a:xfrm>
              <a:off x="5289670" y="488931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A2368B0-0AD3-C7BB-6285-B17990556998}"/>
                </a:ext>
              </a:extLst>
            </p:cNvPr>
            <p:cNvSpPr/>
            <p:nvPr/>
          </p:nvSpPr>
          <p:spPr>
            <a:xfrm>
              <a:off x="2879029" y="4855530"/>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DF95CD3-FDE6-45D6-F5B0-67142514E817}"/>
                </a:ext>
              </a:extLst>
            </p:cNvPr>
            <p:cNvSpPr/>
            <p:nvPr/>
          </p:nvSpPr>
          <p:spPr>
            <a:xfrm>
              <a:off x="4105170" y="4886142"/>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69DAC7D-1366-3750-8C46-21F2DE53C9D5}"/>
                </a:ext>
              </a:extLst>
            </p:cNvPr>
            <p:cNvSpPr/>
            <p:nvPr/>
          </p:nvSpPr>
          <p:spPr>
            <a:xfrm>
              <a:off x="1698471" y="4851589"/>
              <a:ext cx="667752" cy="66775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267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5E2">
            <a:alpha val="11000"/>
          </a:srgb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B368D5-CD03-7CD2-B75D-5B1EB9BF2319}"/>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Overview</a:t>
            </a:r>
          </a:p>
        </p:txBody>
      </p:sp>
      <p:sp>
        <p:nvSpPr>
          <p:cNvPr id="10" name="Subtitle 2">
            <a:extLst>
              <a:ext uri="{FF2B5EF4-FFF2-40B4-BE49-F238E27FC236}">
                <a16:creationId xmlns:a16="http://schemas.microsoft.com/office/drawing/2014/main" id="{8AB1A7A6-63DF-CA2C-9B9E-D8E523B669B5}"/>
              </a:ext>
            </a:extLst>
          </p:cNvPr>
          <p:cNvSpPr>
            <a:spLocks noGrp="1"/>
          </p:cNvSpPr>
          <p:nvPr>
            <p:ph type="subTitle" idx="1"/>
          </p:nvPr>
        </p:nvSpPr>
        <p:spPr>
          <a:xfrm>
            <a:off x="2151530" y="1788460"/>
            <a:ext cx="6840070" cy="2903284"/>
          </a:xfrm>
        </p:spPr>
        <p:txBody>
          <a:bodyPr>
            <a:noAutofit/>
          </a:bodyPr>
          <a:lstStyle/>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Making a vaccine available to the world requires much more than proving that it is safe and efficacious in clinical trials.​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There can be many barriers that prevent wide uptake and use of vaccines, including funding, regulatory issues, manufacturing, supply chain, affordability, and acceptability.​</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Reluctance or refusal to be vaccinated (vaccine hesitancy) may be influenced by a complex mix of historical, political, social, and behavioural factors.​</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4"/>
          <a:stretch>
            <a:fillRect/>
          </a:stretch>
        </p:blipFill>
        <p:spPr>
          <a:xfrm>
            <a:off x="353095" y="484540"/>
            <a:ext cx="931100" cy="931100"/>
          </a:xfrm>
          <a:prstGeom prst="rect">
            <a:avLst/>
          </a:prstGeom>
        </p:spPr>
      </p:pic>
      <p:sp>
        <p:nvSpPr>
          <p:cNvPr id="14" name="TextBox 13">
            <a:extLst>
              <a:ext uri="{FF2B5EF4-FFF2-40B4-BE49-F238E27FC236}">
                <a16:creationId xmlns:a16="http://schemas.microsoft.com/office/drawing/2014/main" id="{83BFF8E0-0365-C9E8-1D3B-2452071A534F}"/>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spTree>
    <p:extLst>
      <p:ext uri="{BB962C8B-B14F-4D97-AF65-F5344CB8AC3E}">
        <p14:creationId xmlns:p14="http://schemas.microsoft.com/office/powerpoint/2010/main" val="1219406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77F891-CE01-5DB2-426A-CF6B9EEAE2A8}"/>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1559883" y="643845"/>
            <a:ext cx="5809082" cy="1070030"/>
          </a:xfrm>
        </p:spPr>
        <p:txBody>
          <a:bodyPr anchor="t" anchorCtr="0">
            <a:normAutofit/>
          </a:bodyPr>
          <a:lstStyle/>
          <a:p>
            <a:pPr algn="l"/>
            <a:r>
              <a:rPr lang="en-US" sz="3600" dirty="0">
                <a:solidFill>
                  <a:srgbClr val="00B5E2"/>
                </a:solidFill>
                <a:latin typeface="Arial" panose="020B0604020202020204" pitchFamily="34" charset="0"/>
                <a:cs typeface="Arial" panose="020B0604020202020204" pitchFamily="34" charset="0"/>
              </a:rPr>
              <a:t>Access Journey</a:t>
            </a:r>
          </a:p>
        </p:txBody>
      </p:sp>
      <p:pic>
        <p:nvPicPr>
          <p:cNvPr id="12" name="Picture 11">
            <a:extLst>
              <a:ext uri="{FF2B5EF4-FFF2-40B4-BE49-F238E27FC236}">
                <a16:creationId xmlns:a16="http://schemas.microsoft.com/office/drawing/2014/main" id="{1EBC36A2-5895-BFDD-305E-864F440E8F6E}"/>
              </a:ext>
            </a:extLst>
          </p:cNvPr>
          <p:cNvPicPr>
            <a:picLocks noChangeAspect="1"/>
          </p:cNvPicPr>
          <p:nvPr/>
        </p:nvPicPr>
        <p:blipFill>
          <a:blip r:embed="rId3"/>
          <a:stretch>
            <a:fillRect/>
          </a:stretch>
        </p:blipFill>
        <p:spPr>
          <a:xfrm>
            <a:off x="353095" y="484540"/>
            <a:ext cx="931100" cy="931100"/>
          </a:xfrm>
          <a:prstGeom prst="rect">
            <a:avLst/>
          </a:prstGeom>
        </p:spPr>
      </p:pic>
      <p:sp>
        <p:nvSpPr>
          <p:cNvPr id="2" name="TextBox 1">
            <a:extLst>
              <a:ext uri="{FF2B5EF4-FFF2-40B4-BE49-F238E27FC236}">
                <a16:creationId xmlns:a16="http://schemas.microsoft.com/office/drawing/2014/main" id="{ECEFD3CC-190A-9E28-9DA8-EDD44B7AD030}"/>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9E007E"/>
                </a:solidFill>
                <a:latin typeface="Arial" panose="020B0604020202020204" pitchFamily="34" charset="0"/>
                <a:cs typeface="Arial" panose="020B0604020202020204" pitchFamily="34" charset="0"/>
              </a:rPr>
              <a:t>IAVI VACCINE LITERACY LIBRARY  |   MODULE 7</a:t>
            </a:r>
          </a:p>
        </p:txBody>
      </p:sp>
    </p:spTree>
    <p:extLst>
      <p:ext uri="{BB962C8B-B14F-4D97-AF65-F5344CB8AC3E}">
        <p14:creationId xmlns:p14="http://schemas.microsoft.com/office/powerpoint/2010/main" val="1239359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4BA-A328-75CA-FE1D-EC96B20B6CA3}"/>
              </a:ext>
            </a:extLst>
          </p:cNvPr>
          <p:cNvPicPr>
            <a:picLocks noChangeAspect="1"/>
          </p:cNvPicPr>
          <p:nvPr/>
        </p:nvPicPr>
        <p:blipFill>
          <a:blip r:embed="rId3"/>
          <a:stretch>
            <a:fillRect/>
          </a:stretch>
        </p:blipFill>
        <p:spPr>
          <a:xfrm>
            <a:off x="5639" y="0"/>
            <a:ext cx="12180722"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930400"/>
            <a:ext cx="7341608" cy="4374961"/>
          </a:xfrm>
        </p:spPr>
        <p:txBody>
          <a:bodyPr>
            <a:noAutofit/>
          </a:bodyPr>
          <a:lstStyle/>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African Medicines Agency (AMA) </a:t>
            </a:r>
            <a:r>
              <a:rPr lang="en-ZA" sz="1600" dirty="0">
                <a:solidFill>
                  <a:srgbClr val="9E007E"/>
                </a:solidFill>
                <a:latin typeface="Arial" panose="020B0604020202020204" pitchFamily="34" charset="0"/>
                <a:cs typeface="Arial" panose="020B0604020202020204" pitchFamily="34" charset="0"/>
              </a:rPr>
              <a:t>sets common standards and regulations for the region and coordinates joint reviews of clinical trial applications for vaccines.​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East African Community’s Medicines Regulatory Harmonisation </a:t>
            </a:r>
            <a:r>
              <a:rPr lang="en-ZA" sz="1600" dirty="0">
                <a:solidFill>
                  <a:srgbClr val="9E007E"/>
                </a:solidFill>
                <a:latin typeface="Arial" panose="020B0604020202020204" pitchFamily="34" charset="0"/>
                <a:cs typeface="Arial" panose="020B0604020202020204" pitchFamily="34" charset="0"/>
              </a:rPr>
              <a:t>initiative supports a joint regional assessment process that harmonises technical documents, combines inspections and review processes, and accelerates approvals among member states.​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African Vaccine Regulatory Forum (AVAREF) </a:t>
            </a:r>
            <a:r>
              <a:rPr lang="en-ZA" sz="1600" dirty="0">
                <a:solidFill>
                  <a:srgbClr val="9E007E"/>
                </a:solidFill>
                <a:latin typeface="Arial" panose="020B0604020202020204" pitchFamily="34" charset="0"/>
                <a:cs typeface="Arial" panose="020B0604020202020204" pitchFamily="34" charset="0"/>
              </a:rPr>
              <a:t>assists national regulatory authorities, ethics committees, and sponsors to achieve consensus on ethical and regulatory questions surrounding the research and development of medical products.​</a:t>
            </a:r>
          </a:p>
          <a:p>
            <a:pPr marL="285750" indent="-285750" algn="l">
              <a:lnSpc>
                <a:spcPct val="100000"/>
              </a:lnSpc>
              <a:buFont typeface="Arial" panose="020B0604020202020204" pitchFamily="34" charset="0"/>
              <a:buChar char="•"/>
            </a:pPr>
            <a:r>
              <a:rPr lang="en-ZA" sz="1600" b="1" dirty="0">
                <a:solidFill>
                  <a:srgbClr val="9E007E"/>
                </a:solidFill>
                <a:latin typeface="Arial" panose="020B0604020202020204" pitchFamily="34" charset="0"/>
                <a:cs typeface="Arial" panose="020B0604020202020204" pitchFamily="34" charset="0"/>
              </a:rPr>
              <a:t>The South African Health Products Regulatory Authority (SAHPRA) </a:t>
            </a:r>
            <a:r>
              <a:rPr lang="en-ZA" sz="1600" dirty="0">
                <a:solidFill>
                  <a:srgbClr val="9E007E"/>
                </a:solidFill>
                <a:latin typeface="Arial" panose="020B0604020202020204" pitchFamily="34" charset="0"/>
                <a:cs typeface="Arial" panose="020B0604020202020204" pitchFamily="34" charset="0"/>
              </a:rPr>
              <a:t>regulates all health products in the country through monitoring, evaluation, investigation, inspection, and registration. This includes clinical trials, complementary medicines, medical devices and diagnostics.​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ED6D28"/>
                </a:solidFill>
                <a:latin typeface="Arial" panose="020B0604020202020204" pitchFamily="34" charset="0"/>
                <a:cs typeface="Arial" panose="020B0604020202020204" pitchFamily="34" charset="0"/>
              </a:rPr>
              <a:t>Regulatory Bodies in Africa</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pic>
        <p:nvPicPr>
          <p:cNvPr id="2" name="Picture 1">
            <a:extLst>
              <a:ext uri="{FF2B5EF4-FFF2-40B4-BE49-F238E27FC236}">
                <a16:creationId xmlns:a16="http://schemas.microsoft.com/office/drawing/2014/main" id="{40CED4B9-1EA3-FCD5-A6E5-66B24DF09905}"/>
              </a:ext>
            </a:extLst>
          </p:cNvPr>
          <p:cNvPicPr>
            <a:picLocks noChangeAspect="1"/>
          </p:cNvPicPr>
          <p:nvPr/>
        </p:nvPicPr>
        <p:blipFill>
          <a:blip r:embed="rId4"/>
          <a:stretch>
            <a:fillRect/>
          </a:stretch>
        </p:blipFill>
        <p:spPr>
          <a:xfrm>
            <a:off x="8659122" y="778185"/>
            <a:ext cx="2451100" cy="2451100"/>
          </a:xfrm>
          <a:prstGeom prst="rect">
            <a:avLst/>
          </a:prstGeom>
        </p:spPr>
      </p:pic>
    </p:spTree>
    <p:extLst>
      <p:ext uri="{BB962C8B-B14F-4D97-AF65-F5344CB8AC3E}">
        <p14:creationId xmlns:p14="http://schemas.microsoft.com/office/powerpoint/2010/main" val="2569678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30640-D1D3-B34F-74F0-D90D589D2DAD}"/>
              </a:ext>
            </a:extLst>
          </p:cNvPr>
          <p:cNvPicPr>
            <a:picLocks noChangeAspect="1"/>
          </p:cNvPicPr>
          <p:nvPr/>
        </p:nvPicPr>
        <p:blipFill rotWithShape="1">
          <a:blip r:embed="rId3">
            <a:alphaModFix amt="50000"/>
          </a:blip>
          <a:srcRect l="20924"/>
          <a:stretch/>
        </p:blipFill>
        <p:spPr>
          <a:xfrm rot="10800000">
            <a:off x="2559996" y="0"/>
            <a:ext cx="9632004"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3198220" y="1703715"/>
            <a:ext cx="8313059" cy="4419661"/>
          </a:xfrm>
        </p:spPr>
        <p:txBody>
          <a:bodyPr>
            <a:noAutofit/>
          </a:body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Two costly elements: building large-scale manufacturing facilities and developing biological processes (‘bioprocesses’) to produce large quantities of the vaccine.​</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Manufacturing of vaccines is largely carried out by the private (pharmaceutical) sector.​</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It can take years to build sufficient capacity for manufacturing – advance market commitments can reduce the risk for companies.​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Policy action and advocacy are needed at both the global and local level to create additional incentives for large pharmaceuticals to work on scale-up for manufacturing or to transfer their technology to other companies to do this work.​</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Technology transfer to enable scaling up manufacturing by additional companies is often held back by issues of intellectual property.​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Approaches such as voluntary licensing and early technology transfer to manufacturers with strong commercial reach in high prevalence settings could help support the scale-up of manufacturing.​</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ED6D28"/>
                </a:solidFill>
                <a:latin typeface="Arial" panose="020B0604020202020204" pitchFamily="34" charset="0"/>
                <a:cs typeface="Arial" panose="020B0604020202020204" pitchFamily="34" charset="0"/>
              </a:rPr>
              <a:t>Manufacturing</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pic>
        <p:nvPicPr>
          <p:cNvPr id="6" name="Picture 5">
            <a:extLst>
              <a:ext uri="{FF2B5EF4-FFF2-40B4-BE49-F238E27FC236}">
                <a16:creationId xmlns:a16="http://schemas.microsoft.com/office/drawing/2014/main" id="{2A803236-9D94-FAB0-2513-F8FD6171CC3B}"/>
              </a:ext>
            </a:extLst>
          </p:cNvPr>
          <p:cNvPicPr>
            <a:picLocks noChangeAspect="1"/>
          </p:cNvPicPr>
          <p:nvPr/>
        </p:nvPicPr>
        <p:blipFill>
          <a:blip r:embed="rId4"/>
          <a:stretch>
            <a:fillRect/>
          </a:stretch>
        </p:blipFill>
        <p:spPr>
          <a:xfrm>
            <a:off x="890575" y="1756613"/>
            <a:ext cx="1860806" cy="4259861"/>
          </a:xfrm>
          <a:prstGeom prst="rect">
            <a:avLst/>
          </a:prstGeom>
        </p:spPr>
      </p:pic>
    </p:spTree>
    <p:extLst>
      <p:ext uri="{BB962C8B-B14F-4D97-AF65-F5344CB8AC3E}">
        <p14:creationId xmlns:p14="http://schemas.microsoft.com/office/powerpoint/2010/main" val="2840478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13BCA-5954-E6DD-F9DE-7EB412299575}"/>
              </a:ext>
            </a:extLst>
          </p:cNvPr>
          <p:cNvPicPr>
            <a:picLocks noChangeAspect="1"/>
          </p:cNvPicPr>
          <p:nvPr/>
        </p:nvPicPr>
        <p:blipFill>
          <a:blip r:embed="rId3"/>
          <a:stretch>
            <a:fillRect/>
          </a:stretch>
        </p:blipFill>
        <p:spPr>
          <a:xfrm>
            <a:off x="5639" y="0"/>
            <a:ext cx="12180722" cy="68580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1" y="1946894"/>
            <a:ext cx="5092339" cy="4419661"/>
          </a:xfrm>
        </p:spPr>
        <p:txBody>
          <a:bodyPr>
            <a:noAutofit/>
          </a:bodyPr>
          <a:lstStyle/>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The pricing of vaccines is driven by a combination of factors but is ultimately set by the manufacturer.​</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Some vaccines are more expensive than others   to develop or produce due to their ingredients or mechanism of action.​</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For vaccines that are procured directly from companies, the actual price that a government pays for a vaccine is negotiated with the company that produces the vaccine, depending on the number of doses ordered and the urgency of the need.​</a:t>
            </a:r>
          </a:p>
          <a:p>
            <a:pPr marL="285750" indent="-285750" algn="l">
              <a:lnSpc>
                <a:spcPct val="100000"/>
              </a:lnSpc>
              <a:buFont typeface="Arial" panose="020B0604020202020204" pitchFamily="34" charset="0"/>
              <a:buChar char="•"/>
            </a:pPr>
            <a:r>
              <a:rPr lang="en-ZA" sz="1600" dirty="0">
                <a:solidFill>
                  <a:srgbClr val="624394"/>
                </a:solidFill>
                <a:latin typeface="Arial" panose="020B0604020202020204" pitchFamily="34" charset="0"/>
                <a:cs typeface="Arial" panose="020B0604020202020204" pitchFamily="34" charset="0"/>
              </a:rPr>
              <a:t>International agreement may be used to manufacture a vaccine at reduced cost (for example the WTO Agreement on Trade-Related Aspects of Intellectual Property Rights – TRIPS).​</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9E007E"/>
                </a:solidFill>
                <a:latin typeface="Arial" panose="020B0604020202020204" pitchFamily="34" charset="0"/>
                <a:cs typeface="Arial" panose="020B0604020202020204" pitchFamily="34" charset="0"/>
              </a:rPr>
              <a:t>Pricing</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7" y="6458570"/>
            <a:ext cx="3135795"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spTree>
    <p:extLst>
      <p:ext uri="{BB962C8B-B14F-4D97-AF65-F5344CB8AC3E}">
        <p14:creationId xmlns:p14="http://schemas.microsoft.com/office/powerpoint/2010/main" val="2036950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30DF0-F00A-D2EF-CB7D-F819061DC60F}"/>
              </a:ext>
            </a:extLst>
          </p:cNvPr>
          <p:cNvPicPr>
            <a:picLocks noChangeAspect="1"/>
          </p:cNvPicPr>
          <p:nvPr/>
        </p:nvPicPr>
        <p:blipFill>
          <a:blip r:embed="rId3">
            <a:alphaModFix amt="50000"/>
          </a:blip>
          <a:stretch>
            <a:fillRect/>
          </a:stretch>
        </p:blipFill>
        <p:spPr>
          <a:xfrm>
            <a:off x="5639" y="0"/>
            <a:ext cx="12180722" cy="6858000"/>
          </a:xfrm>
          <a:prstGeom prst="rect">
            <a:avLst/>
          </a:prstGeom>
        </p:spPr>
      </p:pic>
      <p:pic>
        <p:nvPicPr>
          <p:cNvPr id="4" name="Picture 3">
            <a:extLst>
              <a:ext uri="{FF2B5EF4-FFF2-40B4-BE49-F238E27FC236}">
                <a16:creationId xmlns:a16="http://schemas.microsoft.com/office/drawing/2014/main" id="{F6E30640-D1D3-B34F-74F0-D90D589D2DAD}"/>
              </a:ext>
            </a:extLst>
          </p:cNvPr>
          <p:cNvPicPr>
            <a:picLocks noChangeAspect="1"/>
          </p:cNvPicPr>
          <p:nvPr/>
        </p:nvPicPr>
        <p:blipFill rotWithShape="1">
          <a:blip r:embed="rId4">
            <a:alphaModFix amt="50000"/>
          </a:blip>
          <a:srcRect l="20924"/>
          <a:stretch/>
        </p:blipFill>
        <p:spPr>
          <a:xfrm rot="10800000">
            <a:off x="1197573" y="0"/>
            <a:ext cx="6510521" cy="4635500"/>
          </a:xfrm>
          <a:prstGeom prst="rect">
            <a:avLst/>
          </a:prstGeom>
        </p:spPr>
      </p:pic>
      <p:sp>
        <p:nvSpPr>
          <p:cNvPr id="12" name="Subtitle 2">
            <a:extLst>
              <a:ext uri="{FF2B5EF4-FFF2-40B4-BE49-F238E27FC236}">
                <a16:creationId xmlns:a16="http://schemas.microsoft.com/office/drawing/2014/main" id="{58D0D516-2E0A-462D-E898-C6DC4F7C53A5}"/>
              </a:ext>
            </a:extLst>
          </p:cNvPr>
          <p:cNvSpPr>
            <a:spLocks noGrp="1"/>
          </p:cNvSpPr>
          <p:nvPr>
            <p:ph type="subTitle" idx="1"/>
          </p:nvPr>
        </p:nvSpPr>
        <p:spPr>
          <a:xfrm>
            <a:off x="536300" y="1916744"/>
            <a:ext cx="7193997" cy="2841007"/>
          </a:xfrm>
        </p:spPr>
        <p:txBody>
          <a:bodyPr>
            <a:noAutofit/>
          </a:bodyPr>
          <a:lstStyle/>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Billions of dollars are needed to manufacture and deliver vaccines globally.​</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Most of this funding must come from national governments, especially in wealthy countries, as well as multinational funding bodies like Gavi, the Vaccine Alliance; the Global Fund; and the World Bank.​</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To help guarantee sufficient funding, other mechanisms for purchase and delivery can be put into place including, for example, ‘advance market commitments’ from funders.​</a:t>
            </a:r>
          </a:p>
          <a:p>
            <a:pPr marL="285750" indent="-285750" algn="l">
              <a:lnSpc>
                <a:spcPct val="100000"/>
              </a:lnSpc>
              <a:buFont typeface="Arial" panose="020B0604020202020204" pitchFamily="34" charset="0"/>
              <a:buChar char="•"/>
            </a:pPr>
            <a:r>
              <a:rPr lang="en-ZA" sz="1600" dirty="0">
                <a:solidFill>
                  <a:srgbClr val="9E007E"/>
                </a:solidFill>
                <a:latin typeface="Arial" panose="020B0604020202020204" pitchFamily="34" charset="0"/>
                <a:cs typeface="Arial" panose="020B0604020202020204" pitchFamily="34" charset="0"/>
              </a:rPr>
              <a:t>If such commitments are made, governments will likely be more willing  and able to create systems for delivery.​</a:t>
            </a:r>
          </a:p>
        </p:txBody>
      </p:sp>
      <p:sp>
        <p:nvSpPr>
          <p:cNvPr id="9" name="Title 1">
            <a:extLst>
              <a:ext uri="{FF2B5EF4-FFF2-40B4-BE49-F238E27FC236}">
                <a16:creationId xmlns:a16="http://schemas.microsoft.com/office/drawing/2014/main" id="{9BAB4B5E-852A-A608-C741-7306FBFB786D}"/>
              </a:ext>
            </a:extLst>
          </p:cNvPr>
          <p:cNvSpPr>
            <a:spLocks noGrp="1"/>
          </p:cNvSpPr>
          <p:nvPr>
            <p:ph type="ctrTitle"/>
          </p:nvPr>
        </p:nvSpPr>
        <p:spPr>
          <a:xfrm>
            <a:off x="536300" y="643845"/>
            <a:ext cx="6412311" cy="1070030"/>
          </a:xfrm>
        </p:spPr>
        <p:txBody>
          <a:bodyPr anchor="t" anchorCtr="0">
            <a:noAutofit/>
          </a:bodyPr>
          <a:lstStyle/>
          <a:p>
            <a:pPr algn="l"/>
            <a:r>
              <a:rPr lang="en-US" sz="3600" dirty="0">
                <a:solidFill>
                  <a:srgbClr val="ED6D28"/>
                </a:solidFill>
                <a:latin typeface="Arial" panose="020B0604020202020204" pitchFamily="34" charset="0"/>
                <a:cs typeface="Arial" panose="020B0604020202020204" pitchFamily="34" charset="0"/>
              </a:rPr>
              <a:t>Funding</a:t>
            </a:r>
          </a:p>
        </p:txBody>
      </p:sp>
      <p:sp>
        <p:nvSpPr>
          <p:cNvPr id="7" name="TextBox 6">
            <a:extLst>
              <a:ext uri="{FF2B5EF4-FFF2-40B4-BE49-F238E27FC236}">
                <a16:creationId xmlns:a16="http://schemas.microsoft.com/office/drawing/2014/main" id="{DB036395-1F07-C566-3CAA-92CF92B24F47}"/>
              </a:ext>
            </a:extLst>
          </p:cNvPr>
          <p:cNvSpPr txBox="1"/>
          <p:nvPr/>
        </p:nvSpPr>
        <p:spPr>
          <a:xfrm>
            <a:off x="8766418" y="6458570"/>
            <a:ext cx="3135794" cy="246221"/>
          </a:xfrm>
          <a:prstGeom prst="rect">
            <a:avLst/>
          </a:prstGeom>
          <a:noFill/>
        </p:spPr>
        <p:txBody>
          <a:bodyPr wrap="none" rtlCol="0">
            <a:spAutoFit/>
          </a:bodyPr>
          <a:lstStyle/>
          <a:p>
            <a:pPr algn="r"/>
            <a:r>
              <a:rPr lang="en-US" sz="1000" dirty="0">
                <a:solidFill>
                  <a:srgbClr val="ED6D28"/>
                </a:solidFill>
                <a:latin typeface="Arial" panose="020B0604020202020204" pitchFamily="34" charset="0"/>
                <a:cs typeface="Arial" panose="020B0604020202020204" pitchFamily="34" charset="0"/>
              </a:rPr>
              <a:t>IAVI VACCINE LITERACY LIBRARY  |   MODULE 7</a:t>
            </a:r>
          </a:p>
        </p:txBody>
      </p:sp>
      <p:pic>
        <p:nvPicPr>
          <p:cNvPr id="2" name="Picture 1">
            <a:extLst>
              <a:ext uri="{FF2B5EF4-FFF2-40B4-BE49-F238E27FC236}">
                <a16:creationId xmlns:a16="http://schemas.microsoft.com/office/drawing/2014/main" id="{6D3B3534-C4F7-94B0-48E5-30647B6FEA43}"/>
              </a:ext>
            </a:extLst>
          </p:cNvPr>
          <p:cNvPicPr>
            <a:picLocks noChangeAspect="1"/>
          </p:cNvPicPr>
          <p:nvPr/>
        </p:nvPicPr>
        <p:blipFill>
          <a:blip r:embed="rId5"/>
          <a:stretch>
            <a:fillRect/>
          </a:stretch>
        </p:blipFill>
        <p:spPr>
          <a:xfrm>
            <a:off x="8163560" y="2806700"/>
            <a:ext cx="3073400" cy="3073400"/>
          </a:xfrm>
          <a:prstGeom prst="rect">
            <a:avLst/>
          </a:prstGeom>
        </p:spPr>
      </p:pic>
    </p:spTree>
    <p:extLst>
      <p:ext uri="{BB962C8B-B14F-4D97-AF65-F5344CB8AC3E}">
        <p14:creationId xmlns:p14="http://schemas.microsoft.com/office/powerpoint/2010/main" val="2965399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19827</TotalTime>
  <Words>1037</Words>
  <Application>Microsoft Macintosh PowerPoint</Application>
  <PresentationFormat>Widescreen</PresentationFormat>
  <Paragraphs>78</Paragraphs>
  <Slides>15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Museo Sans 700</vt:lpstr>
      <vt:lpstr>Office Theme</vt:lpstr>
      <vt:lpstr>PowerPoint Presentation</vt:lpstr>
      <vt:lpstr>PowerPoint Presentation</vt:lpstr>
      <vt:lpstr>PowerPoint Presentation</vt:lpstr>
      <vt:lpstr>Overview</vt:lpstr>
      <vt:lpstr>Access Journey</vt:lpstr>
      <vt:lpstr>Regulatory Bodies in Africa</vt:lpstr>
      <vt:lpstr>Manufacturing</vt:lpstr>
      <vt:lpstr>Pricing</vt:lpstr>
      <vt:lpstr>Funding</vt:lpstr>
      <vt:lpstr>Delivery and Roll-out​</vt:lpstr>
      <vt:lpstr>Vaccine Hesitancy</vt:lpstr>
      <vt:lpstr>Vaccine Advocacy</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Nicole Sender</cp:lastModifiedBy>
  <cp:revision>250</cp:revision>
  <dcterms:created xsi:type="dcterms:W3CDTF">2022-05-18T20:49:06Z</dcterms:created>
  <dcterms:modified xsi:type="dcterms:W3CDTF">2022-08-22T17:20:05Z</dcterms:modified>
  <cp:category/>
</cp:coreProperties>
</file>