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369" r:id="rId3"/>
    <p:sldId id="333" r:id="rId4"/>
    <p:sldId id="361" r:id="rId5"/>
    <p:sldId id="336" r:id="rId6"/>
    <p:sldId id="362" r:id="rId7"/>
    <p:sldId id="338" r:id="rId8"/>
    <p:sldId id="339" r:id="rId9"/>
    <p:sldId id="340" r:id="rId10"/>
    <p:sldId id="341" r:id="rId11"/>
    <p:sldId id="342" r:id="rId12"/>
    <p:sldId id="343" r:id="rId13"/>
    <p:sldId id="344" r:id="rId14"/>
    <p:sldId id="345" r:id="rId15"/>
    <p:sldId id="383" r:id="rId16"/>
    <p:sldId id="335" r:id="rId17"/>
    <p:sldId id="3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7E"/>
    <a:srgbClr val="56BDB9"/>
    <a:srgbClr val="5CE8A2"/>
    <a:srgbClr val="ED6D28"/>
    <a:srgbClr val="02B5E4"/>
    <a:srgbClr val="00558C"/>
    <a:srgbClr val="00B5E2"/>
    <a:srgbClr val="713AB4"/>
    <a:srgbClr val="62439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60"/>
    <p:restoredTop sz="96983"/>
  </p:normalViewPr>
  <p:slideViewPr>
    <p:cSldViewPr snapToGrid="0" snapToObjects="1">
      <p:cViewPr varScale="1">
        <p:scale>
          <a:sx n="123" d="100"/>
          <a:sy n="123" d="100"/>
        </p:scale>
        <p:origin x="20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A06CD-74DD-D341-A5DD-606DA0F434D1}" type="datetimeFigureOut">
              <a:rPr lang="en-US" smtClean="0"/>
              <a:t>8/22/22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BB721-0EAC-5F43-A670-0F6BBAB068A0}" type="slidenum">
              <a:rPr lang="en-US" smtClean="0"/>
              <a:t>‹#›</a:t>
            </a:fld>
            <a:endParaRPr lang="en-US" dirty="0"/>
          </a:p>
        </p:txBody>
      </p:sp>
    </p:spTree>
    <p:extLst>
      <p:ext uri="{BB962C8B-B14F-4D97-AF65-F5344CB8AC3E}">
        <p14:creationId xmlns:p14="http://schemas.microsoft.com/office/powerpoint/2010/main" val="283755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a:t>
            </a:fld>
            <a:endParaRPr lang="en-US" dirty="0"/>
          </a:p>
        </p:txBody>
      </p:sp>
    </p:spTree>
    <p:extLst>
      <p:ext uri="{BB962C8B-B14F-4D97-AF65-F5344CB8AC3E}">
        <p14:creationId xmlns:p14="http://schemas.microsoft.com/office/powerpoint/2010/main" val="192427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12</a:t>
            </a:fld>
            <a:endParaRPr lang="en-US" dirty="0"/>
          </a:p>
        </p:txBody>
      </p:sp>
    </p:spTree>
    <p:extLst>
      <p:ext uri="{BB962C8B-B14F-4D97-AF65-F5344CB8AC3E}">
        <p14:creationId xmlns:p14="http://schemas.microsoft.com/office/powerpoint/2010/main" val="18150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13</a:t>
            </a:fld>
            <a:endParaRPr lang="en-US" dirty="0"/>
          </a:p>
        </p:txBody>
      </p:sp>
    </p:spTree>
    <p:extLst>
      <p:ext uri="{BB962C8B-B14F-4D97-AF65-F5344CB8AC3E}">
        <p14:creationId xmlns:p14="http://schemas.microsoft.com/office/powerpoint/2010/main" val="254755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14</a:t>
            </a:fld>
            <a:endParaRPr lang="en-US" dirty="0"/>
          </a:p>
        </p:txBody>
      </p:sp>
    </p:spTree>
    <p:extLst>
      <p:ext uri="{BB962C8B-B14F-4D97-AF65-F5344CB8AC3E}">
        <p14:creationId xmlns:p14="http://schemas.microsoft.com/office/powerpoint/2010/main" val="284972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a:t>
            </a:fld>
            <a:endParaRPr lang="en-US" dirty="0"/>
          </a:p>
        </p:txBody>
      </p:sp>
    </p:spTree>
    <p:extLst>
      <p:ext uri="{BB962C8B-B14F-4D97-AF65-F5344CB8AC3E}">
        <p14:creationId xmlns:p14="http://schemas.microsoft.com/office/powerpoint/2010/main" val="183272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5</a:t>
            </a:fld>
            <a:endParaRPr lang="en-US" dirty="0"/>
          </a:p>
        </p:txBody>
      </p:sp>
    </p:spTree>
    <p:extLst>
      <p:ext uri="{BB962C8B-B14F-4D97-AF65-F5344CB8AC3E}">
        <p14:creationId xmlns:p14="http://schemas.microsoft.com/office/powerpoint/2010/main" val="294737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a:t>
            </a:fld>
            <a:endParaRPr lang="en-US" dirty="0"/>
          </a:p>
        </p:txBody>
      </p:sp>
    </p:spTree>
    <p:extLst>
      <p:ext uri="{BB962C8B-B14F-4D97-AF65-F5344CB8AC3E}">
        <p14:creationId xmlns:p14="http://schemas.microsoft.com/office/powerpoint/2010/main" val="141257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a:t>
            </a:fld>
            <a:endParaRPr lang="en-US" dirty="0"/>
          </a:p>
        </p:txBody>
      </p:sp>
    </p:spTree>
    <p:extLst>
      <p:ext uri="{BB962C8B-B14F-4D97-AF65-F5344CB8AC3E}">
        <p14:creationId xmlns:p14="http://schemas.microsoft.com/office/powerpoint/2010/main" val="364900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a:t>
            </a:fld>
            <a:endParaRPr lang="en-US" dirty="0"/>
          </a:p>
        </p:txBody>
      </p:sp>
    </p:spTree>
    <p:extLst>
      <p:ext uri="{BB962C8B-B14F-4D97-AF65-F5344CB8AC3E}">
        <p14:creationId xmlns:p14="http://schemas.microsoft.com/office/powerpoint/2010/main" val="315435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9</a:t>
            </a:fld>
            <a:endParaRPr lang="en-US" dirty="0"/>
          </a:p>
        </p:txBody>
      </p:sp>
    </p:spTree>
    <p:extLst>
      <p:ext uri="{BB962C8B-B14F-4D97-AF65-F5344CB8AC3E}">
        <p14:creationId xmlns:p14="http://schemas.microsoft.com/office/powerpoint/2010/main" val="211884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10</a:t>
            </a:fld>
            <a:endParaRPr lang="en-US" dirty="0"/>
          </a:p>
        </p:txBody>
      </p:sp>
    </p:spTree>
    <p:extLst>
      <p:ext uri="{BB962C8B-B14F-4D97-AF65-F5344CB8AC3E}">
        <p14:creationId xmlns:p14="http://schemas.microsoft.com/office/powerpoint/2010/main" val="226373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11</a:t>
            </a:fld>
            <a:endParaRPr lang="en-US" dirty="0"/>
          </a:p>
        </p:txBody>
      </p:sp>
    </p:spTree>
    <p:extLst>
      <p:ext uri="{BB962C8B-B14F-4D97-AF65-F5344CB8AC3E}">
        <p14:creationId xmlns:p14="http://schemas.microsoft.com/office/powerpoint/2010/main" val="2838830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A8BD-1665-7BF3-B2D7-ED60414110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363FC45-76EF-9A66-7D46-783381BBE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72E774-2326-2951-92B8-0EAC921C5CE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3F26378B-B43E-CFD5-2591-8B45C0F9D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EEBFE0-5BDB-FB05-101C-72814ED8461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98830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656A-C0C3-D0EE-C790-C5E3289D18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6789BD-3E35-E503-CC20-355A954F68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B89A37-D7BA-ECBB-85A1-00485147F55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26AAAE08-0D4D-2D9F-750C-0020CA1BF7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A584E5-1F89-C4D4-1F78-C6AB19063CC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67304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92103-428D-0249-995D-5E632EAF72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3FBA20-2FA7-733C-B1FC-5A781703FC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42F903-3309-130C-D37E-BE1F1CCDB1D4}"/>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EB911687-F3FC-340B-6FD0-EB497B2291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86698B-AB7F-B8EC-B84D-9B5C7AFD877F}"/>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22368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d - Donor Logo">
    <p:spTree>
      <p:nvGrpSpPr>
        <p:cNvPr id="1" name=""/>
        <p:cNvGrpSpPr/>
        <p:nvPr/>
      </p:nvGrpSpPr>
      <p:grpSpPr>
        <a:xfrm>
          <a:off x="0" y="0"/>
          <a:ext cx="0" cy="0"/>
          <a:chOff x="0" y="0"/>
          <a:chExt cx="0" cy="0"/>
        </a:xfrm>
      </p:grpSpPr>
      <p:pic>
        <p:nvPicPr>
          <p:cNvPr id="319" name="Picture 13" descr="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4642" y="5868824"/>
            <a:ext cx="631609" cy="286829"/>
          </a:xfrm>
          <a:prstGeom prst="rect">
            <a:avLst/>
          </a:prstGeom>
          <a:ln w="12700">
            <a:miter lim="400000"/>
          </a:ln>
        </p:spPr>
      </p:pic>
      <p:sp>
        <p:nvSpPr>
          <p:cNvPr id="320" name="Straight Connector 14"/>
          <p:cNvSpPr/>
          <p:nvPr/>
        </p:nvSpPr>
        <p:spPr>
          <a:xfrm flipH="1">
            <a:off x="472762" y="1"/>
            <a:ext cx="1" cy="6851655"/>
          </a:xfrm>
          <a:prstGeom prst="line">
            <a:avLst/>
          </a:prstGeom>
          <a:ln w="25400">
            <a:solidFill>
              <a:srgbClr val="FFFFFF"/>
            </a:solidFill>
          </a:ln>
        </p:spPr>
        <p:txBody>
          <a:bodyPr lIns="45719" rIns="45719"/>
          <a:lstStyle/>
          <a:p>
            <a:endParaRPr sz="2760" b="0" i="0" dirty="0">
              <a:latin typeface="Arial" panose="020B0604020202020204" pitchFamily="34" charset="0"/>
              <a:ea typeface="Helvetica Neue Regular" panose="02000503000000020004" pitchFamily="2" charset="0"/>
              <a:cs typeface="Arial" panose="020B0604020202020204" pitchFamily="34" charset="0"/>
            </a:endParaRPr>
          </a:p>
        </p:txBody>
      </p:sp>
      <p:sp>
        <p:nvSpPr>
          <p:cNvPr id="322" name="Rectangle 5"/>
          <p:cNvSpPr/>
          <p:nvPr/>
        </p:nvSpPr>
        <p:spPr>
          <a:xfrm>
            <a:off x="0" y="6344"/>
            <a:ext cx="12393826" cy="6858000"/>
          </a:xfrm>
          <a:prstGeom prst="rect">
            <a:avLst/>
          </a:prstGeom>
          <a:solidFill>
            <a:srgbClr val="FFFFFF"/>
          </a:solidFill>
          <a:ln w="12700">
            <a:miter lim="400000"/>
          </a:ln>
        </p:spPr>
        <p:txBody>
          <a:bodyPr lIns="45719" rIns="45719" anchor="ctr"/>
          <a:lstStyle/>
          <a:p>
            <a:pPr algn="ctr">
              <a:defRPr sz="3100">
                <a:solidFill>
                  <a:srgbClr val="FFFFFF"/>
                </a:solidFill>
              </a:defRPr>
            </a:pPr>
            <a:endParaRPr sz="3100" b="0" i="0" dirty="0">
              <a:latin typeface="Arial" panose="020B0604020202020204" pitchFamily="34" charset="0"/>
              <a:ea typeface="Helvetica Neue Regular" panose="02000503000000020004" pitchFamily="2" charset="0"/>
              <a:cs typeface="Arial" panose="020B0604020202020204" pitchFamily="34" charset="0"/>
            </a:endParaRPr>
          </a:p>
        </p:txBody>
      </p:sp>
      <p:pic>
        <p:nvPicPr>
          <p:cNvPr id="323" name="Picture 9"/>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5354" y="976617"/>
            <a:ext cx="10381291" cy="4917453"/>
          </a:xfrm>
          <a:prstGeom prst="rect">
            <a:avLst/>
          </a:prstGeom>
          <a:ln w="12700">
            <a:miter lim="400000"/>
          </a:ln>
        </p:spPr>
      </p:pic>
    </p:spTree>
    <p:extLst>
      <p:ext uri="{BB962C8B-B14F-4D97-AF65-F5344CB8AC3E}">
        <p14:creationId xmlns:p14="http://schemas.microsoft.com/office/powerpoint/2010/main" val="25346175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2B0F-EBA9-872E-A821-1FCE72159C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0AA3AC-20C8-FF5B-78CC-ED530A7EE1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B65FCF-2782-E952-15F9-922518077DEF}"/>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9B65AFB4-B99F-719B-8D33-FEA22CA2D2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421A0C-9D9B-F5E7-7EAF-619878186751}"/>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80312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900F-B63B-B29A-6B19-7142E9B408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56EA1A-2DB1-7780-AD9A-A69FF5C7A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A29F-14D4-23D5-F6B6-2AC272C495C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A9A89663-FC96-F591-5A0C-ABFBFB9EA9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5CDDF-3349-97AA-3CE1-AD0A9687FADC}"/>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413146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07E5-AA35-1A16-0248-433091327E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287FEA-23BC-CA7F-EAB2-2F0EF1B923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E654411-C87B-692F-2CED-0DE3F72D4B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9C2358-98A0-7685-1573-573BD2950003}"/>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B8868A92-7084-9098-7E7C-C9ECF695E7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06EE63-1F93-6D8F-1ED0-705361281CB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9818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B121-234A-8CE0-0C17-F1F1D74FE2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6C5822-FE6F-84CB-2463-250E76FDE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132B2A-410C-8CB9-0693-2FDC38FE1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6A1E87-58D3-5F81-55BD-A049C8E02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7A9E30-136C-F87A-FE94-6E6A53331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09E8BFA-3514-4B1D-EAD9-55E18B2E6B7D}"/>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8" name="Footer Placeholder 7">
            <a:extLst>
              <a:ext uri="{FF2B5EF4-FFF2-40B4-BE49-F238E27FC236}">
                <a16:creationId xmlns:a16="http://schemas.microsoft.com/office/drawing/2014/main" id="{2AD72636-51C2-B3A2-A636-732B9F338D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0E2CC0-DB3A-059E-09F9-D06AB7A2AFD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0590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EA20-17A7-A5FB-F35A-3CC178320CE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94D8A3-DAF4-E92A-D6E6-A2E6974B47AB}"/>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4" name="Footer Placeholder 3">
            <a:extLst>
              <a:ext uri="{FF2B5EF4-FFF2-40B4-BE49-F238E27FC236}">
                <a16:creationId xmlns:a16="http://schemas.microsoft.com/office/drawing/2014/main" id="{F1FD8006-2014-0697-6DB9-1FD251E826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D0F378-DB75-E74D-59C5-FC46E6EBE69E}"/>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26742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C7714-6558-E81F-2266-352FAA0138DA}"/>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3" name="Footer Placeholder 2">
            <a:extLst>
              <a:ext uri="{FF2B5EF4-FFF2-40B4-BE49-F238E27FC236}">
                <a16:creationId xmlns:a16="http://schemas.microsoft.com/office/drawing/2014/main" id="{AAFE049A-B7CF-0E9A-8BF8-FFFB2FE971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4AE6CC-3DCC-8F92-4E47-12712E971F6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8652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949C-7CA0-84BC-95E1-490AE9A82F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A6427-D7F0-3745-0DE8-C5971014C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B10C17-B1DD-331C-0C63-3D5A976F4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287B4B-BAD2-AA2A-CE1D-4F092DE12559}"/>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A25FF4A8-6B62-CDEB-8239-BDAFDEA43C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AAD45-95F5-F49B-412F-C07260DE1522}"/>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37428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C82D-9A58-BFDF-80CC-9EEB7B6C34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704AFD-640F-FA6F-27E0-7D76A3A4A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0EBCED-0675-103F-E8D8-7E39C557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E8DAFF-A35B-241F-33A6-70E1D54242A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6495362E-3957-30C7-E346-C1650C1A17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6D3BBB-2B93-AB13-9BC4-1533ABBDE6C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42347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9B27A-0FE1-18C0-ADF8-A63356973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CD1C7E-522B-61F8-02F1-483D499C3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703647-DA98-E1C6-C0AF-E4683F6E2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6FA9EA58-7DA5-B2E1-876A-61548FBA0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B7D9AC-8280-FB45-7D7B-730A184A3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2CAF0-0EA9-5849-8CA5-63C600C0DBC0}" type="slidenum">
              <a:rPr lang="en-US" smtClean="0"/>
              <a:t>‹#›</a:t>
            </a:fld>
            <a:endParaRPr lang="en-US" dirty="0"/>
          </a:p>
        </p:txBody>
      </p:sp>
    </p:spTree>
    <p:extLst>
      <p:ext uri="{BB962C8B-B14F-4D97-AF65-F5344CB8AC3E}">
        <p14:creationId xmlns:p14="http://schemas.microsoft.com/office/powerpoint/2010/main" val="186409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17B60D-B9B5-1AE3-9445-46DA11EA3DEA}"/>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F101000-37C2-8A28-9FD2-16207518BAA8}"/>
              </a:ext>
            </a:extLst>
          </p:cNvPr>
          <p:cNvSpPr>
            <a:spLocks noGrp="1"/>
          </p:cNvSpPr>
          <p:nvPr>
            <p:ph type="subTitle" idx="1"/>
          </p:nvPr>
        </p:nvSpPr>
        <p:spPr>
          <a:xfrm>
            <a:off x="1786056" y="5417127"/>
            <a:ext cx="4360155" cy="924704"/>
          </a:xfrm>
        </p:spPr>
        <p:txBody>
          <a:bodyPr>
            <a:normAutofit/>
          </a:bodyPr>
          <a:lstStyle/>
          <a:p>
            <a:pPr algn="l">
              <a:lnSpc>
                <a:spcPct val="100000"/>
              </a:lnSpc>
            </a:pPr>
            <a:r>
              <a:rPr lang="en-US" sz="3200" b="1" dirty="0">
                <a:solidFill>
                  <a:srgbClr val="00B5E2"/>
                </a:solidFill>
                <a:latin typeface="Museo Sans 700" panose="02000000000000000000" pitchFamily="2" charset="77"/>
                <a:cs typeface="Arial" panose="020B0604020202020204" pitchFamily="34" charset="0"/>
              </a:rPr>
              <a:t>2022</a:t>
            </a:r>
          </a:p>
        </p:txBody>
      </p:sp>
      <p:pic>
        <p:nvPicPr>
          <p:cNvPr id="9" name="Picture 8">
            <a:extLst>
              <a:ext uri="{FF2B5EF4-FFF2-40B4-BE49-F238E27FC236}">
                <a16:creationId xmlns:a16="http://schemas.microsoft.com/office/drawing/2014/main" id="{57B16DB4-F403-C843-9EB5-895A9F46A3AE}"/>
              </a:ext>
            </a:extLst>
          </p:cNvPr>
          <p:cNvPicPr>
            <a:picLocks noChangeAspect="1"/>
          </p:cNvPicPr>
          <p:nvPr/>
        </p:nvPicPr>
        <p:blipFill>
          <a:blip r:embed="rId4"/>
          <a:stretch>
            <a:fillRect/>
          </a:stretch>
        </p:blipFill>
        <p:spPr>
          <a:xfrm>
            <a:off x="68240" y="133909"/>
            <a:ext cx="1937982" cy="1775581"/>
          </a:xfrm>
          <a:prstGeom prst="rect">
            <a:avLst/>
          </a:prstGeom>
        </p:spPr>
      </p:pic>
      <p:pic>
        <p:nvPicPr>
          <p:cNvPr id="7" name="Picture 6">
            <a:extLst>
              <a:ext uri="{FF2B5EF4-FFF2-40B4-BE49-F238E27FC236}">
                <a16:creationId xmlns:a16="http://schemas.microsoft.com/office/drawing/2014/main" id="{984090D5-0DF6-426C-8DBF-019A6C1C08B3}"/>
              </a:ext>
            </a:extLst>
          </p:cNvPr>
          <p:cNvPicPr>
            <a:picLocks noChangeAspect="1"/>
          </p:cNvPicPr>
          <p:nvPr/>
        </p:nvPicPr>
        <p:blipFill>
          <a:blip r:embed="rId5"/>
          <a:stretch>
            <a:fillRect/>
          </a:stretch>
        </p:blipFill>
        <p:spPr>
          <a:xfrm>
            <a:off x="1559168" y="1648376"/>
            <a:ext cx="4294715" cy="3685624"/>
          </a:xfrm>
          <a:prstGeom prst="rect">
            <a:avLst/>
          </a:prstGeom>
        </p:spPr>
      </p:pic>
    </p:spTree>
    <p:extLst>
      <p:ext uri="{BB962C8B-B14F-4D97-AF65-F5344CB8AC3E}">
        <p14:creationId xmlns:p14="http://schemas.microsoft.com/office/powerpoint/2010/main" val="417045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909848"/>
            <a:ext cx="6848173" cy="4027195"/>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Participating in any clinical trial involves both risks and benefits. When researchers plan a study, they must make sure that the risks and benefits of participation balance.​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If there are many risks, it is unfair to ask people to participate. If there are many benefits, people will participate for the wrong reasons and the study may be considered coercive.​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When someone is deciding whether or not to participate in a trial, that person must fully understand the risks and benefits involved to make an informed choice of whether they feel that the benefits outweigh the risks of participation.​</a:t>
            </a:r>
          </a:p>
        </p:txBody>
      </p:sp>
      <p:pic>
        <p:nvPicPr>
          <p:cNvPr id="14" name="Picture 13">
            <a:extLst>
              <a:ext uri="{FF2B5EF4-FFF2-40B4-BE49-F238E27FC236}">
                <a16:creationId xmlns:a16="http://schemas.microsoft.com/office/drawing/2014/main" id="{0E50D130-90AB-4EB7-2064-7AF93A1E55DA}"/>
              </a:ext>
            </a:extLst>
          </p:cNvPr>
          <p:cNvPicPr>
            <a:picLocks noChangeAspect="1"/>
          </p:cNvPicPr>
          <p:nvPr/>
        </p:nvPicPr>
        <p:blipFill>
          <a:blip r:embed="rId4"/>
          <a:stretch>
            <a:fillRect/>
          </a:stretch>
        </p:blipFill>
        <p:spPr>
          <a:xfrm flipV="1">
            <a:off x="5247864" y="4219338"/>
            <a:ext cx="4978400" cy="1974193"/>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5840269" y="4919991"/>
            <a:ext cx="4004771" cy="10831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An ethical review board determines the balance of risks and benefits. Every study plan, or protocol, must be reviewed by such a board​.</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Risks and Benefits</a:t>
            </a:r>
          </a:p>
        </p:txBody>
      </p:sp>
      <p:pic>
        <p:nvPicPr>
          <p:cNvPr id="2" name="Picture 1">
            <a:extLst>
              <a:ext uri="{FF2B5EF4-FFF2-40B4-BE49-F238E27FC236}">
                <a16:creationId xmlns:a16="http://schemas.microsoft.com/office/drawing/2014/main" id="{84172B8F-EA5C-5C57-E7D2-1773E77EAD65}"/>
              </a:ext>
            </a:extLst>
          </p:cNvPr>
          <p:cNvPicPr>
            <a:picLocks noChangeAspect="1"/>
          </p:cNvPicPr>
          <p:nvPr/>
        </p:nvPicPr>
        <p:blipFill>
          <a:blip r:embed="rId5"/>
          <a:stretch>
            <a:fillRect/>
          </a:stretch>
        </p:blipFill>
        <p:spPr>
          <a:xfrm>
            <a:off x="8101095" y="1026365"/>
            <a:ext cx="2362200" cy="2362200"/>
          </a:xfrm>
          <a:prstGeom prst="rect">
            <a:avLst/>
          </a:prstGeom>
        </p:spPr>
      </p:pic>
      <p:sp>
        <p:nvSpPr>
          <p:cNvPr id="3" name="TextBox 2">
            <a:extLst>
              <a:ext uri="{FF2B5EF4-FFF2-40B4-BE49-F238E27FC236}">
                <a16:creationId xmlns:a16="http://schemas.microsoft.com/office/drawing/2014/main" id="{2EDF734A-5CFF-7564-5E0B-3929AC370A83}"/>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356079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27B71E-8601-1B73-EC7C-E7694A19EA64}"/>
              </a:ext>
            </a:extLst>
          </p:cNvPr>
          <p:cNvPicPr>
            <a:picLocks noChangeAspect="1"/>
          </p:cNvPicPr>
          <p:nvPr/>
        </p:nvPicPr>
        <p:blipFill>
          <a:blip r:embed="rId3">
            <a:alphaModFix amt="50000"/>
          </a:blip>
          <a:stretch>
            <a:fillRect/>
          </a:stretch>
        </p:blipFill>
        <p:spPr>
          <a:xfrm>
            <a:off x="5639" y="0"/>
            <a:ext cx="12180722"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4254253" y="1909848"/>
            <a:ext cx="6663076" cy="4429589"/>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Before a trial can be conducted anywhere in the world, it must go through an independent scientific and ethics review.​</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clinical trials are conducted according to a protocol for how the trial will be carried out.​</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protocols must be carried out according to strict international standards, such as guidelines set by the International Council on Harmonisation (ICH) on Good Clinical Practices (GCP), and Good Clinical Laboratory Practices (GCLP).​</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Before any protocol can begin, it must be reviewed and approved by an ethics committee and relevant regulatory committees at the national level.​</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56BDB9"/>
                </a:solidFill>
                <a:latin typeface="Arial" panose="020B0604020202020204" pitchFamily="34" charset="0"/>
                <a:cs typeface="Arial" panose="020B0604020202020204" pitchFamily="34" charset="0"/>
              </a:rPr>
              <a:t>Independent Review</a:t>
            </a:r>
          </a:p>
        </p:txBody>
      </p:sp>
      <p:pic>
        <p:nvPicPr>
          <p:cNvPr id="2" name="Picture 1">
            <a:extLst>
              <a:ext uri="{FF2B5EF4-FFF2-40B4-BE49-F238E27FC236}">
                <a16:creationId xmlns:a16="http://schemas.microsoft.com/office/drawing/2014/main" id="{2405D6FE-28F8-A9B6-E1FF-7A653A8DD00B}"/>
              </a:ext>
            </a:extLst>
          </p:cNvPr>
          <p:cNvPicPr>
            <a:picLocks noChangeAspect="1"/>
          </p:cNvPicPr>
          <p:nvPr/>
        </p:nvPicPr>
        <p:blipFill>
          <a:blip r:embed="rId4"/>
          <a:stretch>
            <a:fillRect/>
          </a:stretch>
        </p:blipFill>
        <p:spPr>
          <a:xfrm>
            <a:off x="1132605" y="3232544"/>
            <a:ext cx="2740895" cy="2740895"/>
          </a:xfrm>
          <a:prstGeom prst="rect">
            <a:avLst/>
          </a:prstGeom>
        </p:spPr>
      </p:pic>
      <p:sp>
        <p:nvSpPr>
          <p:cNvPr id="3" name="TextBox 2">
            <a:extLst>
              <a:ext uri="{FF2B5EF4-FFF2-40B4-BE49-F238E27FC236}">
                <a16:creationId xmlns:a16="http://schemas.microsoft.com/office/drawing/2014/main" id="{7F6F09DC-E82F-B362-1CA0-CB91CB4A5CE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1737638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2F640C-5E73-7E12-A2DB-A987691A1BD9}"/>
              </a:ext>
            </a:extLst>
          </p:cNvPr>
          <p:cNvPicPr>
            <a:picLocks noChangeAspect="1"/>
          </p:cNvPicPr>
          <p:nvPr/>
        </p:nvPicPr>
        <p:blipFill>
          <a:blip r:embed="rId3"/>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925563"/>
            <a:ext cx="4240670" cy="4533007"/>
          </a:xfrm>
        </p:spPr>
        <p:txBody>
          <a:bodyPr>
            <a:noAutofit/>
          </a:bodyPr>
          <a:lstStyle/>
          <a:p>
            <a:pPr algn="l">
              <a:lnSpc>
                <a:spcPct val="100000"/>
              </a:lnSpc>
            </a:pPr>
            <a:r>
              <a:rPr lang="en-ZA" sz="1600" dirty="0">
                <a:solidFill>
                  <a:srgbClr val="624394"/>
                </a:solidFill>
                <a:latin typeface="Arial" panose="020B0604020202020204" pitchFamily="34" charset="0"/>
                <a:cs typeface="Arial" panose="020B0604020202020204" pitchFamily="34" charset="0"/>
              </a:rPr>
              <a:t>Both national and international authorities that are independent of trial researchers and sponsors conduct ongoing monitoring of research projects to ensure that they meet ethical standards.​</a:t>
            </a:r>
          </a:p>
          <a:p>
            <a:pPr algn="l">
              <a:lnSpc>
                <a:spcPct val="100000"/>
              </a:lnSpc>
            </a:pPr>
            <a:r>
              <a:rPr lang="en-ZA" sz="1600" dirty="0">
                <a:solidFill>
                  <a:srgbClr val="624394"/>
                </a:solidFill>
                <a:latin typeface="Arial" panose="020B0604020202020204" pitchFamily="34" charset="0"/>
                <a:cs typeface="Arial" panose="020B0604020202020204" pitchFamily="34" charset="0"/>
              </a:rPr>
              <a:t>These include: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National Regulatory Authorities​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Independent Ethical Committees​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Ethics Review Committees​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Institutional Review Boards​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Local Ethics Committees​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Community Advisory Boards​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4"/>
            <a:ext cx="5933773" cy="1150649"/>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Ethics and Advisory Committees​</a:t>
            </a:r>
          </a:p>
        </p:txBody>
      </p:sp>
      <p:sp>
        <p:nvSpPr>
          <p:cNvPr id="2" name="TextBox 1">
            <a:extLst>
              <a:ext uri="{FF2B5EF4-FFF2-40B4-BE49-F238E27FC236}">
                <a16:creationId xmlns:a16="http://schemas.microsoft.com/office/drawing/2014/main" id="{BAA8B4D4-8C47-768A-C95D-4BE442862DEA}"/>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762518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3BBF2C-B11D-300A-786C-C24943B258A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4314149" y="1909849"/>
            <a:ext cx="7065051" cy="4443072"/>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review committees follow internationally agreed-upon guidelines that provide detailed definitions of the requirements for ethical research. ​</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 following guidelines create uniform ethical and scientific standards for all trials with human participants, wherever they take place:</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International Council on Harmonisation (ICH) </a:t>
            </a:r>
            <a:r>
              <a:rPr lang="en-ZA" sz="1500" dirty="0">
                <a:solidFill>
                  <a:srgbClr val="624394"/>
                </a:solidFill>
                <a:latin typeface="Arial" panose="020B0604020202020204" pitchFamily="34" charset="0"/>
                <a:cs typeface="Arial" panose="020B0604020202020204" pitchFamily="34" charset="0"/>
              </a:rPr>
              <a:t>– these guidelines are set by regulatory authorities and the pharmaceutical industry.​</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Good Clinical Practice (GCP) </a:t>
            </a:r>
            <a:r>
              <a:rPr lang="en-ZA" sz="1500" dirty="0">
                <a:solidFill>
                  <a:srgbClr val="624394"/>
                </a:solidFill>
                <a:latin typeface="Arial" panose="020B0604020202020204" pitchFamily="34" charset="0"/>
                <a:cs typeface="Arial" panose="020B0604020202020204" pitchFamily="34" charset="0"/>
              </a:rPr>
              <a:t>- these guidelines establish the requirements needed for effective review and approval of proposed clinical studies.​</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Good Participatory Practice (GPP) </a:t>
            </a:r>
            <a:r>
              <a:rPr lang="en-ZA" sz="1500" dirty="0">
                <a:solidFill>
                  <a:srgbClr val="624394"/>
                </a:solidFill>
                <a:latin typeface="Arial" panose="020B0604020202020204" pitchFamily="34" charset="0"/>
                <a:cs typeface="Arial" panose="020B0604020202020204" pitchFamily="34" charset="0"/>
              </a:rPr>
              <a:t>– these guidelines provide clinical trial funders, sponsors, and implementers with systematic guidance on how to effectively engage with all stakeholders in the design and conduct of HIV and TB vaccine research. Guidelines also exist for emerging infectious diseases.​</a:t>
            </a:r>
          </a:p>
          <a:p>
            <a:pPr marL="742950" lvl="1" indent="-285750" algn="l">
              <a:lnSpc>
                <a:spcPct val="100000"/>
              </a:lnSpc>
              <a:buFont typeface="Arial" panose="020B0604020202020204" pitchFamily="34" charset="0"/>
              <a:buChar char="•"/>
            </a:pPr>
            <a:r>
              <a:rPr lang="en-ZA" sz="1500" b="1" dirty="0">
                <a:solidFill>
                  <a:srgbClr val="624394"/>
                </a:solidFill>
                <a:latin typeface="Arial" panose="020B0604020202020204" pitchFamily="34" charset="0"/>
                <a:cs typeface="Arial" panose="020B0604020202020204" pitchFamily="34" charset="0"/>
              </a:rPr>
              <a:t>Disease-Specific Guidance </a:t>
            </a:r>
            <a:r>
              <a:rPr lang="en-ZA" sz="1500" dirty="0">
                <a:solidFill>
                  <a:srgbClr val="624394"/>
                </a:solidFill>
                <a:latin typeface="Arial" panose="020B0604020202020204" pitchFamily="34" charset="0"/>
                <a:cs typeface="Arial" panose="020B0604020202020204" pitchFamily="34" charset="0"/>
              </a:rPr>
              <a:t>is also available for HIV, TB and emerging infectious diseases.​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56BDB9"/>
                </a:solidFill>
                <a:latin typeface="Arial" panose="020B0604020202020204" pitchFamily="34" charset="0"/>
                <a:cs typeface="Arial" panose="020B0604020202020204" pitchFamily="34" charset="0"/>
              </a:rPr>
              <a:t>Trial Guidelines</a:t>
            </a:r>
          </a:p>
        </p:txBody>
      </p:sp>
      <p:pic>
        <p:nvPicPr>
          <p:cNvPr id="2" name="Picture 1">
            <a:extLst>
              <a:ext uri="{FF2B5EF4-FFF2-40B4-BE49-F238E27FC236}">
                <a16:creationId xmlns:a16="http://schemas.microsoft.com/office/drawing/2014/main" id="{BD035A4E-1747-2593-BAAC-F058859FB27C}"/>
              </a:ext>
            </a:extLst>
          </p:cNvPr>
          <p:cNvPicPr>
            <a:picLocks noChangeAspect="1"/>
          </p:cNvPicPr>
          <p:nvPr/>
        </p:nvPicPr>
        <p:blipFill>
          <a:blip r:embed="rId4"/>
          <a:stretch>
            <a:fillRect/>
          </a:stretch>
        </p:blipFill>
        <p:spPr>
          <a:xfrm>
            <a:off x="1253255" y="2329731"/>
            <a:ext cx="2489200" cy="2489200"/>
          </a:xfrm>
          <a:prstGeom prst="rect">
            <a:avLst/>
          </a:prstGeom>
        </p:spPr>
      </p:pic>
      <p:sp>
        <p:nvSpPr>
          <p:cNvPr id="3" name="TextBox 2">
            <a:extLst>
              <a:ext uri="{FF2B5EF4-FFF2-40B4-BE49-F238E27FC236}">
                <a16:creationId xmlns:a16="http://schemas.microsoft.com/office/drawing/2014/main" id="{62E11E9A-E7A6-0868-37C1-43A321A4CA9A}"/>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57624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909848"/>
            <a:ext cx="6880500" cy="4190597"/>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Outreach to the broader community extends beyond the scope of trial recruitment – it involves informing the leaders in a community well in advance of the trial as an important channel for building understanding and support among the community at large.​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Most vaccine trial sites have active </a:t>
            </a:r>
            <a:r>
              <a:rPr lang="en-ZA" sz="1600" b="1" dirty="0">
                <a:solidFill>
                  <a:srgbClr val="624394"/>
                </a:solidFill>
                <a:latin typeface="Arial" panose="020B0604020202020204" pitchFamily="34" charset="0"/>
                <a:cs typeface="Arial" panose="020B0604020202020204" pitchFamily="34" charset="0"/>
              </a:rPr>
              <a:t>community advisory boards (CABs) </a:t>
            </a:r>
            <a:r>
              <a:rPr lang="en-ZA" sz="1600" dirty="0">
                <a:solidFill>
                  <a:srgbClr val="624394"/>
                </a:solidFill>
                <a:latin typeface="Arial" panose="020B0604020202020204" pitchFamily="34" charset="0"/>
                <a:cs typeface="Arial" panose="020B0604020202020204" pitchFamily="34" charset="0"/>
              </a:rPr>
              <a:t>that act as liaisons between the trial researchers and the community.​</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For outreach to the individual, a trial site will sometimes offer general information sessions, where anyone interested can learn about vaccine research.​</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There may also be one-on-one counselling sessions where potential participants learn about the trial in more detail.​</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695773"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Community Engagement</a:t>
            </a:r>
          </a:p>
        </p:txBody>
      </p:sp>
      <p:pic>
        <p:nvPicPr>
          <p:cNvPr id="2" name="Picture 1">
            <a:extLst>
              <a:ext uri="{FF2B5EF4-FFF2-40B4-BE49-F238E27FC236}">
                <a16:creationId xmlns:a16="http://schemas.microsoft.com/office/drawing/2014/main" id="{76EA21DE-1FA8-8FA6-02B1-255B13AB92AB}"/>
              </a:ext>
            </a:extLst>
          </p:cNvPr>
          <p:cNvPicPr>
            <a:picLocks noChangeAspect="1"/>
          </p:cNvPicPr>
          <p:nvPr/>
        </p:nvPicPr>
        <p:blipFill>
          <a:blip r:embed="rId4"/>
          <a:stretch>
            <a:fillRect/>
          </a:stretch>
        </p:blipFill>
        <p:spPr>
          <a:xfrm>
            <a:off x="8181533" y="1178860"/>
            <a:ext cx="2707289" cy="2707289"/>
          </a:xfrm>
          <a:prstGeom prst="rect">
            <a:avLst/>
          </a:prstGeom>
        </p:spPr>
      </p:pic>
      <p:sp>
        <p:nvSpPr>
          <p:cNvPr id="3" name="TextBox 2">
            <a:extLst>
              <a:ext uri="{FF2B5EF4-FFF2-40B4-BE49-F238E27FC236}">
                <a16:creationId xmlns:a16="http://schemas.microsoft.com/office/drawing/2014/main" id="{57C56DF3-78B1-6262-8E04-59B6580C2755}"/>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036331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7155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BE0C"/>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2AE909C7-095F-3E51-0336-FD482B08B752}"/>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rgbClr val="624394"/>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rgbClr val="624394"/>
                </a:solidFill>
                <a:latin typeface="Arial" panose="020B0604020202020204" pitchFamily="34" charset="0"/>
                <a:cs typeface="Arial" panose="020B0604020202020204" pitchFamily="34" charset="0"/>
              </a:rPr>
              <a:t>IAVI Vaccine Literacy Library</a:t>
            </a:r>
            <a:r>
              <a:rPr lang="en-ZA" sz="1400" dirty="0">
                <a:solidFill>
                  <a:srgbClr val="624394"/>
                </a:solidFill>
                <a:latin typeface="Arial" panose="020B0604020202020204" pitchFamily="34" charset="0"/>
                <a:cs typeface="Arial" panose="020B0604020202020204" pitchFamily="34" charset="0"/>
              </a:rPr>
              <a:t>. </a:t>
            </a:r>
          </a:p>
          <a:p>
            <a:pPr algn="l">
              <a:lnSpc>
                <a:spcPct val="100000"/>
              </a:lnSpc>
            </a:pPr>
            <a:r>
              <a:rPr lang="en-ZA" sz="1400" dirty="0">
                <a:solidFill>
                  <a:srgbClr val="624394"/>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rgbClr val="624394"/>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rgbClr val="624394"/>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297102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E1CE7-7A6B-E53F-C2BC-D9BB553F9F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878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5731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BE0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EB3F6-512F-17A3-058A-28B7238FDDAC}"/>
              </a:ext>
            </a:extLst>
          </p:cNvPr>
          <p:cNvPicPr>
            <a:picLocks noChangeAspect="1"/>
          </p:cNvPicPr>
          <p:nvPr/>
        </p:nvPicPr>
        <p:blipFill>
          <a:blip r:embed="rId2"/>
          <a:stretch>
            <a:fillRect/>
          </a:stretch>
        </p:blipFill>
        <p:spPr>
          <a:xfrm>
            <a:off x="5639" y="0"/>
            <a:ext cx="12180722"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35018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6:</a:t>
            </a:r>
            <a:br>
              <a:rPr lang="en-US" b="1" dirty="0">
                <a:solidFill>
                  <a:schemeClr val="bg1"/>
                </a:solidFill>
                <a:latin typeface="Arial" panose="020B0604020202020204" pitchFamily="34" charset="0"/>
                <a:cs typeface="Arial" panose="020B0604020202020204" pitchFamily="34" charset="0"/>
              </a:rPr>
            </a:br>
            <a:r>
              <a:rPr lang="en-US" sz="3300" dirty="0">
                <a:solidFill>
                  <a:srgbClr val="624394"/>
                </a:solidFill>
                <a:latin typeface="Arial" panose="020B0604020202020204" pitchFamily="34" charset="0"/>
                <a:cs typeface="Arial" panose="020B0604020202020204" pitchFamily="34" charset="0"/>
              </a:rPr>
              <a:t>THE ETHICS AND</a:t>
            </a:r>
          </a:p>
          <a:p>
            <a:r>
              <a:rPr lang="en-US" sz="3300" dirty="0">
                <a:solidFill>
                  <a:srgbClr val="624394"/>
                </a:solidFill>
                <a:latin typeface="Arial" panose="020B0604020202020204" pitchFamily="34" charset="0"/>
                <a:cs typeface="Arial" panose="020B0604020202020204" pitchFamily="34" charset="0"/>
              </a:rPr>
              <a:t>REGULATION OF</a:t>
            </a:r>
          </a:p>
          <a:p>
            <a:r>
              <a:rPr lang="en-US" sz="3300" dirty="0">
                <a:solidFill>
                  <a:srgbClr val="624394"/>
                </a:solidFill>
                <a:latin typeface="Arial" panose="020B0604020202020204" pitchFamily="34" charset="0"/>
                <a:cs typeface="Arial" panose="020B0604020202020204" pitchFamily="34" charset="0"/>
              </a:rPr>
              <a:t>CLINICAL TRIALS</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3"/>
          <a:stretch>
            <a:fillRect/>
          </a:stretch>
        </p:blipFill>
        <p:spPr>
          <a:xfrm>
            <a:off x="68240" y="133909"/>
            <a:ext cx="1937982" cy="1775581"/>
          </a:xfrm>
          <a:prstGeom prst="rect">
            <a:avLst/>
          </a:prstGeom>
        </p:spPr>
      </p:pic>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9460B36A-3AFA-B838-E01E-A09CF3AF1B8C}"/>
              </a:ext>
            </a:extLst>
          </p:cNvPr>
          <p:cNvGrpSpPr/>
          <p:nvPr/>
        </p:nvGrpSpPr>
        <p:grpSpPr>
          <a:xfrm>
            <a:off x="1693166" y="4846109"/>
            <a:ext cx="4346996" cy="1119717"/>
            <a:chOff x="1693166" y="4842934"/>
            <a:chExt cx="4346996" cy="1119717"/>
          </a:xfrm>
        </p:grpSpPr>
        <p:pic>
          <p:nvPicPr>
            <p:cNvPr id="4" name="Picture 3">
              <a:extLst>
                <a:ext uri="{FF2B5EF4-FFF2-40B4-BE49-F238E27FC236}">
                  <a16:creationId xmlns:a16="http://schemas.microsoft.com/office/drawing/2014/main" id="{A340F953-B8AD-0E26-2BF4-36FEE76AABE1}"/>
                </a:ext>
              </a:extLst>
            </p:cNvPr>
            <p:cNvPicPr>
              <a:picLocks noChangeAspect="1"/>
            </p:cNvPicPr>
            <p:nvPr/>
          </p:nvPicPr>
          <p:blipFill>
            <a:blip r:embed="rId4"/>
            <a:stretch>
              <a:fillRect/>
            </a:stretch>
          </p:blipFill>
          <p:spPr>
            <a:xfrm>
              <a:off x="1693166" y="4842934"/>
              <a:ext cx="675634" cy="675634"/>
            </a:xfrm>
            <a:prstGeom prst="rect">
              <a:avLst/>
            </a:prstGeom>
          </p:spPr>
        </p:pic>
        <p:pic>
          <p:nvPicPr>
            <p:cNvPr id="5" name="Picture 4">
              <a:extLst>
                <a:ext uri="{FF2B5EF4-FFF2-40B4-BE49-F238E27FC236}">
                  <a16:creationId xmlns:a16="http://schemas.microsoft.com/office/drawing/2014/main" id="{837A238A-45D4-E754-C80B-491BD22B2198}"/>
                </a:ext>
              </a:extLst>
            </p:cNvPr>
            <p:cNvPicPr>
              <a:picLocks noChangeAspect="1"/>
            </p:cNvPicPr>
            <p:nvPr/>
          </p:nvPicPr>
          <p:blipFill>
            <a:blip r:embed="rId5"/>
            <a:stretch>
              <a:fillRect/>
            </a:stretch>
          </p:blipFill>
          <p:spPr>
            <a:xfrm>
              <a:off x="5279211" y="4881428"/>
              <a:ext cx="675634" cy="675634"/>
            </a:xfrm>
            <a:prstGeom prst="rect">
              <a:avLst/>
            </a:prstGeom>
          </p:spPr>
        </p:pic>
        <p:pic>
          <p:nvPicPr>
            <p:cNvPr id="7" name="Picture 6">
              <a:extLst>
                <a:ext uri="{FF2B5EF4-FFF2-40B4-BE49-F238E27FC236}">
                  <a16:creationId xmlns:a16="http://schemas.microsoft.com/office/drawing/2014/main" id="{90E87ECB-A819-5345-BAFE-38579B1E5B75}"/>
                </a:ext>
              </a:extLst>
            </p:cNvPr>
            <p:cNvPicPr>
              <a:picLocks noChangeAspect="1"/>
            </p:cNvPicPr>
            <p:nvPr/>
          </p:nvPicPr>
          <p:blipFill>
            <a:blip r:embed="rId6"/>
            <a:stretch>
              <a:fillRect/>
            </a:stretch>
          </p:blipFill>
          <p:spPr>
            <a:xfrm>
              <a:off x="2871147" y="4842934"/>
              <a:ext cx="675634" cy="675634"/>
            </a:xfrm>
            <a:prstGeom prst="rect">
              <a:avLst/>
            </a:prstGeom>
          </p:spPr>
        </p:pic>
        <p:pic>
          <p:nvPicPr>
            <p:cNvPr id="9" name="Picture 8">
              <a:extLst>
                <a:ext uri="{FF2B5EF4-FFF2-40B4-BE49-F238E27FC236}">
                  <a16:creationId xmlns:a16="http://schemas.microsoft.com/office/drawing/2014/main" id="{1DA92D2F-4C4C-0BBC-8299-EA5A23F98AD3}"/>
                </a:ext>
              </a:extLst>
            </p:cNvPr>
            <p:cNvPicPr>
              <a:picLocks noChangeAspect="1"/>
            </p:cNvPicPr>
            <p:nvPr/>
          </p:nvPicPr>
          <p:blipFill>
            <a:blip r:embed="rId7"/>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71B640FF-3365-784E-0149-918AEBC3A4F3}"/>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E581E0FA-8FD2-F6E8-6A25-C416F28E88E0}"/>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CF7AAB06-3F26-832F-B316-3054CB6FED98}"/>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7C5CF8E6-8E8C-3A48-F0E2-8F8C1FDEB04E}"/>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spTree>
    <p:extLst>
      <p:ext uri="{BB962C8B-B14F-4D97-AF65-F5344CB8AC3E}">
        <p14:creationId xmlns:p14="http://schemas.microsoft.com/office/powerpoint/2010/main" val="2526521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5DAE2FA-22DC-4DB6-FCAD-179741C87B3B}"/>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9779" y="1909848"/>
            <a:ext cx="6192052" cy="3119352"/>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medical research is governed by principles of ethics​.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trials follow the same set of international ethical guidelines to ensure that each participant’s health, dignity, and well-being is protected​.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is the duty of researchers to make sure that local standards of health and human rights of participants are also upheld​.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clinical trials are carefully evaluated before they can start:​</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Scientifically and ethically sound​.</a:t>
            </a:r>
          </a:p>
          <a:p>
            <a:pPr marL="742950" lvl="1"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Candidate vaccines are safe for participants​.</a:t>
            </a:r>
          </a:p>
        </p:txBody>
      </p:sp>
      <p:pic>
        <p:nvPicPr>
          <p:cNvPr id="14" name="Picture 13">
            <a:extLst>
              <a:ext uri="{FF2B5EF4-FFF2-40B4-BE49-F238E27FC236}">
                <a16:creationId xmlns:a16="http://schemas.microsoft.com/office/drawing/2014/main" id="{B0C5B2FB-1A32-A6FE-43B0-712959379006}"/>
              </a:ext>
            </a:extLst>
          </p:cNvPr>
          <p:cNvPicPr>
            <a:picLocks noChangeAspect="1"/>
          </p:cNvPicPr>
          <p:nvPr/>
        </p:nvPicPr>
        <p:blipFill>
          <a:blip r:embed="rId4"/>
          <a:stretch>
            <a:fillRect/>
          </a:stretch>
        </p:blipFill>
        <p:spPr>
          <a:xfrm rot="10800000">
            <a:off x="711199" y="4521200"/>
            <a:ext cx="4553569" cy="1658552"/>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1051124" y="5102221"/>
            <a:ext cx="3811974" cy="9214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rgbClr val="624394"/>
                </a:solidFill>
                <a:latin typeface="Arial" panose="020B0604020202020204" pitchFamily="34" charset="0"/>
                <a:cs typeface="Arial" panose="020B0604020202020204" pitchFamily="34" charset="0"/>
              </a:rPr>
              <a:t>Legal and ethical standards apply to clinical trials, no matter in which country they are conducted.</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Ethics of Medical Research​</a:t>
            </a:r>
          </a:p>
        </p:txBody>
      </p:sp>
      <p:pic>
        <p:nvPicPr>
          <p:cNvPr id="15" name="Picture 14">
            <a:extLst>
              <a:ext uri="{FF2B5EF4-FFF2-40B4-BE49-F238E27FC236}">
                <a16:creationId xmlns:a16="http://schemas.microsoft.com/office/drawing/2014/main" id="{D8D3D006-EA26-63FB-F3B0-D91A903D5472}"/>
              </a:ext>
            </a:extLst>
          </p:cNvPr>
          <p:cNvPicPr>
            <a:picLocks noChangeAspect="1"/>
          </p:cNvPicPr>
          <p:nvPr/>
        </p:nvPicPr>
        <p:blipFill>
          <a:blip r:embed="rId5"/>
          <a:stretch>
            <a:fillRect/>
          </a:stretch>
        </p:blipFill>
        <p:spPr>
          <a:xfrm>
            <a:off x="5867407" y="-2357754"/>
            <a:ext cx="4978400" cy="1974193"/>
          </a:xfrm>
          <a:prstGeom prst="rect">
            <a:avLst/>
          </a:prstGeom>
        </p:spPr>
      </p:pic>
      <p:pic>
        <p:nvPicPr>
          <p:cNvPr id="3" name="Picture 2">
            <a:extLst>
              <a:ext uri="{FF2B5EF4-FFF2-40B4-BE49-F238E27FC236}">
                <a16:creationId xmlns:a16="http://schemas.microsoft.com/office/drawing/2014/main" id="{623E615E-BE00-4833-E54C-EEF6F961024F}"/>
              </a:ext>
            </a:extLst>
          </p:cNvPr>
          <p:cNvPicPr>
            <a:picLocks noChangeAspect="1"/>
          </p:cNvPicPr>
          <p:nvPr/>
        </p:nvPicPr>
        <p:blipFill>
          <a:blip r:embed="rId6"/>
          <a:stretch>
            <a:fillRect/>
          </a:stretch>
        </p:blipFill>
        <p:spPr>
          <a:xfrm>
            <a:off x="1757287" y="1713875"/>
            <a:ext cx="2461392" cy="2461392"/>
          </a:xfrm>
          <a:prstGeom prst="rect">
            <a:avLst/>
          </a:prstGeom>
        </p:spPr>
      </p:pic>
    </p:spTree>
    <p:extLst>
      <p:ext uri="{BB962C8B-B14F-4D97-AF65-F5344CB8AC3E}">
        <p14:creationId xmlns:p14="http://schemas.microsoft.com/office/powerpoint/2010/main" val="422784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C356BF-9963-1960-EDF2-53D8B08C232E}"/>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50824" y="1612900"/>
            <a:ext cx="8326476" cy="4581144"/>
          </a:xfrm>
        </p:spPr>
        <p:txBody>
          <a:bodyPr>
            <a:noAutofit/>
          </a:bodyPr>
          <a:lstStyle/>
          <a:p>
            <a:pPr algn="l">
              <a:lnSpc>
                <a:spcPct val="100000"/>
              </a:lnSpc>
            </a:pPr>
            <a:r>
              <a:rPr lang="en-ZA" sz="1600" b="1" dirty="0">
                <a:solidFill>
                  <a:srgbClr val="624394"/>
                </a:solidFill>
                <a:latin typeface="Arial" panose="020B0604020202020204" pitchFamily="34" charset="0"/>
                <a:cs typeface="Arial" panose="020B0604020202020204" pitchFamily="34" charset="0"/>
              </a:rPr>
              <a:t>Seven primary principles form a basis for ethical conduct of all clinical trials:​​</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Value</a:t>
            </a:r>
            <a:r>
              <a:rPr lang="en-ZA" sz="1600" dirty="0">
                <a:solidFill>
                  <a:srgbClr val="624394"/>
                </a:solidFill>
                <a:latin typeface="Arial" panose="020B0604020202020204" pitchFamily="34" charset="0"/>
                <a:cs typeface="Arial" panose="020B0604020202020204" pitchFamily="34" charset="0"/>
              </a:rPr>
              <a:t> – should answer a question that will enhance health or provide useful knowledge in the health field.​</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Validity</a:t>
            </a:r>
            <a:r>
              <a:rPr lang="en-ZA" sz="1600" dirty="0">
                <a:solidFill>
                  <a:srgbClr val="624394"/>
                </a:solidFill>
                <a:latin typeface="Arial" panose="020B0604020202020204" pitchFamily="34" charset="0"/>
                <a:cs typeface="Arial" panose="020B0604020202020204" pitchFamily="34" charset="0"/>
              </a:rPr>
              <a:t> – should have an appropriate, careful, practical design and methodology.​</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Fair participant selection </a:t>
            </a:r>
            <a:r>
              <a:rPr lang="en-ZA" sz="1600" dirty="0">
                <a:solidFill>
                  <a:srgbClr val="624394"/>
                </a:solidFill>
                <a:latin typeface="Arial" panose="020B0604020202020204" pitchFamily="34" charset="0"/>
                <a:cs typeface="Arial" panose="020B0604020202020204" pitchFamily="34" charset="0"/>
              </a:rPr>
              <a:t>– participants should be selected in a fair manner, based on scientifically and ethically sound factors.​</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Favourable risk/benefit ratio </a:t>
            </a:r>
            <a:r>
              <a:rPr lang="en-ZA" sz="1600" dirty="0">
                <a:solidFill>
                  <a:srgbClr val="624394"/>
                </a:solidFill>
                <a:latin typeface="Arial" panose="020B0604020202020204" pitchFamily="34" charset="0"/>
                <a:cs typeface="Arial" panose="020B0604020202020204" pitchFamily="34" charset="0"/>
              </a:rPr>
              <a:t>– risks of participating should be kept to a minimum and should be justified by benefits of participating and of knowledge gained by the study.​</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Independent review </a:t>
            </a:r>
            <a:r>
              <a:rPr lang="en-ZA" sz="1600" dirty="0">
                <a:solidFill>
                  <a:srgbClr val="624394"/>
                </a:solidFill>
                <a:latin typeface="Arial" panose="020B0604020202020204" pitchFamily="34" charset="0"/>
                <a:cs typeface="Arial" panose="020B0604020202020204" pitchFamily="34" charset="0"/>
              </a:rPr>
              <a:t>– independent ethical and regulatory committees must review and give approval for the study.​</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Informed consent </a:t>
            </a:r>
            <a:r>
              <a:rPr lang="en-ZA" sz="1600" dirty="0">
                <a:solidFill>
                  <a:srgbClr val="624394"/>
                </a:solidFill>
                <a:latin typeface="Arial" panose="020B0604020202020204" pitchFamily="34" charset="0"/>
                <a:cs typeface="Arial" panose="020B0604020202020204" pitchFamily="34" charset="0"/>
              </a:rPr>
              <a:t>– every participant must understand the process, risks, and benefits of trial participation so she or he can make an educated and independent decision to participate.​</a:t>
            </a:r>
          </a:p>
          <a:p>
            <a:pPr marL="342900" indent="-342900" algn="l">
              <a:lnSpc>
                <a:spcPct val="100000"/>
              </a:lnSpc>
              <a:buFont typeface="+mj-lt"/>
              <a:buAutoNum type="arabicPeriod"/>
            </a:pPr>
            <a:r>
              <a:rPr lang="en-ZA" sz="1600" b="1" dirty="0">
                <a:solidFill>
                  <a:srgbClr val="624394"/>
                </a:solidFill>
                <a:latin typeface="Arial" panose="020B0604020202020204" pitchFamily="34" charset="0"/>
                <a:cs typeface="Arial" panose="020B0604020202020204" pitchFamily="34" charset="0"/>
              </a:rPr>
              <a:t>Respect for participants </a:t>
            </a:r>
            <a:r>
              <a:rPr lang="en-ZA" sz="1600" dirty="0">
                <a:solidFill>
                  <a:srgbClr val="624394"/>
                </a:solidFill>
                <a:latin typeface="Arial" panose="020B0604020202020204" pitchFamily="34" charset="0"/>
                <a:cs typeface="Arial" panose="020B0604020202020204" pitchFamily="34" charset="0"/>
              </a:rPr>
              <a:t>– rights and welfare of participants must be protected throughout the entire trial, conclusion, and follow-up.​</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4"/>
            <a:ext cx="6834317" cy="1150649"/>
          </a:xfrm>
        </p:spPr>
        <p:txBody>
          <a:bodyPr anchor="t" anchorCtr="0">
            <a:normAutofit/>
          </a:bodyPr>
          <a:lstStyle/>
          <a:p>
            <a:pPr algn="l"/>
            <a:r>
              <a:rPr lang="en-US" sz="3600" dirty="0">
                <a:solidFill>
                  <a:srgbClr val="56BDB9"/>
                </a:solidFill>
                <a:latin typeface="Museo Sans 500" panose="02000000000000000000" pitchFamily="2" charset="77"/>
                <a:cs typeface="Arial" panose="020B0604020202020204" pitchFamily="34" charset="0"/>
              </a:rPr>
              <a:t>Principles of Ethical Research​</a:t>
            </a:r>
          </a:p>
        </p:txBody>
      </p:sp>
      <p:pic>
        <p:nvPicPr>
          <p:cNvPr id="2" name="Picture 1">
            <a:extLst>
              <a:ext uri="{FF2B5EF4-FFF2-40B4-BE49-F238E27FC236}">
                <a16:creationId xmlns:a16="http://schemas.microsoft.com/office/drawing/2014/main" id="{390200AF-F808-120B-11C4-44ECF8D80C25}"/>
              </a:ext>
            </a:extLst>
          </p:cNvPr>
          <p:cNvPicPr>
            <a:picLocks noChangeAspect="1"/>
          </p:cNvPicPr>
          <p:nvPr/>
        </p:nvPicPr>
        <p:blipFill>
          <a:blip r:embed="rId4"/>
          <a:stretch>
            <a:fillRect/>
          </a:stretch>
        </p:blipFill>
        <p:spPr>
          <a:xfrm>
            <a:off x="9047440" y="792440"/>
            <a:ext cx="2395260" cy="2395260"/>
          </a:xfrm>
          <a:prstGeom prst="rect">
            <a:avLst/>
          </a:prstGeom>
        </p:spPr>
      </p:pic>
      <p:sp>
        <p:nvSpPr>
          <p:cNvPr id="3" name="TextBox 2">
            <a:extLst>
              <a:ext uri="{FF2B5EF4-FFF2-40B4-BE49-F238E27FC236}">
                <a16:creationId xmlns:a16="http://schemas.microsoft.com/office/drawing/2014/main" id="{671CD6BB-B214-5AD1-6393-C9C20824DA70}"/>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226735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AAC96-206E-EF40-B791-7EDFE6082BA4}"/>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Informed Consent</a:t>
            </a:r>
          </a:p>
        </p:txBody>
      </p:sp>
      <p:pic>
        <p:nvPicPr>
          <p:cNvPr id="3" name="Picture 2">
            <a:extLst>
              <a:ext uri="{FF2B5EF4-FFF2-40B4-BE49-F238E27FC236}">
                <a16:creationId xmlns:a16="http://schemas.microsoft.com/office/drawing/2014/main" id="{9BD35AEC-083C-2CD2-C07B-6AB278C2FF26}"/>
              </a:ext>
            </a:extLst>
          </p:cNvPr>
          <p:cNvPicPr>
            <a:picLocks noChangeAspect="1"/>
          </p:cNvPicPr>
          <p:nvPr/>
        </p:nvPicPr>
        <p:blipFill>
          <a:blip r:embed="rId4"/>
          <a:stretch>
            <a:fillRect/>
          </a:stretch>
        </p:blipFill>
        <p:spPr>
          <a:xfrm rot="10800000" flipH="1" flipV="1">
            <a:off x="6680200" y="599439"/>
            <a:ext cx="4200800" cy="1147991"/>
          </a:xfrm>
          <a:prstGeom prst="rect">
            <a:avLst/>
          </a:prstGeom>
        </p:spPr>
      </p:pic>
      <p:sp>
        <p:nvSpPr>
          <p:cNvPr id="11" name="Subtitle 2">
            <a:extLst>
              <a:ext uri="{FF2B5EF4-FFF2-40B4-BE49-F238E27FC236}">
                <a16:creationId xmlns:a16="http://schemas.microsoft.com/office/drawing/2014/main" id="{B3560539-83DF-26ED-C17A-C6A9E03C5523}"/>
              </a:ext>
            </a:extLst>
          </p:cNvPr>
          <p:cNvSpPr txBox="1">
            <a:spLocks/>
          </p:cNvSpPr>
          <p:nvPr/>
        </p:nvSpPr>
        <p:spPr>
          <a:xfrm>
            <a:off x="6893525" y="769434"/>
            <a:ext cx="3810756" cy="554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Informed consent is the cornerstone of all medical research.</a:t>
            </a:r>
          </a:p>
        </p:txBody>
      </p:sp>
      <p:sp>
        <p:nvSpPr>
          <p:cNvPr id="2" name="Subtitle 2">
            <a:extLst>
              <a:ext uri="{FF2B5EF4-FFF2-40B4-BE49-F238E27FC236}">
                <a16:creationId xmlns:a16="http://schemas.microsoft.com/office/drawing/2014/main" id="{9221E28A-365C-96EB-DE41-BB15A2E5AE1C}"/>
              </a:ext>
            </a:extLst>
          </p:cNvPr>
          <p:cNvSpPr txBox="1">
            <a:spLocks/>
          </p:cNvSpPr>
          <p:nvPr/>
        </p:nvSpPr>
        <p:spPr>
          <a:xfrm>
            <a:off x="7812370" y="1954366"/>
            <a:ext cx="3924056" cy="39885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ensures that participants fully understand key information about the trial and that they are not unfairly influenced to participate.​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Researchers must be sure that the participant’s decision is free from inducement or coercion of any kind.​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includes the right to withdraw from the research.​</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It is not a one-off event but an ongoing process to ensure that the person understands all relevant facts associated with their participation in a clinical trial.​</a:t>
            </a:r>
          </a:p>
        </p:txBody>
      </p:sp>
      <p:sp>
        <p:nvSpPr>
          <p:cNvPr id="4" name="TextBox 3">
            <a:extLst>
              <a:ext uri="{FF2B5EF4-FFF2-40B4-BE49-F238E27FC236}">
                <a16:creationId xmlns:a16="http://schemas.microsoft.com/office/drawing/2014/main" id="{D06533B5-127C-3309-B606-3B0B9C68E62E}"/>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818527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C356BF-9963-1960-EDF2-53D8B08C232E}"/>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794493"/>
            <a:ext cx="7883800" cy="4419663"/>
          </a:xfrm>
        </p:spPr>
        <p:txBody>
          <a:bodyPr>
            <a:noAutofit/>
          </a:bodyPr>
          <a:lstStyle/>
          <a:p>
            <a:pPr algn="l">
              <a:lnSpc>
                <a:spcPct val="100000"/>
              </a:lnSpc>
            </a:pPr>
            <a:r>
              <a:rPr lang="en-ZA" sz="1600" b="1" dirty="0">
                <a:solidFill>
                  <a:srgbClr val="624394"/>
                </a:solidFill>
                <a:latin typeface="Arial" panose="020B0604020202020204" pitchFamily="34" charset="0"/>
                <a:cs typeface="Arial" panose="020B0604020202020204" pitchFamily="34" charset="0"/>
              </a:rPr>
              <a:t>The informed consent form is signed by anyone who decides to participant in a trial to indicates his or her understanding of, and agreement to, the following:​​</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Why the research is being done.​</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researchers want to accomplish and who is responsible for the trial.​</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will be done during the trial and for how long.​</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risks are involved.​</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is expected of trial participants.​</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if any, benefits can be expected from the trial.​</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The system in place for care and support of participants.​</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What other interventions are available.​</a:t>
            </a:r>
          </a:p>
          <a:p>
            <a:pPr marL="342900" indent="-342900" algn="l">
              <a:lnSpc>
                <a:spcPct val="100000"/>
              </a:lnSpc>
              <a:buFont typeface="+mj-lt"/>
              <a:buAutoNum type="arabicPeriod"/>
            </a:pPr>
            <a:r>
              <a:rPr lang="en-ZA" sz="1600" dirty="0">
                <a:solidFill>
                  <a:srgbClr val="624394"/>
                </a:solidFill>
                <a:latin typeface="Arial" panose="020B0604020202020204" pitchFamily="34" charset="0"/>
                <a:cs typeface="Arial" panose="020B0604020202020204" pitchFamily="34" charset="0"/>
              </a:rPr>
              <a:t>The participant’s right to leave the trial at any time.​</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4"/>
            <a:ext cx="7624027" cy="1150649"/>
          </a:xfrm>
        </p:spPr>
        <p:txBody>
          <a:bodyPr anchor="t" anchorCtr="0">
            <a:normAutofit/>
          </a:bodyPr>
          <a:lstStyle/>
          <a:p>
            <a:pPr algn="l"/>
            <a:r>
              <a:rPr lang="en-US" sz="3600" dirty="0">
                <a:solidFill>
                  <a:srgbClr val="56BDB9"/>
                </a:solidFill>
                <a:latin typeface="Arial" panose="020B0604020202020204" pitchFamily="34" charset="0"/>
                <a:cs typeface="Arial" panose="020B0604020202020204" pitchFamily="34" charset="0"/>
              </a:rPr>
              <a:t>The Informed Consent Form</a:t>
            </a:r>
          </a:p>
        </p:txBody>
      </p:sp>
      <p:pic>
        <p:nvPicPr>
          <p:cNvPr id="2" name="Picture 1">
            <a:extLst>
              <a:ext uri="{FF2B5EF4-FFF2-40B4-BE49-F238E27FC236}">
                <a16:creationId xmlns:a16="http://schemas.microsoft.com/office/drawing/2014/main" id="{5AFD9308-FB64-3CA4-9FDE-2B4F18CBC517}"/>
              </a:ext>
            </a:extLst>
          </p:cNvPr>
          <p:cNvPicPr>
            <a:picLocks noChangeAspect="1"/>
          </p:cNvPicPr>
          <p:nvPr/>
        </p:nvPicPr>
        <p:blipFill>
          <a:blip r:embed="rId4"/>
          <a:stretch>
            <a:fillRect/>
          </a:stretch>
        </p:blipFill>
        <p:spPr>
          <a:xfrm>
            <a:off x="8314997" y="2751107"/>
            <a:ext cx="2819400" cy="2819400"/>
          </a:xfrm>
          <a:prstGeom prst="rect">
            <a:avLst/>
          </a:prstGeom>
        </p:spPr>
      </p:pic>
      <p:sp>
        <p:nvSpPr>
          <p:cNvPr id="3" name="TextBox 2">
            <a:extLst>
              <a:ext uri="{FF2B5EF4-FFF2-40B4-BE49-F238E27FC236}">
                <a16:creationId xmlns:a16="http://schemas.microsoft.com/office/drawing/2014/main" id="{D7492529-0D98-1FF6-EF72-2B50AF199E1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374190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11604-3464-D13F-947E-F49C34F20D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4290279" y="1713875"/>
            <a:ext cx="7053142" cy="3833486"/>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Communicating complete information and ensuring understanding can be complex and difficult, particularly for vulnerable groups, including women and adolescents.​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Women may be vulnerable to unfair influence and coercion from husbands, family, community members and healthcare providers.​</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Young people under the age of 18 are minors in the eyes of the law, and therefore are usually unable to give consent without parental permission. ​</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People from vulnerable groups may not fully understand their personal risk, posing challenges for informed consent as well as prevention counselling during the trial.​</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FCBE0C"/>
                </a:solidFill>
                <a:latin typeface="Arial" panose="020B0604020202020204" pitchFamily="34" charset="0"/>
                <a:cs typeface="Arial" panose="020B0604020202020204" pitchFamily="34" charset="0"/>
              </a:rPr>
              <a:t>Vulnerable Groups​</a:t>
            </a:r>
          </a:p>
        </p:txBody>
      </p:sp>
      <p:pic>
        <p:nvPicPr>
          <p:cNvPr id="2" name="Picture 1">
            <a:extLst>
              <a:ext uri="{FF2B5EF4-FFF2-40B4-BE49-F238E27FC236}">
                <a16:creationId xmlns:a16="http://schemas.microsoft.com/office/drawing/2014/main" id="{1FB78804-9F61-C1C2-4447-B8DF17E4D584}"/>
              </a:ext>
            </a:extLst>
          </p:cNvPr>
          <p:cNvPicPr>
            <a:picLocks noChangeAspect="1"/>
          </p:cNvPicPr>
          <p:nvPr/>
        </p:nvPicPr>
        <p:blipFill>
          <a:blip r:embed="rId4"/>
          <a:stretch>
            <a:fillRect/>
          </a:stretch>
        </p:blipFill>
        <p:spPr>
          <a:xfrm>
            <a:off x="965200" y="3737655"/>
            <a:ext cx="2476500" cy="2476500"/>
          </a:xfrm>
          <a:prstGeom prst="rect">
            <a:avLst/>
          </a:prstGeom>
        </p:spPr>
      </p:pic>
      <p:sp>
        <p:nvSpPr>
          <p:cNvPr id="3" name="TextBox 2">
            <a:extLst>
              <a:ext uri="{FF2B5EF4-FFF2-40B4-BE49-F238E27FC236}">
                <a16:creationId xmlns:a16="http://schemas.microsoft.com/office/drawing/2014/main" id="{B10720D6-ED43-9A99-E1BC-941AE18926C1}"/>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136347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3BBF2C-B11D-300A-786C-C24943B258A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1C1F224-A93F-38DD-C006-AA102FF43BFD}"/>
              </a:ext>
            </a:extLst>
          </p:cNvPr>
          <p:cNvSpPr/>
          <p:nvPr/>
        </p:nvSpPr>
        <p:spPr>
          <a:xfrm>
            <a:off x="5766323" y="27989"/>
            <a:ext cx="1819468" cy="123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713875"/>
            <a:ext cx="6203396" cy="4744694"/>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 study team must keep all information about participants confidential.​</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Information collected about the participant during the trial should not be disclosed to anyone except study staff without the consent of the participant.​</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While confidentiality is critical for all trial participants, women may be particularly vulnerable if confidentiality is broken, as disclosure of participation in trials itself may lead to stigma, discrimination, and violence.​</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This is particularly relevant to HIV vaccine trials: if a woman is known to be participating in such a trial, people may assume she is engaging in risky behaviour or that she is protecting herself from the risky behaviour of her partner.​</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All trial staff must be trained in handling confidentiality in a gender-sensitive manner.​</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56BDB9"/>
                </a:solidFill>
                <a:latin typeface="Arial" panose="020B0604020202020204" pitchFamily="34" charset="0"/>
                <a:cs typeface="Arial" panose="020B0604020202020204" pitchFamily="34" charset="0"/>
              </a:rPr>
              <a:t>Confidentiality</a:t>
            </a:r>
          </a:p>
        </p:txBody>
      </p:sp>
      <p:pic>
        <p:nvPicPr>
          <p:cNvPr id="3" name="Picture 2">
            <a:extLst>
              <a:ext uri="{FF2B5EF4-FFF2-40B4-BE49-F238E27FC236}">
                <a16:creationId xmlns:a16="http://schemas.microsoft.com/office/drawing/2014/main" id="{051F20EA-E7FB-F13F-568E-30C39A8A2980}"/>
              </a:ext>
            </a:extLst>
          </p:cNvPr>
          <p:cNvPicPr>
            <a:picLocks noChangeAspect="1"/>
          </p:cNvPicPr>
          <p:nvPr/>
        </p:nvPicPr>
        <p:blipFill>
          <a:blip r:embed="rId4"/>
          <a:stretch>
            <a:fillRect/>
          </a:stretch>
        </p:blipFill>
        <p:spPr>
          <a:xfrm>
            <a:off x="6851745" y="794363"/>
            <a:ext cx="4799942" cy="4869844"/>
          </a:xfrm>
          <a:prstGeom prst="rect">
            <a:avLst/>
          </a:prstGeom>
        </p:spPr>
      </p:pic>
      <p:sp>
        <p:nvSpPr>
          <p:cNvPr id="2" name="TextBox 1">
            <a:extLst>
              <a:ext uri="{FF2B5EF4-FFF2-40B4-BE49-F238E27FC236}">
                <a16:creationId xmlns:a16="http://schemas.microsoft.com/office/drawing/2014/main" id="{AAC5341B-F0DD-6E42-D443-FBE623BE0088}"/>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624394"/>
                </a:solidFill>
                <a:latin typeface="Arial" panose="020B0604020202020204" pitchFamily="34" charset="0"/>
                <a:cs typeface="Arial" panose="020B0604020202020204" pitchFamily="34" charset="0"/>
              </a:rPr>
              <a:t>IAVI VACCINE LITERACY LIBRARY  |   MODULE 6</a:t>
            </a:r>
          </a:p>
        </p:txBody>
      </p:sp>
    </p:spTree>
    <p:extLst>
      <p:ext uri="{BB962C8B-B14F-4D97-AF65-F5344CB8AC3E}">
        <p14:creationId xmlns:p14="http://schemas.microsoft.com/office/powerpoint/2010/main" val="3651215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19828</TotalTime>
  <Words>1524</Words>
  <Application>Microsoft Macintosh PowerPoint</Application>
  <PresentationFormat>Widescreen</PresentationFormat>
  <Paragraphs>112</Paragraphs>
  <Slides>17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Museo Sans 500</vt:lpstr>
      <vt:lpstr>Museo Sans 700</vt:lpstr>
      <vt:lpstr>Office Theme</vt:lpstr>
      <vt:lpstr>PowerPoint Presentation</vt:lpstr>
      <vt:lpstr>PowerPoint Presentation</vt:lpstr>
      <vt:lpstr>PowerPoint Presentation</vt:lpstr>
      <vt:lpstr>Ethics of Medical Research​</vt:lpstr>
      <vt:lpstr>Principles of Ethical Research​</vt:lpstr>
      <vt:lpstr>Informed Consent</vt:lpstr>
      <vt:lpstr>The Informed Consent Form</vt:lpstr>
      <vt:lpstr>Vulnerable Groups​</vt:lpstr>
      <vt:lpstr>Confidentiality</vt:lpstr>
      <vt:lpstr>Risks and Benefits</vt:lpstr>
      <vt:lpstr>Independent Review</vt:lpstr>
      <vt:lpstr>Ethics and Advisory Committees​</vt:lpstr>
      <vt:lpstr>Trial Guidelines</vt:lpstr>
      <vt:lpstr>Community Engagement</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Nicole Sender</cp:lastModifiedBy>
  <cp:revision>250</cp:revision>
  <dcterms:created xsi:type="dcterms:W3CDTF">2022-05-18T20:49:06Z</dcterms:created>
  <dcterms:modified xsi:type="dcterms:W3CDTF">2022-08-22T17:19:10Z</dcterms:modified>
  <cp:category/>
</cp:coreProperties>
</file>