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69" r:id="rId3"/>
    <p:sldId id="323" r:id="rId4"/>
    <p:sldId id="325" r:id="rId5"/>
    <p:sldId id="326" r:id="rId6"/>
    <p:sldId id="327" r:id="rId7"/>
    <p:sldId id="328" r:id="rId8"/>
    <p:sldId id="329" r:id="rId9"/>
    <p:sldId id="330" r:id="rId10"/>
    <p:sldId id="321" r:id="rId11"/>
    <p:sldId id="331" r:id="rId12"/>
    <p:sldId id="332" r:id="rId13"/>
    <p:sldId id="381" r:id="rId14"/>
    <p:sldId id="324" r:id="rId15"/>
    <p:sldId id="3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7E"/>
    <a:srgbClr val="56BDB9"/>
    <a:srgbClr val="5CE8A2"/>
    <a:srgbClr val="ED6D28"/>
    <a:srgbClr val="02B5E4"/>
    <a:srgbClr val="00558C"/>
    <a:srgbClr val="00B5E2"/>
    <a:srgbClr val="713AB4"/>
    <a:srgbClr val="62439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60"/>
    <p:restoredTop sz="96983"/>
  </p:normalViewPr>
  <p:slideViewPr>
    <p:cSldViewPr snapToGrid="0" snapToObjects="1">
      <p:cViewPr varScale="1">
        <p:scale>
          <a:sx n="123" d="100"/>
          <a:sy n="123" d="100"/>
        </p:scale>
        <p:origin x="20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A06CD-74DD-D341-A5DD-606DA0F434D1}" type="datetimeFigureOut">
              <a:rPr lang="en-US" smtClean="0"/>
              <a:t>8/22/22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BB721-0EAC-5F43-A670-0F6BBAB068A0}" type="slidenum">
              <a:rPr lang="en-US" smtClean="0"/>
              <a:t>‹#›</a:t>
            </a:fld>
            <a:endParaRPr lang="en-US" dirty="0"/>
          </a:p>
        </p:txBody>
      </p:sp>
    </p:spTree>
    <p:extLst>
      <p:ext uri="{BB962C8B-B14F-4D97-AF65-F5344CB8AC3E}">
        <p14:creationId xmlns:p14="http://schemas.microsoft.com/office/powerpoint/2010/main" val="283755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a:t>
            </a:fld>
            <a:endParaRPr lang="en-US" dirty="0"/>
          </a:p>
        </p:txBody>
      </p:sp>
    </p:spTree>
    <p:extLst>
      <p:ext uri="{BB962C8B-B14F-4D97-AF65-F5344CB8AC3E}">
        <p14:creationId xmlns:p14="http://schemas.microsoft.com/office/powerpoint/2010/main" val="19242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4</a:t>
            </a:fld>
            <a:endParaRPr lang="en-US" dirty="0"/>
          </a:p>
        </p:txBody>
      </p:sp>
    </p:spTree>
    <p:extLst>
      <p:ext uri="{BB962C8B-B14F-4D97-AF65-F5344CB8AC3E}">
        <p14:creationId xmlns:p14="http://schemas.microsoft.com/office/powerpoint/2010/main" val="299374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5</a:t>
            </a:fld>
            <a:endParaRPr lang="en-US" dirty="0"/>
          </a:p>
        </p:txBody>
      </p:sp>
    </p:spTree>
    <p:extLst>
      <p:ext uri="{BB962C8B-B14F-4D97-AF65-F5344CB8AC3E}">
        <p14:creationId xmlns:p14="http://schemas.microsoft.com/office/powerpoint/2010/main" val="339435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6</a:t>
            </a:fld>
            <a:endParaRPr lang="en-US" dirty="0"/>
          </a:p>
        </p:txBody>
      </p:sp>
    </p:spTree>
    <p:extLst>
      <p:ext uri="{BB962C8B-B14F-4D97-AF65-F5344CB8AC3E}">
        <p14:creationId xmlns:p14="http://schemas.microsoft.com/office/powerpoint/2010/main" val="51307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7</a:t>
            </a:fld>
            <a:endParaRPr lang="en-US" dirty="0"/>
          </a:p>
        </p:txBody>
      </p:sp>
    </p:spTree>
    <p:extLst>
      <p:ext uri="{BB962C8B-B14F-4D97-AF65-F5344CB8AC3E}">
        <p14:creationId xmlns:p14="http://schemas.microsoft.com/office/powerpoint/2010/main" val="37370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8</a:t>
            </a:fld>
            <a:endParaRPr lang="en-US" dirty="0"/>
          </a:p>
        </p:txBody>
      </p:sp>
    </p:spTree>
    <p:extLst>
      <p:ext uri="{BB962C8B-B14F-4D97-AF65-F5344CB8AC3E}">
        <p14:creationId xmlns:p14="http://schemas.microsoft.com/office/powerpoint/2010/main" val="105815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9</a:t>
            </a:fld>
            <a:endParaRPr lang="en-US" dirty="0"/>
          </a:p>
        </p:txBody>
      </p:sp>
    </p:spTree>
    <p:extLst>
      <p:ext uri="{BB962C8B-B14F-4D97-AF65-F5344CB8AC3E}">
        <p14:creationId xmlns:p14="http://schemas.microsoft.com/office/powerpoint/2010/main" val="150317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11</a:t>
            </a:fld>
            <a:endParaRPr lang="en-US" dirty="0"/>
          </a:p>
        </p:txBody>
      </p:sp>
    </p:spTree>
    <p:extLst>
      <p:ext uri="{BB962C8B-B14F-4D97-AF65-F5344CB8AC3E}">
        <p14:creationId xmlns:p14="http://schemas.microsoft.com/office/powerpoint/2010/main" val="331323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12</a:t>
            </a:fld>
            <a:endParaRPr lang="en-US" dirty="0"/>
          </a:p>
        </p:txBody>
      </p:sp>
    </p:spTree>
    <p:extLst>
      <p:ext uri="{BB962C8B-B14F-4D97-AF65-F5344CB8AC3E}">
        <p14:creationId xmlns:p14="http://schemas.microsoft.com/office/powerpoint/2010/main" val="265424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8BD-1665-7BF3-B2D7-ED60414110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363FC45-76EF-9A66-7D46-783381BBE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672E774-2326-2951-92B8-0EAC921C5CE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3F26378B-B43E-CFD5-2591-8B45C0F9DE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EBFE0-5BDB-FB05-101C-72814ED8461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98830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656A-C0C3-D0EE-C790-C5E3289D18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6789BD-3E35-E503-CC20-355A954F68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B89A37-D7BA-ECBB-85A1-00485147F55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26AAAE08-0D4D-2D9F-750C-0020CA1BF7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584E5-1F89-C4D4-1F78-C6AB19063CC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67304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2103-428D-0249-995D-5E632EAF72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3FBA20-2FA7-733C-B1FC-5A781703FC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2F903-3309-130C-D37E-BE1F1CCDB1D4}"/>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EB911687-F3FC-340B-6FD0-EB497B229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6698B-AB7F-B8EC-B84D-9B5C7AFD877F}"/>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22368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d - Donor Logo">
    <p:spTree>
      <p:nvGrpSpPr>
        <p:cNvPr id="1" name=""/>
        <p:cNvGrpSpPr/>
        <p:nvPr/>
      </p:nvGrpSpPr>
      <p:grpSpPr>
        <a:xfrm>
          <a:off x="0" y="0"/>
          <a:ext cx="0" cy="0"/>
          <a:chOff x="0" y="0"/>
          <a:chExt cx="0" cy="0"/>
        </a:xfrm>
      </p:grpSpPr>
      <p:pic>
        <p:nvPicPr>
          <p:cNvPr id="319" name="Picture 13" descr="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4642" y="5868824"/>
            <a:ext cx="631609" cy="286829"/>
          </a:xfrm>
          <a:prstGeom prst="rect">
            <a:avLst/>
          </a:prstGeom>
          <a:ln w="12700">
            <a:miter lim="400000"/>
          </a:ln>
        </p:spPr>
      </p:pic>
      <p:sp>
        <p:nvSpPr>
          <p:cNvPr id="320" name="Straight Connector 14"/>
          <p:cNvSpPr/>
          <p:nvPr/>
        </p:nvSpPr>
        <p:spPr>
          <a:xfrm flipH="1">
            <a:off x="472762" y="1"/>
            <a:ext cx="1" cy="6851655"/>
          </a:xfrm>
          <a:prstGeom prst="line">
            <a:avLst/>
          </a:prstGeom>
          <a:ln w="25400">
            <a:solidFill>
              <a:srgbClr val="FFFFFF"/>
            </a:solidFill>
          </a:ln>
        </p:spPr>
        <p:txBody>
          <a:bodyPr lIns="45719" rIns="45719"/>
          <a:lstStyle/>
          <a:p>
            <a:endParaRPr sz="2760" b="0" i="0" dirty="0">
              <a:latin typeface="Arial" panose="020B0604020202020204" pitchFamily="34" charset="0"/>
              <a:ea typeface="Helvetica Neue Regular" panose="02000503000000020004" pitchFamily="2" charset="0"/>
              <a:cs typeface="Arial" panose="020B0604020202020204" pitchFamily="34" charset="0"/>
            </a:endParaRPr>
          </a:p>
        </p:txBody>
      </p:sp>
      <p:sp>
        <p:nvSpPr>
          <p:cNvPr id="322" name="Rectangle 5"/>
          <p:cNvSpPr/>
          <p:nvPr/>
        </p:nvSpPr>
        <p:spPr>
          <a:xfrm>
            <a:off x="0" y="6344"/>
            <a:ext cx="12393826" cy="6858000"/>
          </a:xfrm>
          <a:prstGeom prst="rect">
            <a:avLst/>
          </a:prstGeom>
          <a:solidFill>
            <a:srgbClr val="FFFFFF"/>
          </a:solidFill>
          <a:ln w="12700">
            <a:miter lim="400000"/>
          </a:ln>
        </p:spPr>
        <p:txBody>
          <a:bodyPr lIns="45719" rIns="45719" anchor="ctr"/>
          <a:lstStyle/>
          <a:p>
            <a:pPr algn="ctr">
              <a:defRPr sz="3100">
                <a:solidFill>
                  <a:srgbClr val="FFFFFF"/>
                </a:solidFill>
              </a:defRPr>
            </a:pPr>
            <a:endParaRPr sz="3100" b="0" i="0" dirty="0">
              <a:latin typeface="Arial" panose="020B0604020202020204" pitchFamily="34" charset="0"/>
              <a:ea typeface="Helvetica Neue Regular" panose="02000503000000020004" pitchFamily="2" charset="0"/>
              <a:cs typeface="Arial" panose="020B0604020202020204" pitchFamily="34" charset="0"/>
            </a:endParaRPr>
          </a:p>
        </p:txBody>
      </p:sp>
      <p:pic>
        <p:nvPicPr>
          <p:cNvPr id="323" name="Picture 9"/>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5354" y="976617"/>
            <a:ext cx="10381291" cy="4917453"/>
          </a:xfrm>
          <a:prstGeom prst="rect">
            <a:avLst/>
          </a:prstGeom>
          <a:ln w="12700">
            <a:miter lim="400000"/>
          </a:ln>
        </p:spPr>
      </p:pic>
    </p:spTree>
    <p:extLst>
      <p:ext uri="{BB962C8B-B14F-4D97-AF65-F5344CB8AC3E}">
        <p14:creationId xmlns:p14="http://schemas.microsoft.com/office/powerpoint/2010/main" val="25346175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2B0F-EBA9-872E-A821-1FCE72159C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0AA3AC-20C8-FF5B-78CC-ED530A7EE1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B65FCF-2782-E952-15F9-922518077DEF}"/>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9B65AFB4-B99F-719B-8D33-FEA22CA2D2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21A0C-9D9B-F5E7-7EAF-619878186751}"/>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80312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900F-B63B-B29A-6B19-7142E9B408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56EA1A-2DB1-7780-AD9A-A69FF5C7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F3A29F-14D4-23D5-F6B6-2AC272C495C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A9A89663-FC96-F591-5A0C-ABFBFB9EA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B5CDDF-3349-97AA-3CE1-AD0A9687FADC}"/>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413146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7E5-AA35-1A16-0248-433091327E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287FEA-23BC-CA7F-EAB2-2F0EF1B923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654411-C87B-692F-2CED-0DE3F72D4B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69C2358-98A0-7685-1573-573BD2950003}"/>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B8868A92-7084-9098-7E7C-C9ECF695E7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6EE63-1F93-6D8F-1ED0-705361281CB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981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B121-234A-8CE0-0C17-F1F1D74FE2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6C5822-FE6F-84CB-2463-250E76FDE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132B2A-410C-8CB9-0693-2FDC38FE1F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6A1E87-58D3-5F81-55BD-A049C8E02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7A9E30-136C-F87A-FE94-6E6A53331C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9E8BFA-3514-4B1D-EAD9-55E18B2E6B7D}"/>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8" name="Footer Placeholder 7">
            <a:extLst>
              <a:ext uri="{FF2B5EF4-FFF2-40B4-BE49-F238E27FC236}">
                <a16:creationId xmlns:a16="http://schemas.microsoft.com/office/drawing/2014/main" id="{2AD72636-51C2-B3A2-A636-732B9F338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E2CC0-DB3A-059E-09F9-D06AB7A2AFD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05908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EA20-17A7-A5FB-F35A-3CC178320C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94D8A3-DAF4-E92A-D6E6-A2E6974B47AB}"/>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4" name="Footer Placeholder 3">
            <a:extLst>
              <a:ext uri="{FF2B5EF4-FFF2-40B4-BE49-F238E27FC236}">
                <a16:creationId xmlns:a16="http://schemas.microsoft.com/office/drawing/2014/main" id="{F1FD8006-2014-0697-6DB9-1FD251E826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D0F378-DB75-E74D-59C5-FC46E6EBE69E}"/>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26742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C7714-6558-E81F-2266-352FAA0138DA}"/>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3" name="Footer Placeholder 2">
            <a:extLst>
              <a:ext uri="{FF2B5EF4-FFF2-40B4-BE49-F238E27FC236}">
                <a16:creationId xmlns:a16="http://schemas.microsoft.com/office/drawing/2014/main" id="{AAFE049A-B7CF-0E9A-8BF8-FFFB2FE971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4AE6CC-3DCC-8F92-4E47-12712E971F6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86520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949C-7CA0-84BC-95E1-490AE9A82F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7A6427-D7F0-3745-0DE8-C5971014C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B10C17-B1DD-331C-0C63-3D5A976F4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287B4B-BAD2-AA2A-CE1D-4F092DE12559}"/>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A25FF4A8-6B62-CDEB-8239-BDAFDEA43C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4AAD45-95F5-F49B-412F-C07260DE1522}"/>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37428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C82D-9A58-BFDF-80CC-9EEB7B6C34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704AFD-640F-FA6F-27E0-7D76A3A4A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0EBCED-0675-103F-E8D8-7E39C557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E8DAFF-A35B-241F-33A6-70E1D54242A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6495362E-3957-30C7-E346-C1650C1A17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6D3BBB-2B93-AB13-9BC4-1533ABBDE6C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42347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9B27A-0FE1-18C0-ADF8-A63356973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CD1C7E-522B-61F8-02F1-483D499C3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703647-DA98-E1C6-C0AF-E4683F6E2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6FA9EA58-7DA5-B2E1-876A-61548FBA0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B7D9AC-8280-FB45-7D7B-730A184A3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2CAF0-0EA9-5849-8CA5-63C600C0DBC0}" type="slidenum">
              <a:rPr lang="en-US" smtClean="0"/>
              <a:t>‹#›</a:t>
            </a:fld>
            <a:endParaRPr lang="en-US" dirty="0"/>
          </a:p>
        </p:txBody>
      </p:sp>
    </p:spTree>
    <p:extLst>
      <p:ext uri="{BB962C8B-B14F-4D97-AF65-F5344CB8AC3E}">
        <p14:creationId xmlns:p14="http://schemas.microsoft.com/office/powerpoint/2010/main" val="18640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17B60D-B9B5-1AE3-9445-46DA11EA3DEA}"/>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F101000-37C2-8A28-9FD2-16207518BAA8}"/>
              </a:ext>
            </a:extLst>
          </p:cNvPr>
          <p:cNvSpPr>
            <a:spLocks noGrp="1"/>
          </p:cNvSpPr>
          <p:nvPr>
            <p:ph type="subTitle" idx="1"/>
          </p:nvPr>
        </p:nvSpPr>
        <p:spPr>
          <a:xfrm>
            <a:off x="1786056" y="5417127"/>
            <a:ext cx="4360155" cy="924704"/>
          </a:xfrm>
        </p:spPr>
        <p:txBody>
          <a:bodyPr>
            <a:normAutofit/>
          </a:bodyPr>
          <a:lstStyle/>
          <a:p>
            <a:pPr algn="l">
              <a:lnSpc>
                <a:spcPct val="100000"/>
              </a:lnSpc>
            </a:pPr>
            <a:r>
              <a:rPr lang="en-US" sz="3200" b="1" dirty="0">
                <a:solidFill>
                  <a:srgbClr val="00B5E2"/>
                </a:solidFill>
                <a:latin typeface="Museo Sans 700" panose="02000000000000000000" pitchFamily="2" charset="77"/>
                <a:cs typeface="Arial" panose="020B0604020202020204" pitchFamily="34" charset="0"/>
              </a:rPr>
              <a:t>2022</a:t>
            </a:r>
          </a:p>
        </p:txBody>
      </p:sp>
      <p:pic>
        <p:nvPicPr>
          <p:cNvPr id="9" name="Picture 8">
            <a:extLst>
              <a:ext uri="{FF2B5EF4-FFF2-40B4-BE49-F238E27FC236}">
                <a16:creationId xmlns:a16="http://schemas.microsoft.com/office/drawing/2014/main" id="{57B16DB4-F403-C843-9EB5-895A9F46A3AE}"/>
              </a:ext>
            </a:extLst>
          </p:cNvPr>
          <p:cNvPicPr>
            <a:picLocks noChangeAspect="1"/>
          </p:cNvPicPr>
          <p:nvPr/>
        </p:nvPicPr>
        <p:blipFill>
          <a:blip r:embed="rId4"/>
          <a:stretch>
            <a:fillRect/>
          </a:stretch>
        </p:blipFill>
        <p:spPr>
          <a:xfrm>
            <a:off x="68240" y="133909"/>
            <a:ext cx="1937982" cy="1775581"/>
          </a:xfrm>
          <a:prstGeom prst="rect">
            <a:avLst/>
          </a:prstGeom>
        </p:spPr>
      </p:pic>
      <p:pic>
        <p:nvPicPr>
          <p:cNvPr id="7" name="Picture 6">
            <a:extLst>
              <a:ext uri="{FF2B5EF4-FFF2-40B4-BE49-F238E27FC236}">
                <a16:creationId xmlns:a16="http://schemas.microsoft.com/office/drawing/2014/main" id="{984090D5-0DF6-426C-8DBF-019A6C1C08B3}"/>
              </a:ext>
            </a:extLst>
          </p:cNvPr>
          <p:cNvPicPr>
            <a:picLocks noChangeAspect="1"/>
          </p:cNvPicPr>
          <p:nvPr/>
        </p:nvPicPr>
        <p:blipFill>
          <a:blip r:embed="rId5"/>
          <a:stretch>
            <a:fillRect/>
          </a:stretch>
        </p:blipFill>
        <p:spPr>
          <a:xfrm>
            <a:off x="1559168" y="1648376"/>
            <a:ext cx="4294715" cy="3685624"/>
          </a:xfrm>
          <a:prstGeom prst="rect">
            <a:avLst/>
          </a:prstGeom>
        </p:spPr>
      </p:pic>
    </p:spTree>
    <p:extLst>
      <p:ext uri="{BB962C8B-B14F-4D97-AF65-F5344CB8AC3E}">
        <p14:creationId xmlns:p14="http://schemas.microsoft.com/office/powerpoint/2010/main" val="417045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5F8BE1-9CC0-BE90-E8EF-7BB2C25C31CC}"/>
              </a:ext>
            </a:extLst>
          </p:cNvPr>
          <p:cNvPicPr>
            <a:picLocks noChangeAspect="1"/>
          </p:cNvPicPr>
          <p:nvPr/>
        </p:nvPicPr>
        <p:blipFill>
          <a:blip r:embed="rId2"/>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4" y="643845"/>
            <a:ext cx="9489115" cy="771795"/>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Efficacy vs Effectiveness</a:t>
            </a:r>
          </a:p>
        </p:txBody>
      </p:sp>
      <p:pic>
        <p:nvPicPr>
          <p:cNvPr id="14" name="Picture 13">
            <a:extLst>
              <a:ext uri="{FF2B5EF4-FFF2-40B4-BE49-F238E27FC236}">
                <a16:creationId xmlns:a16="http://schemas.microsoft.com/office/drawing/2014/main" id="{E6943A55-BBD4-63F5-BB70-75889DE06698}"/>
              </a:ext>
            </a:extLst>
          </p:cNvPr>
          <p:cNvPicPr>
            <a:picLocks noChangeAspect="1"/>
          </p:cNvPicPr>
          <p:nvPr/>
        </p:nvPicPr>
        <p:blipFill>
          <a:blip r:embed="rId3"/>
          <a:stretch>
            <a:fillRect/>
          </a:stretch>
        </p:blipFill>
        <p:spPr>
          <a:xfrm>
            <a:off x="353095" y="484540"/>
            <a:ext cx="931100" cy="931100"/>
          </a:xfrm>
          <a:prstGeom prst="rect">
            <a:avLst/>
          </a:prstGeom>
        </p:spPr>
      </p:pic>
      <p:sp>
        <p:nvSpPr>
          <p:cNvPr id="5" name="TextBox 4">
            <a:extLst>
              <a:ext uri="{FF2B5EF4-FFF2-40B4-BE49-F238E27FC236}">
                <a16:creationId xmlns:a16="http://schemas.microsoft.com/office/drawing/2014/main" id="{1F850A79-4F30-07F7-4972-869965600EEE}"/>
              </a:ext>
            </a:extLst>
          </p:cNvPr>
          <p:cNvSpPr txBox="1"/>
          <p:nvPr/>
        </p:nvSpPr>
        <p:spPr>
          <a:xfrm>
            <a:off x="479219" y="6127239"/>
            <a:ext cx="1790920" cy="246221"/>
          </a:xfrm>
          <a:prstGeom prst="rect">
            <a:avLst/>
          </a:prstGeom>
          <a:noFill/>
        </p:spPr>
        <p:txBody>
          <a:bodyPr wrap="square">
            <a:spAutoFit/>
          </a:bodyPr>
          <a:lstStyle/>
          <a:p>
            <a:r>
              <a:rPr lang="en-US" sz="1000" i="1" dirty="0">
                <a:solidFill>
                  <a:srgbClr val="00B5E2"/>
                </a:solidFill>
                <a:latin typeface="Arial" panose="020B0604020202020204" pitchFamily="34" charset="0"/>
                <a:cs typeface="Arial" panose="020B0604020202020204" pitchFamily="34" charset="0"/>
              </a:rPr>
              <a:t>Source: Adapted from WHO</a:t>
            </a:r>
          </a:p>
        </p:txBody>
      </p:sp>
      <p:sp>
        <p:nvSpPr>
          <p:cNvPr id="2" name="TextBox 1">
            <a:extLst>
              <a:ext uri="{FF2B5EF4-FFF2-40B4-BE49-F238E27FC236}">
                <a16:creationId xmlns:a16="http://schemas.microsoft.com/office/drawing/2014/main" id="{4B1ECF39-3AC1-6367-204F-0A8EE6792409}"/>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186243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3FD49-C933-CD45-4524-7662CD3ADC43}"/>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9" y="643845"/>
            <a:ext cx="8854118" cy="1146431"/>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Clinical Trials in Low- and Middle- Income Countries</a:t>
            </a:r>
          </a:p>
        </p:txBody>
      </p:sp>
      <p:pic>
        <p:nvPicPr>
          <p:cNvPr id="14" name="Picture 13">
            <a:extLst>
              <a:ext uri="{FF2B5EF4-FFF2-40B4-BE49-F238E27FC236}">
                <a16:creationId xmlns:a16="http://schemas.microsoft.com/office/drawing/2014/main" id="{7F7F3BD9-1A4A-176D-16EC-C313C9D31AEF}"/>
              </a:ext>
            </a:extLst>
          </p:cNvPr>
          <p:cNvPicPr>
            <a:picLocks noChangeAspect="1"/>
          </p:cNvPicPr>
          <p:nvPr/>
        </p:nvPicPr>
        <p:blipFill>
          <a:blip r:embed="rId4"/>
          <a:stretch>
            <a:fillRect/>
          </a:stretch>
        </p:blipFill>
        <p:spPr>
          <a:xfrm>
            <a:off x="353095" y="484540"/>
            <a:ext cx="931100" cy="931100"/>
          </a:xfrm>
          <a:prstGeom prst="rect">
            <a:avLst/>
          </a:prstGeom>
        </p:spPr>
      </p:pic>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542844" y="2184400"/>
            <a:ext cx="5222956" cy="3086099"/>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To ensure that vaccines are safe and effective for those populations where vaccines are needed most.​</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Demonstrates whether or not the vaccine can be delivered effectively in the local conditions.​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Provide the evidence needed to speed approval   and access.​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Raises knowledge and awareness of vaccine research among key stakeholders and communities, which will help ready communities for a vaccine when one is available.​</a:t>
            </a:r>
          </a:p>
        </p:txBody>
      </p:sp>
      <p:pic>
        <p:nvPicPr>
          <p:cNvPr id="2" name="Picture 1">
            <a:extLst>
              <a:ext uri="{FF2B5EF4-FFF2-40B4-BE49-F238E27FC236}">
                <a16:creationId xmlns:a16="http://schemas.microsoft.com/office/drawing/2014/main" id="{4428FCFC-F3BC-9766-140A-492B1630833F}"/>
              </a:ext>
            </a:extLst>
          </p:cNvPr>
          <p:cNvPicPr>
            <a:picLocks noChangeAspect="1"/>
          </p:cNvPicPr>
          <p:nvPr/>
        </p:nvPicPr>
        <p:blipFill>
          <a:blip r:embed="rId5"/>
          <a:stretch>
            <a:fillRect/>
          </a:stretch>
        </p:blipFill>
        <p:spPr>
          <a:xfrm>
            <a:off x="7200900" y="2656408"/>
            <a:ext cx="3382441" cy="3382441"/>
          </a:xfrm>
          <a:prstGeom prst="rect">
            <a:avLst/>
          </a:prstGeom>
        </p:spPr>
      </p:pic>
      <p:sp>
        <p:nvSpPr>
          <p:cNvPr id="3" name="TextBox 2">
            <a:extLst>
              <a:ext uri="{FF2B5EF4-FFF2-40B4-BE49-F238E27FC236}">
                <a16:creationId xmlns:a16="http://schemas.microsoft.com/office/drawing/2014/main" id="{13D85CBC-849B-20E0-A1BB-11A54B2EC190}"/>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284819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6CB309-DF8A-7D0E-8031-964EDD09113F}"/>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9" y="643845"/>
            <a:ext cx="4819890" cy="1146431"/>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Participation in Clinical Trials​</a:t>
            </a:r>
          </a:p>
        </p:txBody>
      </p:sp>
      <p:pic>
        <p:nvPicPr>
          <p:cNvPr id="14" name="Picture 13">
            <a:extLst>
              <a:ext uri="{FF2B5EF4-FFF2-40B4-BE49-F238E27FC236}">
                <a16:creationId xmlns:a16="http://schemas.microsoft.com/office/drawing/2014/main" id="{7F7F3BD9-1A4A-176D-16EC-C313C9D31AEF}"/>
              </a:ext>
            </a:extLst>
          </p:cNvPr>
          <p:cNvPicPr>
            <a:picLocks noChangeAspect="1"/>
          </p:cNvPicPr>
          <p:nvPr/>
        </p:nvPicPr>
        <p:blipFill>
          <a:blip r:embed="rId4"/>
          <a:stretch>
            <a:fillRect/>
          </a:stretch>
        </p:blipFill>
        <p:spPr>
          <a:xfrm>
            <a:off x="353095" y="484540"/>
            <a:ext cx="931100" cy="931100"/>
          </a:xfrm>
          <a:prstGeom prst="rect">
            <a:avLst/>
          </a:prstGeom>
        </p:spPr>
      </p:pic>
      <p:sp>
        <p:nvSpPr>
          <p:cNvPr id="2" name="TextBox 1">
            <a:extLst>
              <a:ext uri="{FF2B5EF4-FFF2-40B4-BE49-F238E27FC236}">
                <a16:creationId xmlns:a16="http://schemas.microsoft.com/office/drawing/2014/main" id="{02C130FA-5B0F-D2BD-1F49-4DC9D81FBC1C}"/>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134623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3046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8BD34"/>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B711FE-45ED-1AB1-93A5-B95F8BE02F69}"/>
              </a:ext>
            </a:extLst>
          </p:cNvPr>
          <p:cNvSpPr txBox="1">
            <a:spLocks/>
          </p:cNvSpPr>
          <p:nvPr/>
        </p:nvSpPr>
        <p:spPr>
          <a:xfrm>
            <a:off x="1700083" y="2112426"/>
            <a:ext cx="5809082" cy="630773"/>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Arial" panose="020B0604020202020204" pitchFamily="34" charset="0"/>
                <a:cs typeface="Arial" panose="020B0604020202020204" pitchFamily="34" charset="0"/>
              </a:rPr>
              <a:t>Acknowledgements</a:t>
            </a:r>
          </a:p>
        </p:txBody>
      </p:sp>
      <p:sp>
        <p:nvSpPr>
          <p:cNvPr id="5" name="Subtitle 2">
            <a:extLst>
              <a:ext uri="{FF2B5EF4-FFF2-40B4-BE49-F238E27FC236}">
                <a16:creationId xmlns:a16="http://schemas.microsoft.com/office/drawing/2014/main" id="{4DBEFDDC-8673-5A32-D0D3-73E6E35C6CDF}"/>
              </a:ext>
            </a:extLst>
          </p:cNvPr>
          <p:cNvSpPr>
            <a:spLocks noGrp="1"/>
          </p:cNvSpPr>
          <p:nvPr>
            <p:ph type="subTitle" idx="1"/>
          </p:nvPr>
        </p:nvSpPr>
        <p:spPr>
          <a:xfrm>
            <a:off x="1693165" y="3249827"/>
            <a:ext cx="8412860" cy="2989048"/>
          </a:xfrm>
        </p:spPr>
        <p:txBody>
          <a:bodyPr>
            <a:noAutofit/>
          </a:bodyPr>
          <a:lstStyle/>
          <a:p>
            <a:pPr algn="l">
              <a:lnSpc>
                <a:spcPct val="100000"/>
              </a:lnSpc>
            </a:pPr>
            <a:r>
              <a:rPr lang="en-ZA" sz="1400" dirty="0">
                <a:solidFill>
                  <a:srgbClr val="00558C"/>
                </a:solidFill>
                <a:latin typeface="Arial" panose="020B0604020202020204" pitchFamily="34" charset="0"/>
                <a:cs typeface="Arial" panose="020B0604020202020204" pitchFamily="34" charset="0"/>
              </a:rPr>
              <a:t>IAVI would like to acknowledge the contribution of Doreen Asio, Monica Bagaya, Vincent Basajja, Kundai Chinyenze, William Dekker, Evanson Gichuru, Nyokabi Jacinta, Sarah Joseph, Dagna Laufer, Sharon Lipesa, Shelly Malhotra, Miliswa Magongo, Blossom Makhubalo, Roselyn Malogo, John Mdluli, Ireen Mosweu, Juliet Mpendo, Gaudensia Mutua, Vincent Muturi-Kioi, Conwell Mwakoi, Jauhara Nanyondo, Gertrude Nanyonjo, Jacinta Nyakobi, Faith Ochieng, Fred Otieno, Daisy Ouya, Gayle Patenaude, Hilda Phiri, Nicole Sender, Lewis Schrager, Elana Van Brakel, Kelvin Vollenhoven, Jeffery Walimbwa, Mathias Wambuzi, Anja Van der Westhuizen for reviewing the content of the </a:t>
            </a:r>
            <a:r>
              <a:rPr lang="en-ZA" sz="1400" b="1" dirty="0">
                <a:solidFill>
                  <a:srgbClr val="00558C"/>
                </a:solidFill>
                <a:latin typeface="Arial" panose="020B0604020202020204" pitchFamily="34" charset="0"/>
                <a:cs typeface="Arial" panose="020B0604020202020204" pitchFamily="34" charset="0"/>
              </a:rPr>
              <a:t>IAVI Vaccine Literacy Library</a:t>
            </a:r>
            <a:r>
              <a:rPr lang="en-ZA" sz="1400" dirty="0">
                <a:solidFill>
                  <a:srgbClr val="00558C"/>
                </a:solidFill>
                <a:latin typeface="Arial" panose="020B0604020202020204" pitchFamily="34" charset="0"/>
                <a:cs typeface="Arial" panose="020B0604020202020204" pitchFamily="34" charset="0"/>
              </a:rPr>
              <a:t>. </a:t>
            </a:r>
          </a:p>
          <a:p>
            <a:pPr algn="l">
              <a:lnSpc>
                <a:spcPct val="100000"/>
              </a:lnSpc>
            </a:pPr>
            <a:r>
              <a:rPr lang="en-ZA" sz="1400" dirty="0">
                <a:solidFill>
                  <a:srgbClr val="00558C"/>
                </a:solidFill>
                <a:latin typeface="Arial" panose="020B0604020202020204" pitchFamily="34" charset="0"/>
                <a:cs typeface="Arial" panose="020B0604020202020204" pitchFamily="34" charset="0"/>
              </a:rPr>
              <a:t>Lead Consultants: Roger Tatoud and Rebekah Webb. </a:t>
            </a:r>
          </a:p>
          <a:p>
            <a:pPr algn="l">
              <a:lnSpc>
                <a:spcPct val="100000"/>
              </a:lnSpc>
            </a:pPr>
            <a:r>
              <a:rPr lang="en-ZA" sz="1400" dirty="0">
                <a:solidFill>
                  <a:srgbClr val="00558C"/>
                </a:solidFill>
                <a:latin typeface="Arial" panose="020B0604020202020204" pitchFamily="34" charset="0"/>
                <a:cs typeface="Arial" panose="020B0604020202020204" pitchFamily="34" charset="0"/>
              </a:rPr>
              <a:t>Design and Illustration: Anthea Duce.</a:t>
            </a:r>
          </a:p>
          <a:p>
            <a:pPr algn="l">
              <a:lnSpc>
                <a:spcPct val="200000"/>
              </a:lnSpc>
            </a:pPr>
            <a:r>
              <a:rPr lang="en-ZA" sz="1400" dirty="0">
                <a:solidFill>
                  <a:srgbClr val="00558C"/>
                </a:solidFill>
                <a:latin typeface="Arial" panose="020B0604020202020204" pitchFamily="34" charset="0"/>
                <a:cs typeface="Arial" panose="020B0604020202020204" pitchFamily="34" charset="0"/>
              </a:rPr>
              <a:t>© International AIDS Vaccine Initiative, Inc. 2022</a:t>
            </a:r>
          </a:p>
        </p:txBody>
      </p:sp>
    </p:spTree>
    <p:extLst>
      <p:ext uri="{BB962C8B-B14F-4D97-AF65-F5344CB8AC3E}">
        <p14:creationId xmlns:p14="http://schemas.microsoft.com/office/powerpoint/2010/main" val="178624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E1CE7-7A6B-E53F-C2BC-D9BB553F9F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878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5731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D5FFD-19AD-BB1C-2C66-F6DF081B0FCA}"/>
              </a:ext>
            </a:extLst>
          </p:cNvPr>
          <p:cNvPicPr>
            <a:picLocks noChangeAspect="1"/>
          </p:cNvPicPr>
          <p:nvPr/>
        </p:nvPicPr>
        <p:blipFill>
          <a:blip r:embed="rId2"/>
          <a:stretch>
            <a:fillRect/>
          </a:stretch>
        </p:blipFill>
        <p:spPr>
          <a:xfrm>
            <a:off x="5639" y="0"/>
            <a:ext cx="12180722" cy="6858000"/>
          </a:xfrm>
          <a:prstGeom prst="rect">
            <a:avLst/>
          </a:prstGeom>
        </p:spPr>
      </p:pic>
      <p:sp>
        <p:nvSpPr>
          <p:cNvPr id="6" name="Title 1">
            <a:extLst>
              <a:ext uri="{FF2B5EF4-FFF2-40B4-BE49-F238E27FC236}">
                <a16:creationId xmlns:a16="http://schemas.microsoft.com/office/drawing/2014/main" id="{A77322C2-3914-6CA8-D6B5-1F46E40272CC}"/>
              </a:ext>
            </a:extLst>
          </p:cNvPr>
          <p:cNvSpPr txBox="1">
            <a:spLocks/>
          </p:cNvSpPr>
          <p:nvPr/>
        </p:nvSpPr>
        <p:spPr>
          <a:xfrm>
            <a:off x="1693166" y="2070695"/>
            <a:ext cx="5350184" cy="2251923"/>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dirty="0">
                <a:solidFill>
                  <a:schemeClr val="bg1"/>
                </a:solidFill>
                <a:latin typeface="Arial" panose="020B0604020202020204" pitchFamily="34" charset="0"/>
                <a:cs typeface="Arial" panose="020B0604020202020204" pitchFamily="34" charset="0"/>
              </a:rPr>
              <a:t>MODULE 5:</a:t>
            </a:r>
            <a:br>
              <a:rPr lang="en-US" b="1" dirty="0">
                <a:solidFill>
                  <a:schemeClr val="bg1"/>
                </a:solidFill>
                <a:latin typeface="Arial" panose="020B0604020202020204" pitchFamily="34" charset="0"/>
                <a:cs typeface="Arial" panose="020B0604020202020204" pitchFamily="34" charset="0"/>
              </a:rPr>
            </a:br>
            <a:r>
              <a:rPr lang="en-US" sz="3300" dirty="0">
                <a:solidFill>
                  <a:srgbClr val="00558C"/>
                </a:solidFill>
                <a:latin typeface="Arial" panose="020B0604020202020204" pitchFamily="34" charset="0"/>
                <a:cs typeface="Arial" panose="020B0604020202020204" pitchFamily="34" charset="0"/>
              </a:rPr>
              <a:t>WHAT IS A VACCINE</a:t>
            </a:r>
          </a:p>
          <a:p>
            <a:r>
              <a:rPr lang="en-US" sz="3300" dirty="0">
                <a:solidFill>
                  <a:srgbClr val="00558C"/>
                </a:solidFill>
                <a:latin typeface="Arial" panose="020B0604020202020204" pitchFamily="34" charset="0"/>
                <a:cs typeface="Arial" panose="020B0604020202020204" pitchFamily="34" charset="0"/>
              </a:rPr>
              <a:t>CLINICAL TRIAL?</a:t>
            </a:r>
          </a:p>
        </p:txBody>
      </p:sp>
      <p:pic>
        <p:nvPicPr>
          <p:cNvPr id="8" name="Picture 7">
            <a:extLst>
              <a:ext uri="{FF2B5EF4-FFF2-40B4-BE49-F238E27FC236}">
                <a16:creationId xmlns:a16="http://schemas.microsoft.com/office/drawing/2014/main" id="{7EEC1520-0D98-9B53-2A1D-D0EE5BB9B026}"/>
              </a:ext>
            </a:extLst>
          </p:cNvPr>
          <p:cNvPicPr>
            <a:picLocks noChangeAspect="1"/>
          </p:cNvPicPr>
          <p:nvPr/>
        </p:nvPicPr>
        <p:blipFill>
          <a:blip r:embed="rId3"/>
          <a:stretch>
            <a:fillRect/>
          </a:stretch>
        </p:blipFill>
        <p:spPr>
          <a:xfrm>
            <a:off x="68240" y="133909"/>
            <a:ext cx="1937982" cy="1775581"/>
          </a:xfrm>
          <a:prstGeom prst="rect">
            <a:avLst/>
          </a:prstGeom>
        </p:spPr>
      </p:pic>
      <p:grpSp>
        <p:nvGrpSpPr>
          <p:cNvPr id="14" name="Group 13">
            <a:extLst>
              <a:ext uri="{FF2B5EF4-FFF2-40B4-BE49-F238E27FC236}">
                <a16:creationId xmlns:a16="http://schemas.microsoft.com/office/drawing/2014/main" id="{DA36F48C-CB31-0130-57CB-38B44C7A2EE1}"/>
              </a:ext>
            </a:extLst>
          </p:cNvPr>
          <p:cNvGrpSpPr/>
          <p:nvPr/>
        </p:nvGrpSpPr>
        <p:grpSpPr>
          <a:xfrm>
            <a:off x="1698471" y="4851589"/>
            <a:ext cx="4258951" cy="705473"/>
            <a:chOff x="1698471" y="4851589"/>
            <a:chExt cx="4258951" cy="705473"/>
          </a:xfrm>
        </p:grpSpPr>
        <p:sp>
          <p:nvSpPr>
            <p:cNvPr id="15" name="Oval 14">
              <a:extLst>
                <a:ext uri="{FF2B5EF4-FFF2-40B4-BE49-F238E27FC236}">
                  <a16:creationId xmlns:a16="http://schemas.microsoft.com/office/drawing/2014/main" id="{4AF648A0-D079-7CF0-974B-C0E4606A6A99}"/>
                </a:ext>
              </a:extLst>
            </p:cNvPr>
            <p:cNvSpPr/>
            <p:nvPr/>
          </p:nvSpPr>
          <p:spPr>
            <a:xfrm>
              <a:off x="5289670" y="488931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A2368B0-0AD3-C7BB-6285-B17990556998}"/>
                </a:ext>
              </a:extLst>
            </p:cNvPr>
            <p:cNvSpPr/>
            <p:nvPr/>
          </p:nvSpPr>
          <p:spPr>
            <a:xfrm>
              <a:off x="2879029" y="485553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F95CD3-FDE6-45D6-F5B0-67142514E817}"/>
                </a:ext>
              </a:extLst>
            </p:cNvPr>
            <p:cNvSpPr/>
            <p:nvPr/>
          </p:nvSpPr>
          <p:spPr>
            <a:xfrm>
              <a:off x="4105170" y="4886142"/>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69DAC7D-1366-3750-8C46-21F2DE53C9D5}"/>
                </a:ext>
              </a:extLst>
            </p:cNvPr>
            <p:cNvSpPr/>
            <p:nvPr/>
          </p:nvSpPr>
          <p:spPr>
            <a:xfrm>
              <a:off x="1698471" y="4851589"/>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9E5339D7-6349-8DF7-3251-6125D5E4F2CD}"/>
              </a:ext>
            </a:extLst>
          </p:cNvPr>
          <p:cNvGrpSpPr/>
          <p:nvPr/>
        </p:nvGrpSpPr>
        <p:grpSpPr>
          <a:xfrm>
            <a:off x="1693166" y="4846109"/>
            <a:ext cx="4346996" cy="1119717"/>
            <a:chOff x="1693166" y="4842934"/>
            <a:chExt cx="4346996" cy="1119717"/>
          </a:xfrm>
        </p:grpSpPr>
        <p:pic>
          <p:nvPicPr>
            <p:cNvPr id="4" name="Picture 3">
              <a:extLst>
                <a:ext uri="{FF2B5EF4-FFF2-40B4-BE49-F238E27FC236}">
                  <a16:creationId xmlns:a16="http://schemas.microsoft.com/office/drawing/2014/main" id="{07783FC3-8575-3616-6C4F-554538A0823C}"/>
                </a:ext>
              </a:extLst>
            </p:cNvPr>
            <p:cNvPicPr>
              <a:picLocks noChangeAspect="1"/>
            </p:cNvPicPr>
            <p:nvPr/>
          </p:nvPicPr>
          <p:blipFill>
            <a:blip r:embed="rId4"/>
            <a:stretch>
              <a:fillRect/>
            </a:stretch>
          </p:blipFill>
          <p:spPr>
            <a:xfrm>
              <a:off x="1693166" y="4842934"/>
              <a:ext cx="675634" cy="675634"/>
            </a:xfrm>
            <a:prstGeom prst="rect">
              <a:avLst/>
            </a:prstGeom>
          </p:spPr>
        </p:pic>
        <p:pic>
          <p:nvPicPr>
            <p:cNvPr id="5" name="Picture 4">
              <a:extLst>
                <a:ext uri="{FF2B5EF4-FFF2-40B4-BE49-F238E27FC236}">
                  <a16:creationId xmlns:a16="http://schemas.microsoft.com/office/drawing/2014/main" id="{A3A74D1D-FEE2-F217-9C4E-7B944278710A}"/>
                </a:ext>
              </a:extLst>
            </p:cNvPr>
            <p:cNvPicPr>
              <a:picLocks noChangeAspect="1"/>
            </p:cNvPicPr>
            <p:nvPr/>
          </p:nvPicPr>
          <p:blipFill>
            <a:blip r:embed="rId5"/>
            <a:stretch>
              <a:fillRect/>
            </a:stretch>
          </p:blipFill>
          <p:spPr>
            <a:xfrm>
              <a:off x="5279211" y="4881428"/>
              <a:ext cx="675634" cy="675634"/>
            </a:xfrm>
            <a:prstGeom prst="rect">
              <a:avLst/>
            </a:prstGeom>
          </p:spPr>
        </p:pic>
        <p:pic>
          <p:nvPicPr>
            <p:cNvPr id="7" name="Picture 6">
              <a:extLst>
                <a:ext uri="{FF2B5EF4-FFF2-40B4-BE49-F238E27FC236}">
                  <a16:creationId xmlns:a16="http://schemas.microsoft.com/office/drawing/2014/main" id="{F853FD52-6F81-410D-536B-27240BD2E477}"/>
                </a:ext>
              </a:extLst>
            </p:cNvPr>
            <p:cNvPicPr>
              <a:picLocks noChangeAspect="1"/>
            </p:cNvPicPr>
            <p:nvPr/>
          </p:nvPicPr>
          <p:blipFill>
            <a:blip r:embed="rId6"/>
            <a:stretch>
              <a:fillRect/>
            </a:stretch>
          </p:blipFill>
          <p:spPr>
            <a:xfrm>
              <a:off x="2871147" y="4842934"/>
              <a:ext cx="675634" cy="675634"/>
            </a:xfrm>
            <a:prstGeom prst="rect">
              <a:avLst/>
            </a:prstGeom>
          </p:spPr>
        </p:pic>
        <p:pic>
          <p:nvPicPr>
            <p:cNvPr id="9" name="Picture 8">
              <a:extLst>
                <a:ext uri="{FF2B5EF4-FFF2-40B4-BE49-F238E27FC236}">
                  <a16:creationId xmlns:a16="http://schemas.microsoft.com/office/drawing/2014/main" id="{8156100F-8D58-822A-2D92-CDA93D40079F}"/>
                </a:ext>
              </a:extLst>
            </p:cNvPr>
            <p:cNvPicPr>
              <a:picLocks noChangeAspect="1"/>
            </p:cNvPicPr>
            <p:nvPr/>
          </p:nvPicPr>
          <p:blipFill>
            <a:blip r:embed="rId7"/>
            <a:stretch>
              <a:fillRect/>
            </a:stretch>
          </p:blipFill>
          <p:spPr>
            <a:xfrm>
              <a:off x="4101230" y="4881428"/>
              <a:ext cx="675634" cy="675634"/>
            </a:xfrm>
            <a:prstGeom prst="rect">
              <a:avLst/>
            </a:prstGeom>
          </p:spPr>
        </p:pic>
        <p:sp>
          <p:nvSpPr>
            <p:cNvPr id="10" name="Subtitle 2">
              <a:extLst>
                <a:ext uri="{FF2B5EF4-FFF2-40B4-BE49-F238E27FC236}">
                  <a16:creationId xmlns:a16="http://schemas.microsoft.com/office/drawing/2014/main" id="{4A2FCF08-9557-D8FA-1ADA-56D4935DF417}"/>
                </a:ext>
              </a:extLst>
            </p:cNvPr>
            <p:cNvSpPr txBox="1">
              <a:spLocks/>
            </p:cNvSpPr>
            <p:nvPr/>
          </p:nvSpPr>
          <p:spPr>
            <a:xfrm>
              <a:off x="1693167" y="5680051"/>
              <a:ext cx="675634" cy="22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Arial" panose="020B0604020202020204" pitchFamily="34" charset="0"/>
                  <a:cs typeface="Arial" panose="020B0604020202020204" pitchFamily="34" charset="0"/>
                </a:rPr>
                <a:t>HIV</a:t>
              </a:r>
            </a:p>
          </p:txBody>
        </p:sp>
        <p:sp>
          <p:nvSpPr>
            <p:cNvPr id="11" name="Subtitle 2">
              <a:extLst>
                <a:ext uri="{FF2B5EF4-FFF2-40B4-BE49-F238E27FC236}">
                  <a16:creationId xmlns:a16="http://schemas.microsoft.com/office/drawing/2014/main" id="{F1C22B0F-8369-E60B-A43C-DC943E185C9C}"/>
                </a:ext>
              </a:extLst>
            </p:cNvPr>
            <p:cNvSpPr txBox="1">
              <a:spLocks/>
            </p:cNvSpPr>
            <p:nvPr/>
          </p:nvSpPr>
          <p:spPr>
            <a:xfrm>
              <a:off x="3933093" y="5680051"/>
              <a:ext cx="1011907" cy="28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Lassa Virus</a:t>
              </a:r>
            </a:p>
          </p:txBody>
        </p:sp>
        <p:sp>
          <p:nvSpPr>
            <p:cNvPr id="12" name="Subtitle 2">
              <a:extLst>
                <a:ext uri="{FF2B5EF4-FFF2-40B4-BE49-F238E27FC236}">
                  <a16:creationId xmlns:a16="http://schemas.microsoft.com/office/drawing/2014/main" id="{B9509096-A2E0-D00E-D4FA-506F83E4E6A3}"/>
                </a:ext>
              </a:extLst>
            </p:cNvPr>
            <p:cNvSpPr txBox="1">
              <a:spLocks/>
            </p:cNvSpPr>
            <p:nvPr/>
          </p:nvSpPr>
          <p:spPr>
            <a:xfrm>
              <a:off x="2875727" y="5683579"/>
              <a:ext cx="675634"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TB</a:t>
              </a:r>
            </a:p>
          </p:txBody>
        </p:sp>
        <p:sp>
          <p:nvSpPr>
            <p:cNvPr id="13" name="Subtitle 2">
              <a:extLst>
                <a:ext uri="{FF2B5EF4-FFF2-40B4-BE49-F238E27FC236}">
                  <a16:creationId xmlns:a16="http://schemas.microsoft.com/office/drawing/2014/main" id="{91E14945-4E78-E475-D387-76AD6D2228A5}"/>
                </a:ext>
              </a:extLst>
            </p:cNvPr>
            <p:cNvSpPr txBox="1">
              <a:spLocks/>
            </p:cNvSpPr>
            <p:nvPr/>
          </p:nvSpPr>
          <p:spPr>
            <a:xfrm>
              <a:off x="5189345" y="5680051"/>
              <a:ext cx="850817"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Vaccines</a:t>
              </a:r>
            </a:p>
          </p:txBody>
        </p:sp>
      </p:grpSp>
    </p:spTree>
    <p:extLst>
      <p:ext uri="{BB962C8B-B14F-4D97-AF65-F5344CB8AC3E}">
        <p14:creationId xmlns:p14="http://schemas.microsoft.com/office/powerpoint/2010/main" val="169438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F1FFD3-3A73-0EDA-A63A-597F4DA138F6}"/>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9" y="643845"/>
            <a:ext cx="5238196" cy="1146431"/>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What is a Vaccine Clinical Trial?</a:t>
            </a:r>
          </a:p>
        </p:txBody>
      </p:sp>
      <p:pic>
        <p:nvPicPr>
          <p:cNvPr id="14" name="Picture 13">
            <a:extLst>
              <a:ext uri="{FF2B5EF4-FFF2-40B4-BE49-F238E27FC236}">
                <a16:creationId xmlns:a16="http://schemas.microsoft.com/office/drawing/2014/main" id="{7F7F3BD9-1A4A-176D-16EC-C313C9D31AEF}"/>
              </a:ext>
            </a:extLst>
          </p:cNvPr>
          <p:cNvPicPr>
            <a:picLocks noChangeAspect="1"/>
          </p:cNvPicPr>
          <p:nvPr/>
        </p:nvPicPr>
        <p:blipFill>
          <a:blip r:embed="rId4"/>
          <a:stretch>
            <a:fillRect/>
          </a:stretch>
        </p:blipFill>
        <p:spPr>
          <a:xfrm>
            <a:off x="353095" y="484540"/>
            <a:ext cx="931100" cy="931100"/>
          </a:xfrm>
          <a:prstGeom prst="rect">
            <a:avLst/>
          </a:prstGeom>
        </p:spPr>
      </p:pic>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542844" y="2107094"/>
            <a:ext cx="4869896" cy="3430107"/>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 type of research that studies new medicines, treatments, or prevention tools to evaluate their effect on human health.​</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Clinical trials evaluate whether candidate vaccines are effective at preventing or controlling infections and diseases.​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 sequential series of trials are required to determine whether the candidate vaccine is both safe and efficacious.​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Clinical trials are necessary for licensing new vaccines and medicines.​</a:t>
            </a:r>
          </a:p>
        </p:txBody>
      </p:sp>
      <p:sp>
        <p:nvSpPr>
          <p:cNvPr id="4" name="TextBox 3">
            <a:extLst>
              <a:ext uri="{FF2B5EF4-FFF2-40B4-BE49-F238E27FC236}">
                <a16:creationId xmlns:a16="http://schemas.microsoft.com/office/drawing/2014/main" id="{7E3F9AB0-DAF1-F2A6-5C1A-093FEAE636BC}"/>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267021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BE9C15-9201-0976-C6DC-C19C5E18D820}"/>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536302" y="643845"/>
            <a:ext cx="3081542" cy="1423494"/>
          </a:xfrm>
        </p:spPr>
        <p:txBody>
          <a:bodyPr anchor="t" anchorCtr="0">
            <a:normAutofit/>
          </a:bodyPr>
          <a:lstStyle/>
          <a:p>
            <a:pPr algn="l"/>
            <a:r>
              <a:rPr lang="en-US" sz="3600" dirty="0">
                <a:solidFill>
                  <a:srgbClr val="88BD34"/>
                </a:solidFill>
                <a:latin typeface="Arial" panose="020B0604020202020204" pitchFamily="34" charset="0"/>
                <a:cs typeface="Arial" panose="020B0604020202020204" pitchFamily="34" charset="0"/>
              </a:rPr>
              <a:t>Phases of Clinical Trials</a:t>
            </a:r>
          </a:p>
        </p:txBody>
      </p:sp>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536301" y="2175641"/>
            <a:ext cx="1921452" cy="2466265"/>
          </a:xfrm>
        </p:spPr>
        <p:txBody>
          <a:bodyPr>
            <a:noAutofit/>
          </a:bodyPr>
          <a:lstStyle/>
          <a:p>
            <a:pPr algn="l">
              <a:lnSpc>
                <a:spcPct val="100000"/>
              </a:lnSpc>
            </a:pPr>
            <a:r>
              <a:rPr lang="en-ZA" sz="1600" b="1" dirty="0">
                <a:solidFill>
                  <a:srgbClr val="00558C"/>
                </a:solidFill>
                <a:latin typeface="Arial" panose="020B0604020202020204" pitchFamily="34" charset="0"/>
                <a:cs typeface="Arial" panose="020B0604020202020204" pitchFamily="34" charset="0"/>
              </a:rPr>
              <a:t>Highlights:</a:t>
            </a:r>
            <a:r>
              <a:rPr lang="en-ZA" sz="1600" dirty="0">
                <a:solidFill>
                  <a:srgbClr val="00558C"/>
                </a:solidFill>
                <a:latin typeface="Arial" panose="020B0604020202020204" pitchFamily="34" charset="0"/>
                <a:cs typeface="Arial" panose="020B0604020202020204" pitchFamily="34" charset="0"/>
              </a:rPr>
              <a:t>​</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Safety​</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Efficacy​</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Effectiveness​</a:t>
            </a:r>
          </a:p>
        </p:txBody>
      </p:sp>
      <p:sp>
        <p:nvSpPr>
          <p:cNvPr id="2" name="TextBox 1">
            <a:extLst>
              <a:ext uri="{FF2B5EF4-FFF2-40B4-BE49-F238E27FC236}">
                <a16:creationId xmlns:a16="http://schemas.microsoft.com/office/drawing/2014/main" id="{C39F575A-55BD-B122-3C9B-FE8171E1FF99}"/>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314017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11604-3464-D13F-947E-F49C34F20DF0}"/>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536301" y="643845"/>
            <a:ext cx="5809082" cy="1070030"/>
          </a:xfrm>
        </p:spPr>
        <p:txBody>
          <a:bodyPr anchor="t" anchorCtr="0">
            <a:normAutofit/>
          </a:bodyPr>
          <a:lstStyle/>
          <a:p>
            <a:pPr algn="l"/>
            <a:r>
              <a:rPr lang="en-US" sz="3600" dirty="0">
                <a:solidFill>
                  <a:srgbClr val="88BD34"/>
                </a:solidFill>
                <a:latin typeface="Arial" panose="020B0604020202020204" pitchFamily="34" charset="0"/>
                <a:cs typeface="Arial" panose="020B0604020202020204" pitchFamily="34" charset="0"/>
              </a:rPr>
              <a:t>Safety</a:t>
            </a:r>
          </a:p>
        </p:txBody>
      </p:sp>
      <p:sp>
        <p:nvSpPr>
          <p:cNvPr id="6" name="Rectangle 5">
            <a:extLst>
              <a:ext uri="{FF2B5EF4-FFF2-40B4-BE49-F238E27FC236}">
                <a16:creationId xmlns:a16="http://schemas.microsoft.com/office/drawing/2014/main" id="{91C1F224-A93F-38DD-C006-AA102FF43BFD}"/>
              </a:ext>
            </a:extLst>
          </p:cNvPr>
          <p:cNvSpPr/>
          <p:nvPr/>
        </p:nvSpPr>
        <p:spPr>
          <a:xfrm>
            <a:off x="5766323" y="27989"/>
            <a:ext cx="1819468" cy="123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58D0D516-2E0A-462D-E898-C6DC4F7C53A5}"/>
              </a:ext>
            </a:extLst>
          </p:cNvPr>
          <p:cNvSpPr>
            <a:spLocks noGrp="1"/>
          </p:cNvSpPr>
          <p:nvPr>
            <p:ph type="subTitle" idx="1"/>
          </p:nvPr>
        </p:nvSpPr>
        <p:spPr>
          <a:xfrm>
            <a:off x="536301" y="1713875"/>
            <a:ext cx="5809082" cy="3305165"/>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To make sure that all possible side-effects are recorded, even rare or uncommon ones.​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‘Adverse events’ can be mild, moderate, or severe.​</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Common reactions that are expected for vaccines include fever, headache, tiredness, or body aches.​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Serious reactions to vaccines are very rare.​</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Safety monitoring continues through the reporting of side effects even after a vaccine has been approved for use.​</a:t>
            </a:r>
          </a:p>
        </p:txBody>
      </p:sp>
      <p:pic>
        <p:nvPicPr>
          <p:cNvPr id="8" name="Picture 7">
            <a:extLst>
              <a:ext uri="{FF2B5EF4-FFF2-40B4-BE49-F238E27FC236}">
                <a16:creationId xmlns:a16="http://schemas.microsoft.com/office/drawing/2014/main" id="{7C07FD09-7F98-27BD-C8F4-6741C1E05C63}"/>
              </a:ext>
            </a:extLst>
          </p:cNvPr>
          <p:cNvPicPr>
            <a:picLocks noChangeAspect="1"/>
          </p:cNvPicPr>
          <p:nvPr/>
        </p:nvPicPr>
        <p:blipFill>
          <a:blip r:embed="rId4"/>
          <a:stretch>
            <a:fillRect/>
          </a:stretch>
        </p:blipFill>
        <p:spPr>
          <a:xfrm rot="10800000" flipH="1">
            <a:off x="4677302" y="4057128"/>
            <a:ext cx="5442004" cy="2162361"/>
          </a:xfrm>
          <a:prstGeom prst="rect">
            <a:avLst/>
          </a:prstGeom>
        </p:spPr>
      </p:pic>
      <p:sp>
        <p:nvSpPr>
          <p:cNvPr id="11" name="Subtitle 2">
            <a:extLst>
              <a:ext uri="{FF2B5EF4-FFF2-40B4-BE49-F238E27FC236}">
                <a16:creationId xmlns:a16="http://schemas.microsoft.com/office/drawing/2014/main" id="{B3560539-83DF-26ED-C17A-C6A9E03C5523}"/>
              </a:ext>
            </a:extLst>
          </p:cNvPr>
          <p:cNvSpPr txBox="1">
            <a:spLocks/>
          </p:cNvSpPr>
          <p:nvPr/>
        </p:nvSpPr>
        <p:spPr>
          <a:xfrm>
            <a:off x="5113969" y="4816219"/>
            <a:ext cx="4758061" cy="12154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ZA" sz="1600" dirty="0">
                <a:solidFill>
                  <a:schemeClr val="bg1"/>
                </a:solidFill>
                <a:latin typeface="Arial" panose="020B0604020202020204" pitchFamily="34" charset="0"/>
                <a:cs typeface="Arial" panose="020B0604020202020204" pitchFamily="34" charset="0"/>
              </a:rPr>
              <a:t>Safety is evaluated in the different clinical trial phases of a candidate vaccine to establish the product(s) does not cause serious reactions, or side effects that would prevent its use.​</a:t>
            </a:r>
          </a:p>
        </p:txBody>
      </p:sp>
      <p:pic>
        <p:nvPicPr>
          <p:cNvPr id="3" name="Picture 2">
            <a:extLst>
              <a:ext uri="{FF2B5EF4-FFF2-40B4-BE49-F238E27FC236}">
                <a16:creationId xmlns:a16="http://schemas.microsoft.com/office/drawing/2014/main" id="{80BC7819-51FF-069D-3C5E-17F49014AD89}"/>
              </a:ext>
            </a:extLst>
          </p:cNvPr>
          <p:cNvPicPr>
            <a:picLocks noChangeAspect="1"/>
          </p:cNvPicPr>
          <p:nvPr/>
        </p:nvPicPr>
        <p:blipFill>
          <a:blip r:embed="rId5"/>
          <a:stretch>
            <a:fillRect/>
          </a:stretch>
        </p:blipFill>
        <p:spPr>
          <a:xfrm>
            <a:off x="8090041" y="1178860"/>
            <a:ext cx="2546616" cy="2546616"/>
          </a:xfrm>
          <a:prstGeom prst="rect">
            <a:avLst/>
          </a:prstGeom>
        </p:spPr>
      </p:pic>
      <p:sp>
        <p:nvSpPr>
          <p:cNvPr id="2" name="TextBox 1">
            <a:extLst>
              <a:ext uri="{FF2B5EF4-FFF2-40B4-BE49-F238E27FC236}">
                <a16:creationId xmlns:a16="http://schemas.microsoft.com/office/drawing/2014/main" id="{32C73426-2AD0-F62F-24BC-AB3785A84461}"/>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308862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B32B99-1734-3CBF-750A-BA5EC90AD3CB}"/>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536301" y="643845"/>
            <a:ext cx="5809082" cy="1070030"/>
          </a:xfrm>
        </p:spPr>
        <p:txBody>
          <a:bodyPr anchor="t" anchorCtr="0">
            <a:normAutofit/>
          </a:bodyPr>
          <a:lstStyle/>
          <a:p>
            <a:pPr algn="l"/>
            <a:r>
              <a:rPr lang="en-US" sz="3600" dirty="0">
                <a:solidFill>
                  <a:srgbClr val="88BD34"/>
                </a:solidFill>
                <a:latin typeface="Arial" panose="020B0604020202020204" pitchFamily="34" charset="0"/>
                <a:cs typeface="Arial" panose="020B0604020202020204" pitchFamily="34" charset="0"/>
              </a:rPr>
              <a:t>Placebo</a:t>
            </a:r>
          </a:p>
        </p:txBody>
      </p:sp>
      <p:sp>
        <p:nvSpPr>
          <p:cNvPr id="6" name="Rectangle 5">
            <a:extLst>
              <a:ext uri="{FF2B5EF4-FFF2-40B4-BE49-F238E27FC236}">
                <a16:creationId xmlns:a16="http://schemas.microsoft.com/office/drawing/2014/main" id="{91C1F224-A93F-38DD-C006-AA102FF43BFD}"/>
              </a:ext>
            </a:extLst>
          </p:cNvPr>
          <p:cNvSpPr/>
          <p:nvPr/>
        </p:nvSpPr>
        <p:spPr>
          <a:xfrm>
            <a:off x="5766323" y="27989"/>
            <a:ext cx="1819468" cy="123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58D0D516-2E0A-462D-E898-C6DC4F7C53A5}"/>
              </a:ext>
            </a:extLst>
          </p:cNvPr>
          <p:cNvSpPr>
            <a:spLocks noGrp="1"/>
          </p:cNvSpPr>
          <p:nvPr>
            <p:ph type="subTitle" idx="1"/>
          </p:nvPr>
        </p:nvSpPr>
        <p:spPr>
          <a:xfrm>
            <a:off x="536301" y="1713875"/>
            <a:ext cx="2750238" cy="4342367"/>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 harmless, inactive substance.​</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Given to one group of participants in a clinical trial, while the candidate vaccine is given to another group.​</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The group receiving the placebo is usually called the control group. ​</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In this way researchers have a comparator to tell if the vaccine candidate is safe and effective.​</a:t>
            </a:r>
          </a:p>
        </p:txBody>
      </p:sp>
      <p:sp>
        <p:nvSpPr>
          <p:cNvPr id="2" name="TextBox 1">
            <a:extLst>
              <a:ext uri="{FF2B5EF4-FFF2-40B4-BE49-F238E27FC236}">
                <a16:creationId xmlns:a16="http://schemas.microsoft.com/office/drawing/2014/main" id="{12E162B7-C2E0-D634-0124-469524150132}"/>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327325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D2BE5-2BFA-F0D1-C9FE-5431BB017B92}"/>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536301" y="643845"/>
            <a:ext cx="5809082" cy="1070030"/>
          </a:xfrm>
        </p:spPr>
        <p:txBody>
          <a:bodyPr anchor="t" anchorCtr="0">
            <a:normAutofit/>
          </a:bodyPr>
          <a:lstStyle/>
          <a:p>
            <a:pPr algn="l"/>
            <a:r>
              <a:rPr lang="en-US" sz="3600" dirty="0">
                <a:solidFill>
                  <a:srgbClr val="56BDB9"/>
                </a:solidFill>
                <a:latin typeface="Arial" panose="020B0604020202020204" pitchFamily="34" charset="0"/>
                <a:cs typeface="Arial" panose="020B0604020202020204" pitchFamily="34" charset="0"/>
              </a:rPr>
              <a:t>Randomisation</a:t>
            </a:r>
          </a:p>
        </p:txBody>
      </p:sp>
      <p:sp>
        <p:nvSpPr>
          <p:cNvPr id="6" name="Rectangle 5">
            <a:extLst>
              <a:ext uri="{FF2B5EF4-FFF2-40B4-BE49-F238E27FC236}">
                <a16:creationId xmlns:a16="http://schemas.microsoft.com/office/drawing/2014/main" id="{91C1F224-A93F-38DD-C006-AA102FF43BFD}"/>
              </a:ext>
            </a:extLst>
          </p:cNvPr>
          <p:cNvSpPr/>
          <p:nvPr/>
        </p:nvSpPr>
        <p:spPr>
          <a:xfrm>
            <a:off x="5766323" y="27989"/>
            <a:ext cx="1819468" cy="123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FDE927A-9FBF-26D0-F670-35ACA61FF092}"/>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5351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AB24E-0239-4FE1-C6DE-94E0CCEBA3BF}"/>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536301" y="643845"/>
            <a:ext cx="5809082" cy="1070030"/>
          </a:xfrm>
        </p:spPr>
        <p:txBody>
          <a:bodyPr anchor="t" anchorCtr="0">
            <a:normAutofit/>
          </a:bodyPr>
          <a:lstStyle/>
          <a:p>
            <a:pPr algn="l"/>
            <a:r>
              <a:rPr lang="en-US" sz="3600" dirty="0">
                <a:solidFill>
                  <a:srgbClr val="56BDB9"/>
                </a:solidFill>
                <a:latin typeface="Arial" panose="020B0604020202020204" pitchFamily="34" charset="0"/>
                <a:cs typeface="Arial" panose="020B0604020202020204" pitchFamily="34" charset="0"/>
              </a:rPr>
              <a:t>Blinding</a:t>
            </a:r>
          </a:p>
        </p:txBody>
      </p:sp>
      <p:sp>
        <p:nvSpPr>
          <p:cNvPr id="6" name="Rectangle 5">
            <a:extLst>
              <a:ext uri="{FF2B5EF4-FFF2-40B4-BE49-F238E27FC236}">
                <a16:creationId xmlns:a16="http://schemas.microsoft.com/office/drawing/2014/main" id="{91C1F224-A93F-38DD-C006-AA102FF43BFD}"/>
              </a:ext>
            </a:extLst>
          </p:cNvPr>
          <p:cNvSpPr/>
          <p:nvPr/>
        </p:nvSpPr>
        <p:spPr>
          <a:xfrm>
            <a:off x="5766323" y="27989"/>
            <a:ext cx="1819468" cy="123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EFD43CB-CDD2-D2C0-58F8-D05633E43E5E}"/>
              </a:ext>
            </a:extLst>
          </p:cNvPr>
          <p:cNvPicPr>
            <a:picLocks noChangeAspect="1"/>
          </p:cNvPicPr>
          <p:nvPr/>
        </p:nvPicPr>
        <p:blipFill>
          <a:blip r:embed="rId4"/>
          <a:stretch>
            <a:fillRect/>
          </a:stretch>
        </p:blipFill>
        <p:spPr>
          <a:xfrm rot="10800000" flipH="1" flipV="1">
            <a:off x="7999418" y="485687"/>
            <a:ext cx="3097170" cy="1228188"/>
          </a:xfrm>
          <a:prstGeom prst="rect">
            <a:avLst/>
          </a:prstGeom>
        </p:spPr>
      </p:pic>
      <p:sp>
        <p:nvSpPr>
          <p:cNvPr id="10" name="Subtitle 2">
            <a:extLst>
              <a:ext uri="{FF2B5EF4-FFF2-40B4-BE49-F238E27FC236}">
                <a16:creationId xmlns:a16="http://schemas.microsoft.com/office/drawing/2014/main" id="{FBAF6443-5066-979A-3A1D-F46125E1B32F}"/>
              </a:ext>
            </a:extLst>
          </p:cNvPr>
          <p:cNvSpPr>
            <a:spLocks noGrp="1"/>
          </p:cNvSpPr>
          <p:nvPr>
            <p:ph type="subTitle" idx="1"/>
          </p:nvPr>
        </p:nvSpPr>
        <p:spPr>
          <a:xfrm>
            <a:off x="8292381" y="681222"/>
            <a:ext cx="2545532" cy="607106"/>
          </a:xfrm>
        </p:spPr>
        <p:txBody>
          <a:bodyPr>
            <a:noAutofit/>
          </a:bodyPr>
          <a:lstStyle/>
          <a:p>
            <a:pPr>
              <a:lnSpc>
                <a:spcPct val="100000"/>
              </a:lnSpc>
            </a:pPr>
            <a:r>
              <a:rPr lang="en-ZA" sz="1600" dirty="0">
                <a:solidFill>
                  <a:srgbClr val="00558C"/>
                </a:solidFill>
                <a:latin typeface="Arial" panose="020B0604020202020204" pitchFamily="34" charset="0"/>
                <a:cs typeface="Arial" panose="020B0604020202020204" pitchFamily="34" charset="0"/>
              </a:rPr>
              <a:t>Having a blind trial helps prevent any bias.​</a:t>
            </a:r>
          </a:p>
        </p:txBody>
      </p:sp>
      <p:sp>
        <p:nvSpPr>
          <p:cNvPr id="3" name="TextBox 2">
            <a:extLst>
              <a:ext uri="{FF2B5EF4-FFF2-40B4-BE49-F238E27FC236}">
                <a16:creationId xmlns:a16="http://schemas.microsoft.com/office/drawing/2014/main" id="{B812BF90-1618-9345-E6FF-A1D646D5F08B}"/>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88BD34"/>
                </a:solidFill>
                <a:latin typeface="Arial" panose="020B0604020202020204" pitchFamily="34" charset="0"/>
                <a:cs typeface="Arial" panose="020B0604020202020204" pitchFamily="34" charset="0"/>
              </a:rPr>
              <a:t>IAVI VACCINE LITERACY LIBRARY  |   MODULE 5</a:t>
            </a:r>
          </a:p>
        </p:txBody>
      </p:sp>
    </p:spTree>
    <p:extLst>
      <p:ext uri="{BB962C8B-B14F-4D97-AF65-F5344CB8AC3E}">
        <p14:creationId xmlns:p14="http://schemas.microsoft.com/office/powerpoint/2010/main" val="4109658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19827</TotalTime>
  <Words>592</Words>
  <Application>Microsoft Macintosh PowerPoint</Application>
  <PresentationFormat>Widescreen</PresentationFormat>
  <Paragraphs>63</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Museo Sans 700</vt:lpstr>
      <vt:lpstr>Office Theme</vt:lpstr>
      <vt:lpstr>PowerPoint Presentation</vt:lpstr>
      <vt:lpstr>PowerPoint Presentation</vt:lpstr>
      <vt:lpstr>PowerPoint Presentation</vt:lpstr>
      <vt:lpstr>What is a Vaccine Clinical Trial?</vt:lpstr>
      <vt:lpstr>Phases of Clinical Trials</vt:lpstr>
      <vt:lpstr>Safety</vt:lpstr>
      <vt:lpstr>Placebo</vt:lpstr>
      <vt:lpstr>Randomisation</vt:lpstr>
      <vt:lpstr>Blinding</vt:lpstr>
      <vt:lpstr>Efficacy vs Effectiveness</vt:lpstr>
      <vt:lpstr>Clinical Trials in Low- and Middle- Income Countries</vt:lpstr>
      <vt:lpstr>Participation in Clinical Trials​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Nicole Sender</cp:lastModifiedBy>
  <cp:revision>250</cp:revision>
  <dcterms:created xsi:type="dcterms:W3CDTF">2022-05-18T20:49:06Z</dcterms:created>
  <dcterms:modified xsi:type="dcterms:W3CDTF">2022-08-22T17:17:58Z</dcterms:modified>
  <cp:category/>
</cp:coreProperties>
</file>