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69" r:id="rId3"/>
    <p:sldId id="308" r:id="rId4"/>
    <p:sldId id="320" r:id="rId5"/>
    <p:sldId id="311" r:id="rId6"/>
    <p:sldId id="312" r:id="rId7"/>
    <p:sldId id="313" r:id="rId8"/>
    <p:sldId id="314" r:id="rId9"/>
    <p:sldId id="317" r:id="rId10"/>
    <p:sldId id="318" r:id="rId11"/>
    <p:sldId id="315" r:id="rId12"/>
    <p:sldId id="364" r:id="rId13"/>
    <p:sldId id="379" r:id="rId14"/>
    <p:sldId id="309" r:id="rId15"/>
    <p:sldId id="3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7E"/>
    <a:srgbClr val="56BDB9"/>
    <a:srgbClr val="5CE8A2"/>
    <a:srgbClr val="ED6D28"/>
    <a:srgbClr val="02B5E4"/>
    <a:srgbClr val="00558C"/>
    <a:srgbClr val="00B5E2"/>
    <a:srgbClr val="713AB4"/>
    <a:srgbClr val="62439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p:restoredTop sz="96983"/>
  </p:normalViewPr>
  <p:slideViewPr>
    <p:cSldViewPr snapToGrid="0" snapToObjects="1">
      <p:cViewPr varScale="1">
        <p:scale>
          <a:sx n="123" d="100"/>
          <a:sy n="123" d="100"/>
        </p:scale>
        <p:origin x="20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06CD-74DD-D341-A5DD-606DA0F434D1}" type="datetimeFigureOut">
              <a:rPr lang="en-US" smtClean="0"/>
              <a:t>8/22/22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BB721-0EAC-5F43-A670-0F6BBAB068A0}" type="slidenum">
              <a:rPr lang="en-US" smtClean="0"/>
              <a:t>‹#›</a:t>
            </a:fld>
            <a:endParaRPr lang="en-US" dirty="0"/>
          </a:p>
        </p:txBody>
      </p:sp>
    </p:spTree>
    <p:extLst>
      <p:ext uri="{BB962C8B-B14F-4D97-AF65-F5344CB8AC3E}">
        <p14:creationId xmlns:p14="http://schemas.microsoft.com/office/powerpoint/2010/main" val="28375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a:t>
            </a:fld>
            <a:endParaRPr lang="en-US" dirty="0"/>
          </a:p>
        </p:txBody>
      </p:sp>
    </p:spTree>
    <p:extLst>
      <p:ext uri="{BB962C8B-B14F-4D97-AF65-F5344CB8AC3E}">
        <p14:creationId xmlns:p14="http://schemas.microsoft.com/office/powerpoint/2010/main" val="19242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4</a:t>
            </a:fld>
            <a:endParaRPr lang="en-US" dirty="0"/>
          </a:p>
        </p:txBody>
      </p:sp>
    </p:spTree>
    <p:extLst>
      <p:ext uri="{BB962C8B-B14F-4D97-AF65-F5344CB8AC3E}">
        <p14:creationId xmlns:p14="http://schemas.microsoft.com/office/powerpoint/2010/main" val="307609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5</a:t>
            </a:fld>
            <a:endParaRPr lang="en-US" dirty="0"/>
          </a:p>
        </p:txBody>
      </p:sp>
    </p:spTree>
    <p:extLst>
      <p:ext uri="{BB962C8B-B14F-4D97-AF65-F5344CB8AC3E}">
        <p14:creationId xmlns:p14="http://schemas.microsoft.com/office/powerpoint/2010/main" val="222212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6</a:t>
            </a:fld>
            <a:endParaRPr lang="en-US" dirty="0"/>
          </a:p>
        </p:txBody>
      </p:sp>
    </p:spTree>
    <p:extLst>
      <p:ext uri="{BB962C8B-B14F-4D97-AF65-F5344CB8AC3E}">
        <p14:creationId xmlns:p14="http://schemas.microsoft.com/office/powerpoint/2010/main" val="54458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8</a:t>
            </a:fld>
            <a:endParaRPr lang="en-US" dirty="0"/>
          </a:p>
        </p:txBody>
      </p:sp>
    </p:spTree>
    <p:extLst>
      <p:ext uri="{BB962C8B-B14F-4D97-AF65-F5344CB8AC3E}">
        <p14:creationId xmlns:p14="http://schemas.microsoft.com/office/powerpoint/2010/main" val="39230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9</a:t>
            </a:fld>
            <a:endParaRPr lang="en-US" dirty="0"/>
          </a:p>
        </p:txBody>
      </p:sp>
    </p:spTree>
    <p:extLst>
      <p:ext uri="{BB962C8B-B14F-4D97-AF65-F5344CB8AC3E}">
        <p14:creationId xmlns:p14="http://schemas.microsoft.com/office/powerpoint/2010/main" val="429401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8BD-1665-7BF3-B2D7-ED60414110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363FC45-76EF-9A66-7D46-783381BBE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672E774-2326-2951-92B8-0EAC921C5CE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3F26378B-B43E-CFD5-2591-8B45C0F9DE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EBFE0-5BDB-FB05-101C-72814ED8461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98830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656A-C0C3-D0EE-C790-C5E3289D18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6789BD-3E35-E503-CC20-355A954F68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B89A37-D7BA-ECBB-85A1-00485147F55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26AAAE08-0D4D-2D9F-750C-0020CA1BF7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584E5-1F89-C4D4-1F78-C6AB19063CC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67304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103-428D-0249-995D-5E632EAF72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3FBA20-2FA7-733C-B1FC-5A781703FC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2F903-3309-130C-D37E-BE1F1CCDB1D4}"/>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EB911687-F3FC-340B-6FD0-EB497B229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6698B-AB7F-B8EC-B84D-9B5C7AFD877F}"/>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22368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d - Donor Logo">
    <p:spTree>
      <p:nvGrpSpPr>
        <p:cNvPr id="1" name=""/>
        <p:cNvGrpSpPr/>
        <p:nvPr/>
      </p:nvGrpSpPr>
      <p:grpSpPr>
        <a:xfrm>
          <a:off x="0" y="0"/>
          <a:ext cx="0" cy="0"/>
          <a:chOff x="0" y="0"/>
          <a:chExt cx="0" cy="0"/>
        </a:xfrm>
      </p:grpSpPr>
      <p:pic>
        <p:nvPicPr>
          <p:cNvPr id="319" name="Picture 13" descr="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4642" y="5868824"/>
            <a:ext cx="631609" cy="286829"/>
          </a:xfrm>
          <a:prstGeom prst="rect">
            <a:avLst/>
          </a:prstGeom>
          <a:ln w="12700">
            <a:miter lim="400000"/>
          </a:ln>
        </p:spPr>
      </p:pic>
      <p:sp>
        <p:nvSpPr>
          <p:cNvPr id="320" name="Straight Connector 14"/>
          <p:cNvSpPr/>
          <p:nvPr/>
        </p:nvSpPr>
        <p:spPr>
          <a:xfrm flipH="1">
            <a:off x="472762" y="1"/>
            <a:ext cx="1" cy="6851655"/>
          </a:xfrm>
          <a:prstGeom prst="line">
            <a:avLst/>
          </a:prstGeom>
          <a:ln w="25400">
            <a:solidFill>
              <a:srgbClr val="FFFFFF"/>
            </a:solidFill>
          </a:ln>
        </p:spPr>
        <p:txBody>
          <a:bodyPr lIns="45719" rIns="45719"/>
          <a:lstStyle/>
          <a:p>
            <a:endParaRPr sz="2760" b="0" i="0" dirty="0">
              <a:latin typeface="Arial" panose="020B0604020202020204" pitchFamily="34" charset="0"/>
              <a:ea typeface="Helvetica Neue Regular" panose="02000503000000020004" pitchFamily="2" charset="0"/>
              <a:cs typeface="Arial" panose="020B0604020202020204" pitchFamily="34" charset="0"/>
            </a:endParaRPr>
          </a:p>
        </p:txBody>
      </p:sp>
      <p:sp>
        <p:nvSpPr>
          <p:cNvPr id="322" name="Rectangle 5"/>
          <p:cNvSpPr/>
          <p:nvPr/>
        </p:nvSpPr>
        <p:spPr>
          <a:xfrm>
            <a:off x="0" y="6344"/>
            <a:ext cx="12393826" cy="6858000"/>
          </a:xfrm>
          <a:prstGeom prst="rect">
            <a:avLst/>
          </a:prstGeom>
          <a:solidFill>
            <a:srgbClr val="FFFFFF"/>
          </a:solidFill>
          <a:ln w="12700">
            <a:miter lim="400000"/>
          </a:ln>
        </p:spPr>
        <p:txBody>
          <a:bodyPr lIns="45719" rIns="45719" anchor="ctr"/>
          <a:lstStyle/>
          <a:p>
            <a:pPr algn="ctr">
              <a:defRPr sz="3100">
                <a:solidFill>
                  <a:srgbClr val="FFFFFF"/>
                </a:solidFill>
              </a:defRPr>
            </a:pPr>
            <a:endParaRPr sz="3100" b="0" i="0" dirty="0">
              <a:latin typeface="Arial" panose="020B0604020202020204" pitchFamily="34" charset="0"/>
              <a:ea typeface="Helvetica Neue Regular" panose="02000503000000020004" pitchFamily="2" charset="0"/>
              <a:cs typeface="Arial" panose="020B0604020202020204" pitchFamily="34" charset="0"/>
            </a:endParaRPr>
          </a:p>
        </p:txBody>
      </p:sp>
      <p:pic>
        <p:nvPicPr>
          <p:cNvPr id="323" name="Picture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5354" y="976617"/>
            <a:ext cx="10381291" cy="4917453"/>
          </a:xfrm>
          <a:prstGeom prst="rect">
            <a:avLst/>
          </a:prstGeom>
          <a:ln w="12700">
            <a:miter lim="400000"/>
          </a:ln>
        </p:spPr>
      </p:pic>
    </p:spTree>
    <p:extLst>
      <p:ext uri="{BB962C8B-B14F-4D97-AF65-F5344CB8AC3E}">
        <p14:creationId xmlns:p14="http://schemas.microsoft.com/office/powerpoint/2010/main" val="25346175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2B0F-EBA9-872E-A821-1FCE72159C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0AA3AC-20C8-FF5B-78CC-ED530A7EE1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B65FCF-2782-E952-15F9-922518077DEF}"/>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9B65AFB4-B99F-719B-8D33-FEA22CA2D2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21A0C-9D9B-F5E7-7EAF-619878186751}"/>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8031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900F-B63B-B29A-6B19-7142E9B408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6EA1A-2DB1-7780-AD9A-A69FF5C7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F3A29F-14D4-23D5-F6B6-2AC272C495C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A9A89663-FC96-F591-5A0C-ABFBFB9EA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B5CDDF-3349-97AA-3CE1-AD0A9687FADC}"/>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41314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7E5-AA35-1A16-0248-433091327E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287FEA-23BC-CA7F-EAB2-2F0EF1B923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654411-C87B-692F-2CED-0DE3F72D4B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9C2358-98A0-7685-1573-573BD2950003}"/>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B8868A92-7084-9098-7E7C-C9ECF695E7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6EE63-1F93-6D8F-1ED0-705361281CB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981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B121-234A-8CE0-0C17-F1F1D74FE2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6C5822-FE6F-84CB-2463-250E76FD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132B2A-410C-8CB9-0693-2FDC38FE1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6A1E87-58D3-5F81-55BD-A049C8E02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7A9E30-136C-F87A-FE94-6E6A53331C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9E8BFA-3514-4B1D-EAD9-55E18B2E6B7D}"/>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8" name="Footer Placeholder 7">
            <a:extLst>
              <a:ext uri="{FF2B5EF4-FFF2-40B4-BE49-F238E27FC236}">
                <a16:creationId xmlns:a16="http://schemas.microsoft.com/office/drawing/2014/main" id="{2AD72636-51C2-B3A2-A636-732B9F338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E2CC0-DB3A-059E-09F9-D06AB7A2AFD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0590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EA20-17A7-A5FB-F35A-3CC178320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94D8A3-DAF4-E92A-D6E6-A2E6974B47AB}"/>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4" name="Footer Placeholder 3">
            <a:extLst>
              <a:ext uri="{FF2B5EF4-FFF2-40B4-BE49-F238E27FC236}">
                <a16:creationId xmlns:a16="http://schemas.microsoft.com/office/drawing/2014/main" id="{F1FD8006-2014-0697-6DB9-1FD251E826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D0F378-DB75-E74D-59C5-FC46E6EBE69E}"/>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26742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C7714-6558-E81F-2266-352FAA0138DA}"/>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3" name="Footer Placeholder 2">
            <a:extLst>
              <a:ext uri="{FF2B5EF4-FFF2-40B4-BE49-F238E27FC236}">
                <a16:creationId xmlns:a16="http://schemas.microsoft.com/office/drawing/2014/main" id="{AAFE049A-B7CF-0E9A-8BF8-FFFB2FE971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4AE6CC-3DCC-8F92-4E47-12712E971F6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86520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49C-7CA0-84BC-95E1-490AE9A82F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7A6427-D7F0-3745-0DE8-C5971014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B10C17-B1DD-331C-0C63-3D5A976F4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B4B-BAD2-AA2A-CE1D-4F092DE12559}"/>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A25FF4A8-6B62-CDEB-8239-BDAFDEA43C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4AAD45-95F5-F49B-412F-C07260DE1522}"/>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3742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C82D-9A58-BFDF-80CC-9EEB7B6C34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704AFD-640F-FA6F-27E0-7D76A3A4A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0EBCED-0675-103F-E8D8-7E39C557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E8DAFF-A35B-241F-33A6-70E1D54242A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6495362E-3957-30C7-E346-C1650C1A17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6D3BBB-2B93-AB13-9BC4-1533ABBDE6C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42347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9B27A-0FE1-18C0-ADF8-A63356973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CD1C7E-522B-61F8-02F1-483D499C3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703647-DA98-E1C6-C0AF-E4683F6E2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6FA9EA58-7DA5-B2E1-876A-61548FBA0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B7D9AC-8280-FB45-7D7B-730A184A3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CAF0-0EA9-5849-8CA5-63C600C0DBC0}" type="slidenum">
              <a:rPr lang="en-US" smtClean="0"/>
              <a:t>‹#›</a:t>
            </a:fld>
            <a:endParaRPr lang="en-US" dirty="0"/>
          </a:p>
        </p:txBody>
      </p:sp>
    </p:spTree>
    <p:extLst>
      <p:ext uri="{BB962C8B-B14F-4D97-AF65-F5344CB8AC3E}">
        <p14:creationId xmlns:p14="http://schemas.microsoft.com/office/powerpoint/2010/main" val="18640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7B60D-B9B5-1AE3-9445-46DA11EA3DE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F101000-37C2-8A28-9FD2-16207518BAA8}"/>
              </a:ext>
            </a:extLst>
          </p:cNvPr>
          <p:cNvSpPr>
            <a:spLocks noGrp="1"/>
          </p:cNvSpPr>
          <p:nvPr>
            <p:ph type="subTitle" idx="1"/>
          </p:nvPr>
        </p:nvSpPr>
        <p:spPr>
          <a:xfrm>
            <a:off x="1786056" y="5417127"/>
            <a:ext cx="4360155" cy="924704"/>
          </a:xfrm>
        </p:spPr>
        <p:txBody>
          <a:bodyPr>
            <a:normAutofit/>
          </a:bodyPr>
          <a:lstStyle/>
          <a:p>
            <a:pPr algn="l">
              <a:lnSpc>
                <a:spcPct val="100000"/>
              </a:lnSpc>
            </a:pPr>
            <a:r>
              <a:rPr lang="en-US" sz="3200" b="1" dirty="0">
                <a:solidFill>
                  <a:srgbClr val="00B5E2"/>
                </a:solidFill>
                <a:latin typeface="Museo Sans 700" panose="02000000000000000000" pitchFamily="2" charset="77"/>
                <a:cs typeface="Arial" panose="020B0604020202020204" pitchFamily="34" charset="0"/>
              </a:rPr>
              <a:t>2022</a:t>
            </a:r>
          </a:p>
        </p:txBody>
      </p:sp>
      <p:pic>
        <p:nvPicPr>
          <p:cNvPr id="9" name="Picture 8">
            <a:extLst>
              <a:ext uri="{FF2B5EF4-FFF2-40B4-BE49-F238E27FC236}">
                <a16:creationId xmlns:a16="http://schemas.microsoft.com/office/drawing/2014/main" id="{57B16DB4-F403-C843-9EB5-895A9F46A3AE}"/>
              </a:ext>
            </a:extLst>
          </p:cNvPr>
          <p:cNvPicPr>
            <a:picLocks noChangeAspect="1"/>
          </p:cNvPicPr>
          <p:nvPr/>
        </p:nvPicPr>
        <p:blipFill>
          <a:blip r:embed="rId4"/>
          <a:stretch>
            <a:fillRect/>
          </a:stretch>
        </p:blipFill>
        <p:spPr>
          <a:xfrm>
            <a:off x="68240" y="133909"/>
            <a:ext cx="1937982" cy="1775581"/>
          </a:xfrm>
          <a:prstGeom prst="rect">
            <a:avLst/>
          </a:prstGeom>
        </p:spPr>
      </p:pic>
      <p:pic>
        <p:nvPicPr>
          <p:cNvPr id="7" name="Picture 6">
            <a:extLst>
              <a:ext uri="{FF2B5EF4-FFF2-40B4-BE49-F238E27FC236}">
                <a16:creationId xmlns:a16="http://schemas.microsoft.com/office/drawing/2014/main" id="{984090D5-0DF6-426C-8DBF-019A6C1C08B3}"/>
              </a:ext>
            </a:extLst>
          </p:cNvPr>
          <p:cNvPicPr>
            <a:picLocks noChangeAspect="1"/>
          </p:cNvPicPr>
          <p:nvPr/>
        </p:nvPicPr>
        <p:blipFill>
          <a:blip r:embed="rId5"/>
          <a:stretch>
            <a:fillRect/>
          </a:stretch>
        </p:blipFill>
        <p:spPr>
          <a:xfrm>
            <a:off x="1559168" y="1648376"/>
            <a:ext cx="4294715" cy="3685624"/>
          </a:xfrm>
          <a:prstGeom prst="rect">
            <a:avLst/>
          </a:prstGeom>
        </p:spPr>
      </p:pic>
    </p:spTree>
    <p:extLst>
      <p:ext uri="{BB962C8B-B14F-4D97-AF65-F5344CB8AC3E}">
        <p14:creationId xmlns:p14="http://schemas.microsoft.com/office/powerpoint/2010/main" val="417045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AC195">
            <a:alpha val="14229"/>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409AD-6F16-42F0-6B8C-603C35E21AEA}"/>
              </a:ext>
            </a:extLst>
          </p:cNvPr>
          <p:cNvPicPr>
            <a:picLocks noChangeAspect="1"/>
          </p:cNvPicPr>
          <p:nvPr/>
        </p:nvPicPr>
        <p:blipFill>
          <a:blip r:embed="rId2"/>
          <a:stretch>
            <a:fillRect/>
          </a:stretch>
        </p:blipFill>
        <p:spPr>
          <a:xfrm>
            <a:off x="5639" y="0"/>
            <a:ext cx="12180722" cy="6858000"/>
          </a:xfrm>
          <a:prstGeom prst="rect">
            <a:avLst/>
          </a:prstGeom>
        </p:spPr>
      </p:pic>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3"/>
          <a:stretch>
            <a:fillRect/>
          </a:stretch>
        </p:blipFill>
        <p:spPr>
          <a:xfrm>
            <a:off x="369973" y="501419"/>
            <a:ext cx="914221" cy="914221"/>
          </a:xfrm>
          <a:prstGeom prst="rect">
            <a:avLst/>
          </a:prstGeom>
        </p:spPr>
      </p:pic>
      <p:sp>
        <p:nvSpPr>
          <p:cNvPr id="11" name="Subtitle 2">
            <a:extLst>
              <a:ext uri="{FF2B5EF4-FFF2-40B4-BE49-F238E27FC236}">
                <a16:creationId xmlns:a16="http://schemas.microsoft.com/office/drawing/2014/main" id="{D3542783-90B1-D39E-09B8-B9179C0DA11F}"/>
              </a:ext>
            </a:extLst>
          </p:cNvPr>
          <p:cNvSpPr txBox="1">
            <a:spLocks/>
          </p:cNvSpPr>
          <p:nvPr/>
        </p:nvSpPr>
        <p:spPr>
          <a:xfrm>
            <a:off x="533762" y="2146932"/>
            <a:ext cx="2981598" cy="3795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No vaccine approved.​</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Several candidates tested in animal studies.​</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CEPI is supporting the development of six Lassa vaccine candidates based on DNA or recombinant vectors.​</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Three of these have entered Phase I trials in humans as of 2022.​</a:t>
            </a:r>
          </a:p>
        </p:txBody>
      </p:sp>
      <p:sp>
        <p:nvSpPr>
          <p:cNvPr id="8" name="Title 1">
            <a:extLst>
              <a:ext uri="{FF2B5EF4-FFF2-40B4-BE49-F238E27FC236}">
                <a16:creationId xmlns:a16="http://schemas.microsoft.com/office/drawing/2014/main" id="{66A8DB61-22DF-5A7F-A03E-8BE27D30845D}"/>
              </a:ext>
            </a:extLst>
          </p:cNvPr>
          <p:cNvSpPr>
            <a:spLocks noGrp="1"/>
          </p:cNvSpPr>
          <p:nvPr>
            <p:ph type="ctrTitle"/>
          </p:nvPr>
        </p:nvSpPr>
        <p:spPr>
          <a:xfrm>
            <a:off x="1501252" y="538451"/>
            <a:ext cx="6220347" cy="1070030"/>
          </a:xfrm>
        </p:spPr>
        <p:txBody>
          <a:bodyPr anchor="t" anchorCtr="0">
            <a:normAutofit fontScale="90000"/>
          </a:bodyPr>
          <a:lstStyle/>
          <a:p>
            <a:pPr algn="l"/>
            <a:r>
              <a:rPr lang="en-US" sz="4000" dirty="0">
                <a:solidFill>
                  <a:srgbClr val="FF9C19"/>
                </a:solidFill>
                <a:latin typeface="Arial" panose="020B0604020202020204" pitchFamily="34" charset="0"/>
                <a:cs typeface="Arial" panose="020B0604020202020204" pitchFamily="34" charset="0"/>
              </a:rPr>
              <a:t>Lassa Fever Vaccine Research and Development​</a:t>
            </a:r>
          </a:p>
        </p:txBody>
      </p:sp>
      <p:sp>
        <p:nvSpPr>
          <p:cNvPr id="2" name="TextBox 1">
            <a:extLst>
              <a:ext uri="{FF2B5EF4-FFF2-40B4-BE49-F238E27FC236}">
                <a16:creationId xmlns:a16="http://schemas.microsoft.com/office/drawing/2014/main" id="{66550334-B2CA-654A-1A98-1E4D98D9CA5E}"/>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25692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007E">
            <a:alpha val="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9BA716-4BD6-2FE9-3F4F-F0CA79F0AE4F}"/>
              </a:ext>
            </a:extLst>
          </p:cNvPr>
          <p:cNvPicPr>
            <a:picLocks noChangeAspect="1"/>
          </p:cNvPicPr>
          <p:nvPr/>
        </p:nvPicPr>
        <p:blipFill>
          <a:blip r:embed="rId2"/>
          <a:stretch>
            <a:fillRect/>
          </a:stretch>
        </p:blipFill>
        <p:spPr>
          <a:xfrm>
            <a:off x="5639" y="0"/>
            <a:ext cx="12180722" cy="6858000"/>
          </a:xfrm>
          <a:prstGeom prst="rect">
            <a:avLst/>
          </a:prstGeom>
        </p:spPr>
      </p:pic>
      <p:pic>
        <p:nvPicPr>
          <p:cNvPr id="8" name="Picture 7">
            <a:extLst>
              <a:ext uri="{FF2B5EF4-FFF2-40B4-BE49-F238E27FC236}">
                <a16:creationId xmlns:a16="http://schemas.microsoft.com/office/drawing/2014/main" id="{3F3EF672-62EB-617B-5566-191CC70E5F0C}"/>
              </a:ext>
            </a:extLst>
          </p:cNvPr>
          <p:cNvPicPr>
            <a:picLocks noChangeAspect="1"/>
          </p:cNvPicPr>
          <p:nvPr/>
        </p:nvPicPr>
        <p:blipFill>
          <a:blip r:embed="rId3"/>
          <a:stretch>
            <a:fillRect/>
          </a:stretch>
        </p:blipFill>
        <p:spPr>
          <a:xfrm>
            <a:off x="369973" y="484540"/>
            <a:ext cx="914221" cy="914221"/>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2" y="589253"/>
            <a:ext cx="5609231" cy="1070030"/>
          </a:xfrm>
        </p:spPr>
        <p:txBody>
          <a:bodyPr anchor="t" anchorCtr="0">
            <a:normAutofit fontScale="90000"/>
          </a:bodyPr>
          <a:lstStyle/>
          <a:p>
            <a:pPr algn="l"/>
            <a:r>
              <a:rPr lang="en-US" sz="4000" dirty="0">
                <a:solidFill>
                  <a:srgbClr val="9E007E"/>
                </a:solidFill>
                <a:latin typeface="Arial" panose="020B0604020202020204" pitchFamily="34" charset="0"/>
                <a:cs typeface="Arial" panose="020B0604020202020204" pitchFamily="34" charset="0"/>
              </a:rPr>
              <a:t>HIV Vaccine Research and Development​</a:t>
            </a:r>
          </a:p>
        </p:txBody>
      </p:sp>
      <p:sp>
        <p:nvSpPr>
          <p:cNvPr id="13" name="Subtitle 2">
            <a:extLst>
              <a:ext uri="{FF2B5EF4-FFF2-40B4-BE49-F238E27FC236}">
                <a16:creationId xmlns:a16="http://schemas.microsoft.com/office/drawing/2014/main" id="{D790564E-57BA-82B6-B3A3-1A5887B6CE0F}"/>
              </a:ext>
            </a:extLst>
          </p:cNvPr>
          <p:cNvSpPr>
            <a:spLocks noGrp="1"/>
          </p:cNvSpPr>
          <p:nvPr>
            <p:ph type="subTitle" idx="1"/>
          </p:nvPr>
        </p:nvSpPr>
        <p:spPr>
          <a:xfrm>
            <a:off x="536301" y="2171700"/>
            <a:ext cx="4228739" cy="3614048"/>
          </a:xfrm>
        </p:spPr>
        <p:txBody>
          <a:bodyPr>
            <a:noAutofit/>
          </a:bodyPr>
          <a:lstStyle/>
          <a:p>
            <a:pPr algn="l">
              <a:lnSpc>
                <a:spcPct val="100000"/>
              </a:lnSpc>
            </a:pPr>
            <a:r>
              <a:rPr lang="en-ZA" sz="1600" dirty="0">
                <a:solidFill>
                  <a:srgbClr val="5AAA76"/>
                </a:solidFill>
                <a:latin typeface="Arial" panose="020B0604020202020204" pitchFamily="34" charset="0"/>
                <a:cs typeface="Arial" panose="020B0604020202020204" pitchFamily="34" charset="0"/>
              </a:rPr>
              <a:t>A preventive HIV vaccine could work in one of two ways:​</a:t>
            </a:r>
          </a:p>
          <a:p>
            <a:pPr marL="285750" indent="-285750" algn="l">
              <a:lnSpc>
                <a:spcPct val="100000"/>
              </a:lnSpc>
              <a:buFont typeface="Arial" panose="020B0604020202020204" pitchFamily="34" charset="0"/>
              <a:buChar char="•"/>
            </a:pPr>
            <a:r>
              <a:rPr lang="en-ZA" sz="1600" dirty="0">
                <a:solidFill>
                  <a:srgbClr val="5AAA76"/>
                </a:solidFill>
                <a:latin typeface="Arial" panose="020B0604020202020204" pitchFamily="34" charset="0"/>
                <a:cs typeface="Arial" panose="020B0604020202020204" pitchFamily="34" charset="0"/>
              </a:rPr>
              <a:t>Blocking infection, so the vaccinated person does not become infected with HIV in the future.​</a:t>
            </a:r>
          </a:p>
          <a:p>
            <a:pPr marL="285750" indent="-285750" algn="l">
              <a:lnSpc>
                <a:spcPct val="100000"/>
              </a:lnSpc>
              <a:buFont typeface="Arial" panose="020B0604020202020204" pitchFamily="34" charset="0"/>
              <a:buChar char="•"/>
            </a:pPr>
            <a:r>
              <a:rPr lang="en-ZA" sz="1600" dirty="0">
                <a:solidFill>
                  <a:srgbClr val="5AAA76"/>
                </a:solidFill>
                <a:latin typeface="Arial" panose="020B0604020202020204" pitchFamily="34" charset="0"/>
                <a:cs typeface="Arial" panose="020B0604020202020204" pitchFamily="34" charset="0"/>
              </a:rPr>
              <a:t>Modifying the course of HIV infection so that even if it were not successful in preventing HIV infection, the vaccinated person would have a mild course of disease and AIDS would develop more slowly or not at all.​</a:t>
            </a:r>
          </a:p>
        </p:txBody>
      </p:sp>
      <p:sp>
        <p:nvSpPr>
          <p:cNvPr id="6" name="TextBox 5">
            <a:extLst>
              <a:ext uri="{FF2B5EF4-FFF2-40B4-BE49-F238E27FC236}">
                <a16:creationId xmlns:a16="http://schemas.microsoft.com/office/drawing/2014/main" id="{8F87ADD9-619C-025F-CA2B-262BF83403D2}"/>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155250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4A7419-F8C4-FC37-CD9F-293DCD8AC3BF}"/>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A87E62D-2FF0-8CB3-D5A1-BA64D6777673}"/>
              </a:ext>
            </a:extLst>
          </p:cNvPr>
          <p:cNvPicPr>
            <a:picLocks noChangeAspect="1"/>
          </p:cNvPicPr>
          <p:nvPr/>
        </p:nvPicPr>
        <p:blipFill>
          <a:blip r:embed="rId3"/>
          <a:stretch>
            <a:fillRect/>
          </a:stretch>
        </p:blipFill>
        <p:spPr>
          <a:xfrm>
            <a:off x="372751" y="511171"/>
            <a:ext cx="885673" cy="885673"/>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2153285" y="1801906"/>
            <a:ext cx="8645343" cy="3728038"/>
          </a:xfrm>
        </p:spPr>
        <p:txBody>
          <a:bodyPr>
            <a:noAutofit/>
          </a:bodyPr>
          <a:lstStyle/>
          <a:p>
            <a:pPr marL="285750" indent="-285750" algn="l">
              <a:lnSpc>
                <a:spcPct val="100000"/>
              </a:lnSpc>
              <a:buFont typeface="Arial" panose="020B0604020202020204" pitchFamily="34" charset="0"/>
              <a:buChar char="•"/>
            </a:pPr>
            <a:r>
              <a:rPr lang="en-ZA" sz="1600" b="1" dirty="0">
                <a:solidFill>
                  <a:srgbClr val="9E007E"/>
                </a:solidFill>
                <a:latin typeface="Arial" panose="020B0604020202020204" pitchFamily="34" charset="0"/>
                <a:cs typeface="Arial" panose="020B0604020202020204" pitchFamily="34" charset="0"/>
              </a:rPr>
              <a:t>Vaccines work and save lives.​</a:t>
            </a:r>
          </a:p>
          <a:p>
            <a:pPr marL="285750" indent="-285750" algn="l">
              <a:lnSpc>
                <a:spcPct val="100000"/>
              </a:lnSpc>
              <a:buFont typeface="Arial" panose="020B0604020202020204" pitchFamily="34" charset="0"/>
              <a:buChar char="•"/>
            </a:pPr>
            <a:r>
              <a:rPr lang="en-ZA" sz="1600" b="1" dirty="0">
                <a:solidFill>
                  <a:srgbClr val="9E007E"/>
                </a:solidFill>
                <a:latin typeface="Arial" panose="020B0604020202020204" pitchFamily="34" charset="0"/>
                <a:cs typeface="Arial" panose="020B0604020202020204" pitchFamily="34" charset="0"/>
              </a:rPr>
              <a:t>Vaccines ‘teach’ the immune system how to defend itself against a disease-causing agent, known as a pathogen.​</a:t>
            </a:r>
          </a:p>
          <a:p>
            <a:pPr marL="285750" indent="-285750" algn="l">
              <a:lnSpc>
                <a:spcPct val="100000"/>
              </a:lnSpc>
              <a:buFont typeface="Arial" panose="020B0604020202020204" pitchFamily="34" charset="0"/>
              <a:buChar char="•"/>
            </a:pPr>
            <a:r>
              <a:rPr lang="en-ZA" sz="1600" b="1" dirty="0">
                <a:solidFill>
                  <a:srgbClr val="9E007E"/>
                </a:solidFill>
                <a:latin typeface="Arial" panose="020B0604020202020204" pitchFamily="34" charset="0"/>
                <a:cs typeface="Arial" panose="020B0604020202020204" pitchFamily="34" charset="0"/>
              </a:rPr>
              <a:t>Vaccine efficacy refers to how well it protects against disease or infection when it is tested in a large trial in humans; vaccine effectiveness refers to how well it reduces the risk of infection once it is used in the overall population.​</a:t>
            </a:r>
          </a:p>
          <a:p>
            <a:pPr marL="285750" indent="-285750" algn="l">
              <a:lnSpc>
                <a:spcPct val="100000"/>
              </a:lnSpc>
              <a:buFont typeface="Arial" panose="020B0604020202020204" pitchFamily="34" charset="0"/>
              <a:buChar char="•"/>
            </a:pPr>
            <a:r>
              <a:rPr lang="en-ZA" sz="1600" b="1" dirty="0">
                <a:solidFill>
                  <a:srgbClr val="9E007E"/>
                </a:solidFill>
                <a:latin typeface="Arial" panose="020B0604020202020204" pitchFamily="34" charset="0"/>
                <a:cs typeface="Arial" panose="020B0604020202020204" pitchFamily="34" charset="0"/>
              </a:rPr>
              <a:t>No existing vaccine works on all people 100% of the time. It is possible for a vaccine to be less than 100% effective and therefore it will not eliminate the risk of infection. However, this vaccine may still be beneficial in reducing the burden of an epidemic at population level.​</a:t>
            </a:r>
          </a:p>
          <a:p>
            <a:pPr marL="285750" indent="-285750" algn="l">
              <a:lnSpc>
                <a:spcPct val="100000"/>
              </a:lnSpc>
              <a:buFont typeface="Arial" panose="020B0604020202020204" pitchFamily="34" charset="0"/>
              <a:buChar char="•"/>
            </a:pPr>
            <a:r>
              <a:rPr lang="en-ZA" sz="1600" b="1" dirty="0">
                <a:solidFill>
                  <a:srgbClr val="9E007E"/>
                </a:solidFill>
                <a:latin typeface="Arial" panose="020B0604020202020204" pitchFamily="34" charset="0"/>
                <a:cs typeface="Arial" panose="020B0604020202020204" pitchFamily="34" charset="0"/>
              </a:rPr>
              <a:t>Traditionally, vaccines are used to prevent illness, but therapeutic vaccines are also being developed that can fight disease after infection has taken hold.​</a:t>
            </a:r>
          </a:p>
        </p:txBody>
      </p:sp>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482430" y="631277"/>
            <a:ext cx="3140370" cy="835671"/>
          </a:xfrm>
        </p:spPr>
        <p:txBody>
          <a:bodyPr anchor="t" anchorCtr="0">
            <a:normAutofit fontScale="90000"/>
          </a:bodyPr>
          <a:lstStyle/>
          <a:p>
            <a:pPr algn="l"/>
            <a:r>
              <a:rPr lang="en-US" sz="3600" dirty="0">
                <a:solidFill>
                  <a:srgbClr val="7AC195"/>
                </a:solidFill>
                <a:latin typeface="Arial" panose="020B0604020202020204" pitchFamily="34" charset="0"/>
                <a:cs typeface="Arial" panose="020B0604020202020204" pitchFamily="34" charset="0"/>
              </a:rPr>
              <a:t>Key Messages</a:t>
            </a:r>
          </a:p>
        </p:txBody>
      </p:sp>
      <p:sp>
        <p:nvSpPr>
          <p:cNvPr id="4" name="TextBox 3">
            <a:extLst>
              <a:ext uri="{FF2B5EF4-FFF2-40B4-BE49-F238E27FC236}">
                <a16:creationId xmlns:a16="http://schemas.microsoft.com/office/drawing/2014/main" id="{3BD95A35-09B2-9E44-8310-DE4BF904328E}"/>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310019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57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AC19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B711FE-45ED-1AB1-93A5-B95F8BE02F69}"/>
              </a:ext>
            </a:extLst>
          </p:cNvPr>
          <p:cNvSpPr txBox="1">
            <a:spLocks/>
          </p:cNvSpPr>
          <p:nvPr/>
        </p:nvSpPr>
        <p:spPr>
          <a:xfrm>
            <a:off x="1700083" y="2112426"/>
            <a:ext cx="5809082" cy="630773"/>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Arial" panose="020B0604020202020204" pitchFamily="34" charset="0"/>
                <a:cs typeface="Arial" panose="020B0604020202020204" pitchFamily="34" charset="0"/>
              </a:rPr>
              <a:t>Acknowledgements</a:t>
            </a:r>
          </a:p>
        </p:txBody>
      </p:sp>
      <p:sp>
        <p:nvSpPr>
          <p:cNvPr id="5" name="Subtitle 2">
            <a:extLst>
              <a:ext uri="{FF2B5EF4-FFF2-40B4-BE49-F238E27FC236}">
                <a16:creationId xmlns:a16="http://schemas.microsoft.com/office/drawing/2014/main" id="{1C791D01-A30A-AC89-A05C-4C7FA0BC5910}"/>
              </a:ext>
            </a:extLst>
          </p:cNvPr>
          <p:cNvSpPr>
            <a:spLocks noGrp="1"/>
          </p:cNvSpPr>
          <p:nvPr>
            <p:ph type="subTitle" idx="1"/>
          </p:nvPr>
        </p:nvSpPr>
        <p:spPr>
          <a:xfrm>
            <a:off x="1693165" y="3249827"/>
            <a:ext cx="8412860" cy="2989048"/>
          </a:xfrm>
        </p:spPr>
        <p:txBody>
          <a:bodyPr>
            <a:noAutofit/>
          </a:bodyPr>
          <a:lstStyle/>
          <a:p>
            <a:pPr algn="l">
              <a:lnSpc>
                <a:spcPct val="100000"/>
              </a:lnSpc>
            </a:pPr>
            <a:r>
              <a:rPr lang="en-ZA" sz="1400" dirty="0">
                <a:solidFill>
                  <a:srgbClr val="00558C"/>
                </a:solidFill>
                <a:latin typeface="Arial" panose="020B0604020202020204" pitchFamily="34" charset="0"/>
                <a:cs typeface="Arial" panose="020B0604020202020204" pitchFamily="34" charset="0"/>
              </a:rPr>
              <a:t>IAVI would like to acknowledge the contribution of Doreen Asio, Monica Bagaya, Vincent Basajja, Kundai Chinyenze, William Dekker, Evanson Gichuru, Nyokabi Jacinta, Sarah Joseph, Dagna Laufer, Sharon Lipesa, Shelly Malhotra, Miliswa Magongo, Blossom Makhubalo, Roselyn Malogo, John Mdluli, Ireen Mosweu, Juliet Mpendo, Gaudensia Mutua, Vincent Muturi-Kioi, Conwell Mwakoi, Jauhara Nanyondo, Gertrude Nanyonjo, Jacinta Nyakobi, Faith Ochieng, Fred Otieno, Daisy Ouya, Gayle Patenaude, Hilda Phiri, Nicole Sender, Lewis Schrager, Elana Van Brakel, Kelvin Vollenhoven, Jeffery Walimbwa, Mathias Wambuzi, Anja Van der Westhuizen for reviewing the content of the </a:t>
            </a:r>
            <a:r>
              <a:rPr lang="en-ZA" sz="1400" b="1" dirty="0">
                <a:solidFill>
                  <a:srgbClr val="00558C"/>
                </a:solidFill>
                <a:latin typeface="Arial" panose="020B0604020202020204" pitchFamily="34" charset="0"/>
                <a:cs typeface="Arial" panose="020B0604020202020204" pitchFamily="34" charset="0"/>
              </a:rPr>
              <a:t>IAVI Vaccine Literacy Library</a:t>
            </a:r>
            <a:r>
              <a:rPr lang="en-ZA" sz="1400" dirty="0">
                <a:solidFill>
                  <a:srgbClr val="00558C"/>
                </a:solidFill>
                <a:latin typeface="Arial" panose="020B0604020202020204" pitchFamily="34" charset="0"/>
                <a:cs typeface="Arial" panose="020B0604020202020204" pitchFamily="34" charset="0"/>
              </a:rPr>
              <a:t>. </a:t>
            </a:r>
          </a:p>
          <a:p>
            <a:pPr algn="l">
              <a:lnSpc>
                <a:spcPct val="100000"/>
              </a:lnSpc>
            </a:pPr>
            <a:r>
              <a:rPr lang="en-ZA" sz="1400" dirty="0">
                <a:solidFill>
                  <a:srgbClr val="00558C"/>
                </a:solidFill>
                <a:latin typeface="Arial" panose="020B0604020202020204" pitchFamily="34" charset="0"/>
                <a:cs typeface="Arial" panose="020B0604020202020204" pitchFamily="34" charset="0"/>
              </a:rPr>
              <a:t>Lead Consultants: Roger Tatoud and Rebekah Webb. </a:t>
            </a:r>
          </a:p>
          <a:p>
            <a:pPr algn="l">
              <a:lnSpc>
                <a:spcPct val="100000"/>
              </a:lnSpc>
            </a:pPr>
            <a:r>
              <a:rPr lang="en-ZA" sz="1400" dirty="0">
                <a:solidFill>
                  <a:srgbClr val="00558C"/>
                </a:solidFill>
                <a:latin typeface="Arial" panose="020B0604020202020204" pitchFamily="34" charset="0"/>
                <a:cs typeface="Arial" panose="020B0604020202020204" pitchFamily="34" charset="0"/>
              </a:rPr>
              <a:t>Design and Illustration: Anthea Duce.</a:t>
            </a:r>
          </a:p>
          <a:p>
            <a:pPr algn="l">
              <a:lnSpc>
                <a:spcPct val="200000"/>
              </a:lnSpc>
            </a:pPr>
            <a:r>
              <a:rPr lang="en-ZA" sz="1400" dirty="0">
                <a:solidFill>
                  <a:srgbClr val="00558C"/>
                </a:solidFill>
                <a:latin typeface="Arial" panose="020B0604020202020204" pitchFamily="34" charset="0"/>
                <a:cs typeface="Arial" panose="020B0604020202020204" pitchFamily="34" charset="0"/>
              </a:rPr>
              <a:t>© International AIDS Vaccine Initiative, Inc. 2022</a:t>
            </a:r>
          </a:p>
        </p:txBody>
      </p:sp>
    </p:spTree>
    <p:extLst>
      <p:ext uri="{BB962C8B-B14F-4D97-AF65-F5344CB8AC3E}">
        <p14:creationId xmlns:p14="http://schemas.microsoft.com/office/powerpoint/2010/main" val="6257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E1CE7-7A6B-E53F-C2BC-D9BB553F9F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87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5731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67FA8-79E9-EC5D-358B-B51526DB55AB}"/>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77322C2-3914-6CA8-D6B5-1F46E40272CC}"/>
              </a:ext>
            </a:extLst>
          </p:cNvPr>
          <p:cNvSpPr txBox="1">
            <a:spLocks/>
          </p:cNvSpPr>
          <p:nvPr/>
        </p:nvSpPr>
        <p:spPr>
          <a:xfrm>
            <a:off x="1693166" y="2070695"/>
            <a:ext cx="5350184" cy="2251923"/>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dirty="0">
                <a:solidFill>
                  <a:schemeClr val="bg1"/>
                </a:solidFill>
                <a:latin typeface="Arial" panose="020B0604020202020204" pitchFamily="34" charset="0"/>
                <a:cs typeface="Arial" panose="020B0604020202020204" pitchFamily="34" charset="0"/>
              </a:rPr>
              <a:t>MODULE 4:</a:t>
            </a:r>
            <a:br>
              <a:rPr lang="en-US" b="1" dirty="0">
                <a:solidFill>
                  <a:schemeClr val="bg1"/>
                </a:solidFill>
                <a:latin typeface="Arial" panose="020B0604020202020204" pitchFamily="34" charset="0"/>
                <a:cs typeface="Arial" panose="020B0604020202020204" pitchFamily="34" charset="0"/>
              </a:rPr>
            </a:br>
            <a:r>
              <a:rPr lang="en-US" sz="3300" dirty="0">
                <a:solidFill>
                  <a:srgbClr val="624394"/>
                </a:solidFill>
                <a:latin typeface="Arial" panose="020B0604020202020204" pitchFamily="34" charset="0"/>
                <a:cs typeface="Arial" panose="020B0604020202020204" pitchFamily="34" charset="0"/>
              </a:rPr>
              <a:t>INTRODUCTION</a:t>
            </a:r>
          </a:p>
          <a:p>
            <a:r>
              <a:rPr lang="en-US" sz="3300" dirty="0">
                <a:solidFill>
                  <a:srgbClr val="624394"/>
                </a:solidFill>
                <a:latin typeface="Arial" panose="020B0604020202020204" pitchFamily="34" charset="0"/>
                <a:cs typeface="Arial" panose="020B0604020202020204" pitchFamily="34" charset="0"/>
              </a:rPr>
              <a:t>TO VACCINES</a:t>
            </a:r>
          </a:p>
        </p:txBody>
      </p:sp>
      <p:pic>
        <p:nvPicPr>
          <p:cNvPr id="8" name="Picture 7">
            <a:extLst>
              <a:ext uri="{FF2B5EF4-FFF2-40B4-BE49-F238E27FC236}">
                <a16:creationId xmlns:a16="http://schemas.microsoft.com/office/drawing/2014/main" id="{7EEC1520-0D98-9B53-2A1D-D0EE5BB9B026}"/>
              </a:ext>
            </a:extLst>
          </p:cNvPr>
          <p:cNvPicPr>
            <a:picLocks noChangeAspect="1"/>
          </p:cNvPicPr>
          <p:nvPr/>
        </p:nvPicPr>
        <p:blipFill>
          <a:blip r:embed="rId3"/>
          <a:stretch>
            <a:fillRect/>
          </a:stretch>
        </p:blipFill>
        <p:spPr>
          <a:xfrm>
            <a:off x="68240" y="133909"/>
            <a:ext cx="1937982" cy="1775581"/>
          </a:xfrm>
          <a:prstGeom prst="rect">
            <a:avLst/>
          </a:prstGeom>
        </p:spPr>
      </p:pic>
      <p:grpSp>
        <p:nvGrpSpPr>
          <p:cNvPr id="14" name="Group 13">
            <a:extLst>
              <a:ext uri="{FF2B5EF4-FFF2-40B4-BE49-F238E27FC236}">
                <a16:creationId xmlns:a16="http://schemas.microsoft.com/office/drawing/2014/main" id="{DA36F48C-CB31-0130-57CB-38B44C7A2EE1}"/>
              </a:ext>
            </a:extLst>
          </p:cNvPr>
          <p:cNvGrpSpPr/>
          <p:nvPr/>
        </p:nvGrpSpPr>
        <p:grpSpPr>
          <a:xfrm>
            <a:off x="1698471" y="4851589"/>
            <a:ext cx="4258951" cy="705473"/>
            <a:chOff x="1698471" y="4851589"/>
            <a:chExt cx="4258951" cy="705473"/>
          </a:xfrm>
        </p:grpSpPr>
        <p:sp>
          <p:nvSpPr>
            <p:cNvPr id="15" name="Oval 14">
              <a:extLst>
                <a:ext uri="{FF2B5EF4-FFF2-40B4-BE49-F238E27FC236}">
                  <a16:creationId xmlns:a16="http://schemas.microsoft.com/office/drawing/2014/main" id="{4AF648A0-D079-7CF0-974B-C0E4606A6A99}"/>
                </a:ext>
              </a:extLst>
            </p:cNvPr>
            <p:cNvSpPr/>
            <p:nvPr/>
          </p:nvSpPr>
          <p:spPr>
            <a:xfrm>
              <a:off x="5289670" y="488931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A2368B0-0AD3-C7BB-6285-B17990556998}"/>
                </a:ext>
              </a:extLst>
            </p:cNvPr>
            <p:cNvSpPr/>
            <p:nvPr/>
          </p:nvSpPr>
          <p:spPr>
            <a:xfrm>
              <a:off x="2879029" y="485553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F95CD3-FDE6-45D6-F5B0-67142514E817}"/>
                </a:ext>
              </a:extLst>
            </p:cNvPr>
            <p:cNvSpPr/>
            <p:nvPr/>
          </p:nvSpPr>
          <p:spPr>
            <a:xfrm>
              <a:off x="4105170" y="4886142"/>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69DAC7D-1366-3750-8C46-21F2DE53C9D5}"/>
                </a:ext>
              </a:extLst>
            </p:cNvPr>
            <p:cNvSpPr/>
            <p:nvPr/>
          </p:nvSpPr>
          <p:spPr>
            <a:xfrm>
              <a:off x="1698471" y="4851589"/>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BBC3521F-00CF-380A-07CB-7B1F5BF52D9E}"/>
              </a:ext>
            </a:extLst>
          </p:cNvPr>
          <p:cNvGrpSpPr/>
          <p:nvPr/>
        </p:nvGrpSpPr>
        <p:grpSpPr>
          <a:xfrm>
            <a:off x="1693166" y="4846109"/>
            <a:ext cx="4346996" cy="1119717"/>
            <a:chOff x="1693166" y="4842934"/>
            <a:chExt cx="4346996" cy="1119717"/>
          </a:xfrm>
        </p:grpSpPr>
        <p:pic>
          <p:nvPicPr>
            <p:cNvPr id="3" name="Picture 2">
              <a:extLst>
                <a:ext uri="{FF2B5EF4-FFF2-40B4-BE49-F238E27FC236}">
                  <a16:creationId xmlns:a16="http://schemas.microsoft.com/office/drawing/2014/main" id="{918DC340-BAE2-34C9-27C4-B43CACCE8C2D}"/>
                </a:ext>
              </a:extLst>
            </p:cNvPr>
            <p:cNvPicPr>
              <a:picLocks noChangeAspect="1"/>
            </p:cNvPicPr>
            <p:nvPr/>
          </p:nvPicPr>
          <p:blipFill>
            <a:blip r:embed="rId4"/>
            <a:stretch>
              <a:fillRect/>
            </a:stretch>
          </p:blipFill>
          <p:spPr>
            <a:xfrm>
              <a:off x="1693166" y="4842934"/>
              <a:ext cx="675634" cy="675634"/>
            </a:xfrm>
            <a:prstGeom prst="rect">
              <a:avLst/>
            </a:prstGeom>
          </p:spPr>
        </p:pic>
        <p:pic>
          <p:nvPicPr>
            <p:cNvPr id="5" name="Picture 4">
              <a:extLst>
                <a:ext uri="{FF2B5EF4-FFF2-40B4-BE49-F238E27FC236}">
                  <a16:creationId xmlns:a16="http://schemas.microsoft.com/office/drawing/2014/main" id="{0EF89EA3-2EE3-E440-C1EF-68E48AF3F3B8}"/>
                </a:ext>
              </a:extLst>
            </p:cNvPr>
            <p:cNvPicPr>
              <a:picLocks noChangeAspect="1"/>
            </p:cNvPicPr>
            <p:nvPr/>
          </p:nvPicPr>
          <p:blipFill>
            <a:blip r:embed="rId5"/>
            <a:stretch>
              <a:fillRect/>
            </a:stretch>
          </p:blipFill>
          <p:spPr>
            <a:xfrm>
              <a:off x="5279211" y="4881428"/>
              <a:ext cx="675634" cy="675634"/>
            </a:xfrm>
            <a:prstGeom prst="rect">
              <a:avLst/>
            </a:prstGeom>
          </p:spPr>
        </p:pic>
        <p:pic>
          <p:nvPicPr>
            <p:cNvPr id="7" name="Picture 6">
              <a:extLst>
                <a:ext uri="{FF2B5EF4-FFF2-40B4-BE49-F238E27FC236}">
                  <a16:creationId xmlns:a16="http://schemas.microsoft.com/office/drawing/2014/main" id="{9F8D8CA6-EF6D-C43F-6EAA-270270DBC66B}"/>
                </a:ext>
              </a:extLst>
            </p:cNvPr>
            <p:cNvPicPr>
              <a:picLocks noChangeAspect="1"/>
            </p:cNvPicPr>
            <p:nvPr/>
          </p:nvPicPr>
          <p:blipFill>
            <a:blip r:embed="rId6"/>
            <a:stretch>
              <a:fillRect/>
            </a:stretch>
          </p:blipFill>
          <p:spPr>
            <a:xfrm>
              <a:off x="2871147" y="4842934"/>
              <a:ext cx="675634" cy="675634"/>
            </a:xfrm>
            <a:prstGeom prst="rect">
              <a:avLst/>
            </a:prstGeom>
          </p:spPr>
        </p:pic>
        <p:pic>
          <p:nvPicPr>
            <p:cNvPr id="9" name="Picture 8">
              <a:extLst>
                <a:ext uri="{FF2B5EF4-FFF2-40B4-BE49-F238E27FC236}">
                  <a16:creationId xmlns:a16="http://schemas.microsoft.com/office/drawing/2014/main" id="{26A88B85-7B4E-7CDC-7E68-7FEBA3391EBC}"/>
                </a:ext>
              </a:extLst>
            </p:cNvPr>
            <p:cNvPicPr>
              <a:picLocks noChangeAspect="1"/>
            </p:cNvPicPr>
            <p:nvPr/>
          </p:nvPicPr>
          <p:blipFill>
            <a:blip r:embed="rId7"/>
            <a:stretch>
              <a:fillRect/>
            </a:stretch>
          </p:blipFill>
          <p:spPr>
            <a:xfrm>
              <a:off x="4101230" y="4881428"/>
              <a:ext cx="675634" cy="675634"/>
            </a:xfrm>
            <a:prstGeom prst="rect">
              <a:avLst/>
            </a:prstGeom>
          </p:spPr>
        </p:pic>
        <p:sp>
          <p:nvSpPr>
            <p:cNvPr id="10" name="Subtitle 2">
              <a:extLst>
                <a:ext uri="{FF2B5EF4-FFF2-40B4-BE49-F238E27FC236}">
                  <a16:creationId xmlns:a16="http://schemas.microsoft.com/office/drawing/2014/main" id="{64E16A93-2AD7-EDEF-1874-D9CFC337C497}"/>
                </a:ext>
              </a:extLst>
            </p:cNvPr>
            <p:cNvSpPr txBox="1">
              <a:spLocks/>
            </p:cNvSpPr>
            <p:nvPr/>
          </p:nvSpPr>
          <p:spPr>
            <a:xfrm>
              <a:off x="1693167" y="5680051"/>
              <a:ext cx="675634" cy="22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Arial" panose="020B0604020202020204" pitchFamily="34" charset="0"/>
                  <a:cs typeface="Arial" panose="020B0604020202020204" pitchFamily="34" charset="0"/>
                </a:rPr>
                <a:t>HIV</a:t>
              </a:r>
            </a:p>
          </p:txBody>
        </p:sp>
        <p:sp>
          <p:nvSpPr>
            <p:cNvPr id="11" name="Subtitle 2">
              <a:extLst>
                <a:ext uri="{FF2B5EF4-FFF2-40B4-BE49-F238E27FC236}">
                  <a16:creationId xmlns:a16="http://schemas.microsoft.com/office/drawing/2014/main" id="{74D506F4-A09D-C3D4-8D46-8D0EFC281290}"/>
                </a:ext>
              </a:extLst>
            </p:cNvPr>
            <p:cNvSpPr txBox="1">
              <a:spLocks/>
            </p:cNvSpPr>
            <p:nvPr/>
          </p:nvSpPr>
          <p:spPr>
            <a:xfrm>
              <a:off x="3933093" y="5680051"/>
              <a:ext cx="1011907" cy="28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Lassa Virus</a:t>
              </a:r>
            </a:p>
          </p:txBody>
        </p:sp>
        <p:sp>
          <p:nvSpPr>
            <p:cNvPr id="12" name="Subtitle 2">
              <a:extLst>
                <a:ext uri="{FF2B5EF4-FFF2-40B4-BE49-F238E27FC236}">
                  <a16:creationId xmlns:a16="http://schemas.microsoft.com/office/drawing/2014/main" id="{2C4B8D84-6B3D-23FD-403D-7F2CD4446305}"/>
                </a:ext>
              </a:extLst>
            </p:cNvPr>
            <p:cNvSpPr txBox="1">
              <a:spLocks/>
            </p:cNvSpPr>
            <p:nvPr/>
          </p:nvSpPr>
          <p:spPr>
            <a:xfrm>
              <a:off x="2875727" y="5683579"/>
              <a:ext cx="675634"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TB</a:t>
              </a:r>
            </a:p>
          </p:txBody>
        </p:sp>
        <p:sp>
          <p:nvSpPr>
            <p:cNvPr id="13" name="Subtitle 2">
              <a:extLst>
                <a:ext uri="{FF2B5EF4-FFF2-40B4-BE49-F238E27FC236}">
                  <a16:creationId xmlns:a16="http://schemas.microsoft.com/office/drawing/2014/main" id="{EEED7632-A2AA-CA18-B265-CB7F85EAFA0F}"/>
                </a:ext>
              </a:extLst>
            </p:cNvPr>
            <p:cNvSpPr txBox="1">
              <a:spLocks/>
            </p:cNvSpPr>
            <p:nvPr/>
          </p:nvSpPr>
          <p:spPr>
            <a:xfrm>
              <a:off x="5189345" y="5680051"/>
              <a:ext cx="850817"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Vaccines</a:t>
              </a:r>
            </a:p>
          </p:txBody>
        </p:sp>
      </p:grpSp>
    </p:spTree>
    <p:extLst>
      <p:ext uri="{BB962C8B-B14F-4D97-AF65-F5344CB8AC3E}">
        <p14:creationId xmlns:p14="http://schemas.microsoft.com/office/powerpoint/2010/main" val="153570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8DD1A0-AFB8-39FA-27E3-00BB4041BDDB}"/>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AA4245E-C769-CA7E-F967-06F722C9F0BD}"/>
              </a:ext>
            </a:extLst>
          </p:cNvPr>
          <p:cNvPicPr>
            <a:picLocks noChangeAspect="1"/>
          </p:cNvPicPr>
          <p:nvPr/>
        </p:nvPicPr>
        <p:blipFill>
          <a:blip r:embed="rId4"/>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5"/>
            <a:ext cx="5809082" cy="771795"/>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What is a Vaccine?</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5"/>
          <a:stretch>
            <a:fillRect/>
          </a:stretch>
        </p:blipFill>
        <p:spPr>
          <a:xfrm>
            <a:off x="353095" y="484540"/>
            <a:ext cx="931100" cy="931100"/>
          </a:xfrm>
          <a:prstGeom prst="rect">
            <a:avLst/>
          </a:prstGeom>
        </p:spPr>
      </p:pic>
      <p:sp>
        <p:nvSpPr>
          <p:cNvPr id="13" name="TextBox 12">
            <a:extLst>
              <a:ext uri="{FF2B5EF4-FFF2-40B4-BE49-F238E27FC236}">
                <a16:creationId xmlns:a16="http://schemas.microsoft.com/office/drawing/2014/main" id="{4CBCD766-7B5C-D11C-C1CB-78EE2F814591}"/>
              </a:ext>
            </a:extLst>
          </p:cNvPr>
          <p:cNvSpPr txBox="1"/>
          <p:nvPr/>
        </p:nvSpPr>
        <p:spPr>
          <a:xfrm rot="16200000">
            <a:off x="10326699" y="1932558"/>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42844" y="1778000"/>
            <a:ext cx="7392116" cy="4704080"/>
          </a:xfrm>
        </p:spPr>
        <p:txBody>
          <a:bodyPr>
            <a:noAutofit/>
          </a:bodyPr>
          <a:lstStyle/>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A vaccine is a biological product that is introduced into the body to trigger an immune response to prevent infection or to control a disease caused by a virus, bacteria or parasite (these are called ‘pathogens’).​</a:t>
            </a:r>
          </a:p>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A vaccine ‘teaches’ the body how to defend itself against a pathogen.​</a:t>
            </a:r>
          </a:p>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A vaccine can contain all or a part of the pathogen, produced synthetically, or derived from the pathogen and known as an ‘antigen.’​</a:t>
            </a:r>
          </a:p>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Vaccines can be introduced into the body by different ways, such as injection into the muscle (intramuscular); into or under the skin (intradermal or subcutaneous); application to the skin (transdermal); application to the inside of the nose (nasal); or by being swallowed (oral).​</a:t>
            </a:r>
          </a:p>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Each vaccine is designed to protect against a specific disease, but can be combined into one jab with other vaccines, for example the vaccine for diphtheria, pertussis (whooping cough), and tetanus (called DTP).​</a:t>
            </a:r>
          </a:p>
          <a:p>
            <a:pPr marL="285750"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A vaccine typically contains only a small part of the pathogen it is designed to fight. To ensure a strong immune response is triggered, an adjuvant can be added to the vaccine to increase the body’s immune response.​</a:t>
            </a:r>
          </a:p>
        </p:txBody>
      </p:sp>
    </p:spTree>
    <p:extLst>
      <p:ext uri="{BB962C8B-B14F-4D97-AF65-F5344CB8AC3E}">
        <p14:creationId xmlns:p14="http://schemas.microsoft.com/office/powerpoint/2010/main" val="400117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B435F-A553-AA7F-06A1-7D41C0A1E8CE}"/>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4"/>
            <a:ext cx="2961311" cy="1682795"/>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How a Vaccine Works</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4"/>
          <a:stretch>
            <a:fillRect/>
          </a:stretch>
        </p:blipFill>
        <p:spPr>
          <a:xfrm>
            <a:off x="353095" y="484540"/>
            <a:ext cx="931100" cy="931100"/>
          </a:xfrm>
          <a:prstGeom prst="rect">
            <a:avLst/>
          </a:prstGeom>
        </p:spPr>
      </p:pic>
      <p:sp>
        <p:nvSpPr>
          <p:cNvPr id="5" name="TextBox 4">
            <a:extLst>
              <a:ext uri="{FF2B5EF4-FFF2-40B4-BE49-F238E27FC236}">
                <a16:creationId xmlns:a16="http://schemas.microsoft.com/office/drawing/2014/main" id="{A8157E88-F293-848A-2827-8F51FF8D6231}"/>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
        <p:nvSpPr>
          <p:cNvPr id="6" name="TextBox 5">
            <a:extLst>
              <a:ext uri="{FF2B5EF4-FFF2-40B4-BE49-F238E27FC236}">
                <a16:creationId xmlns:a16="http://schemas.microsoft.com/office/drawing/2014/main" id="{DBE46A4E-ECF6-F790-180C-964FBD93A474}"/>
              </a:ext>
            </a:extLst>
          </p:cNvPr>
          <p:cNvSpPr txBox="1"/>
          <p:nvPr/>
        </p:nvSpPr>
        <p:spPr>
          <a:xfrm>
            <a:off x="9787521" y="4418150"/>
            <a:ext cx="1790920" cy="246221"/>
          </a:xfrm>
          <a:prstGeom prst="rect">
            <a:avLst/>
          </a:prstGeom>
          <a:noFill/>
        </p:spPr>
        <p:txBody>
          <a:bodyPr wrap="square">
            <a:spAutoFit/>
          </a:bodyPr>
          <a:lstStyle/>
          <a:p>
            <a:r>
              <a:rPr lang="en-US" sz="1000" i="1" dirty="0">
                <a:solidFill>
                  <a:srgbClr val="9E007E"/>
                </a:solidFill>
                <a:latin typeface="Arial" panose="020B0604020202020204" pitchFamily="34" charset="0"/>
                <a:cs typeface="Arial" panose="020B0604020202020204" pitchFamily="34" charset="0"/>
              </a:rPr>
              <a:t>Source: Adapted from WHO</a:t>
            </a:r>
          </a:p>
        </p:txBody>
      </p:sp>
    </p:spTree>
    <p:extLst>
      <p:ext uri="{BB962C8B-B14F-4D97-AF65-F5344CB8AC3E}">
        <p14:creationId xmlns:p14="http://schemas.microsoft.com/office/powerpoint/2010/main" val="149748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377BCF-1DAC-C86E-9A8D-2ACD72F9535A}"/>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9" y="643845"/>
            <a:ext cx="5809082" cy="575355"/>
          </a:xfrm>
        </p:spPr>
        <p:txBody>
          <a:bodyPr anchor="t" anchorCtr="0">
            <a:normAutofit fontScale="90000"/>
          </a:bodyPr>
          <a:lstStyle/>
          <a:p>
            <a:pPr algn="l"/>
            <a:r>
              <a:rPr lang="en-US" sz="3600" dirty="0">
                <a:solidFill>
                  <a:srgbClr val="00B5E2"/>
                </a:solidFill>
                <a:latin typeface="Arial" panose="020B0604020202020204" pitchFamily="34" charset="0"/>
                <a:cs typeface="Arial" panose="020B0604020202020204" pitchFamily="34" charset="0"/>
              </a:rPr>
              <a:t>Vaccine Platforms</a:t>
            </a:r>
          </a:p>
        </p:txBody>
      </p:sp>
      <p:pic>
        <p:nvPicPr>
          <p:cNvPr id="14" name="Picture 13">
            <a:extLst>
              <a:ext uri="{FF2B5EF4-FFF2-40B4-BE49-F238E27FC236}">
                <a16:creationId xmlns:a16="http://schemas.microsoft.com/office/drawing/2014/main" id="{7F7F3BD9-1A4A-176D-16EC-C313C9D31AEF}"/>
              </a:ext>
            </a:extLst>
          </p:cNvPr>
          <p:cNvPicPr>
            <a:picLocks noChangeAspect="1"/>
          </p:cNvPicPr>
          <p:nvPr/>
        </p:nvPicPr>
        <p:blipFill>
          <a:blip r:embed="rId4"/>
          <a:stretch>
            <a:fillRect/>
          </a:stretch>
        </p:blipFill>
        <p:spPr>
          <a:xfrm>
            <a:off x="353095" y="484540"/>
            <a:ext cx="931100" cy="931100"/>
          </a:xfrm>
          <a:prstGeom prst="rect">
            <a:avLst/>
          </a:prstGeom>
        </p:spPr>
      </p:pic>
      <p:sp>
        <p:nvSpPr>
          <p:cNvPr id="2" name="TextBox 1">
            <a:extLst>
              <a:ext uri="{FF2B5EF4-FFF2-40B4-BE49-F238E27FC236}">
                <a16:creationId xmlns:a16="http://schemas.microsoft.com/office/drawing/2014/main" id="{0F0BAC40-D6F2-1127-DA7A-A6C8EAF6BBF4}"/>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346692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59F0DD-A5F7-C64F-FB24-5C3C4B1ED150}"/>
              </a:ext>
            </a:extLst>
          </p:cNvPr>
          <p:cNvPicPr>
            <a:picLocks noChangeAspect="1"/>
          </p:cNvPicPr>
          <p:nvPr/>
        </p:nvPicPr>
        <p:blipFill>
          <a:blip r:embed="rId2"/>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59884" y="643845"/>
            <a:ext cx="9489115" cy="771795"/>
          </a:xfrm>
        </p:spPr>
        <p:txBody>
          <a:bodyPr anchor="t" anchorCtr="0">
            <a:normAutofit/>
          </a:bodyPr>
          <a:lstStyle/>
          <a:p>
            <a:pPr algn="l"/>
            <a:r>
              <a:rPr lang="en-US" sz="3600" dirty="0">
                <a:solidFill>
                  <a:srgbClr val="00B5E2"/>
                </a:solidFill>
                <a:latin typeface="Arial" panose="020B0604020202020204" pitchFamily="34" charset="0"/>
                <a:cs typeface="Arial" panose="020B0604020202020204" pitchFamily="34" charset="0"/>
              </a:rPr>
              <a:t>Efficacy, Effectiveness, Herd Immunity</a:t>
            </a:r>
          </a:p>
        </p:txBody>
      </p:sp>
      <p:pic>
        <p:nvPicPr>
          <p:cNvPr id="14" name="Picture 13">
            <a:extLst>
              <a:ext uri="{FF2B5EF4-FFF2-40B4-BE49-F238E27FC236}">
                <a16:creationId xmlns:a16="http://schemas.microsoft.com/office/drawing/2014/main" id="{E6943A55-BBD4-63F5-BB70-75889DE06698}"/>
              </a:ext>
            </a:extLst>
          </p:cNvPr>
          <p:cNvPicPr>
            <a:picLocks noChangeAspect="1"/>
          </p:cNvPicPr>
          <p:nvPr/>
        </p:nvPicPr>
        <p:blipFill>
          <a:blip r:embed="rId3"/>
          <a:stretch>
            <a:fillRect/>
          </a:stretch>
        </p:blipFill>
        <p:spPr>
          <a:xfrm>
            <a:off x="353095" y="484540"/>
            <a:ext cx="931100" cy="931100"/>
          </a:xfrm>
          <a:prstGeom prst="rect">
            <a:avLst/>
          </a:prstGeom>
        </p:spPr>
      </p:pic>
      <p:sp>
        <p:nvSpPr>
          <p:cNvPr id="12" name="Subtitle 2">
            <a:extLst>
              <a:ext uri="{FF2B5EF4-FFF2-40B4-BE49-F238E27FC236}">
                <a16:creationId xmlns:a16="http://schemas.microsoft.com/office/drawing/2014/main" id="{5F9928F7-2661-8EDD-5CF9-24677B06D604}"/>
              </a:ext>
            </a:extLst>
          </p:cNvPr>
          <p:cNvSpPr txBox="1">
            <a:spLocks/>
          </p:cNvSpPr>
          <p:nvPr/>
        </p:nvSpPr>
        <p:spPr>
          <a:xfrm>
            <a:off x="967742" y="1493248"/>
            <a:ext cx="3022365" cy="4381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800" dirty="0">
                <a:solidFill>
                  <a:srgbClr val="9E007E"/>
                </a:solidFill>
                <a:latin typeface="Arial" panose="020B0604020202020204" pitchFamily="34" charset="0"/>
                <a:cs typeface="Arial" panose="020B0604020202020204" pitchFamily="34" charset="0"/>
              </a:rPr>
              <a:t>Efficacy and Effectiveness</a:t>
            </a:r>
          </a:p>
        </p:txBody>
      </p:sp>
      <p:sp>
        <p:nvSpPr>
          <p:cNvPr id="13" name="Subtitle 2">
            <a:extLst>
              <a:ext uri="{FF2B5EF4-FFF2-40B4-BE49-F238E27FC236}">
                <a16:creationId xmlns:a16="http://schemas.microsoft.com/office/drawing/2014/main" id="{F7F166C2-7DD0-B7C2-38E0-E6F398713A12}"/>
              </a:ext>
            </a:extLst>
          </p:cNvPr>
          <p:cNvSpPr txBox="1">
            <a:spLocks/>
          </p:cNvSpPr>
          <p:nvPr/>
        </p:nvSpPr>
        <p:spPr>
          <a:xfrm>
            <a:off x="4736638" y="1503380"/>
            <a:ext cx="4759786" cy="4381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800" dirty="0">
                <a:solidFill>
                  <a:srgbClr val="9E007E"/>
                </a:solidFill>
                <a:latin typeface="Arial" panose="020B0604020202020204" pitchFamily="34" charset="0"/>
                <a:cs typeface="Arial" panose="020B0604020202020204" pitchFamily="34" charset="0"/>
              </a:rPr>
              <a:t>Herd Immunity</a:t>
            </a:r>
          </a:p>
        </p:txBody>
      </p:sp>
      <p:sp>
        <p:nvSpPr>
          <p:cNvPr id="4" name="TextBox 3">
            <a:extLst>
              <a:ext uri="{FF2B5EF4-FFF2-40B4-BE49-F238E27FC236}">
                <a16:creationId xmlns:a16="http://schemas.microsoft.com/office/drawing/2014/main" id="{53D076C4-8768-98B4-C33B-CE3006C39F7E}"/>
              </a:ext>
            </a:extLst>
          </p:cNvPr>
          <p:cNvSpPr txBox="1"/>
          <p:nvPr/>
        </p:nvSpPr>
        <p:spPr>
          <a:xfrm rot="16200000">
            <a:off x="10326699" y="1932558"/>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322264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76AF8B-B1AB-73CB-7F4E-E2FBF27608BA}"/>
              </a:ext>
            </a:extLst>
          </p:cNvPr>
          <p:cNvPicPr>
            <a:picLocks noChangeAspect="1"/>
          </p:cNvPicPr>
          <p:nvPr/>
        </p:nvPicPr>
        <p:blipFill>
          <a:blip r:embed="rId3"/>
          <a:stretch>
            <a:fillRect/>
          </a:stretch>
        </p:blipFill>
        <p:spPr>
          <a:xfrm>
            <a:off x="5639" y="0"/>
            <a:ext cx="12180722" cy="6858000"/>
          </a:xfrm>
          <a:prstGeom prst="rect">
            <a:avLst/>
          </a:prstGeom>
        </p:spPr>
      </p:pic>
      <p:pic>
        <p:nvPicPr>
          <p:cNvPr id="7" name="Picture 6">
            <a:extLst>
              <a:ext uri="{FF2B5EF4-FFF2-40B4-BE49-F238E27FC236}">
                <a16:creationId xmlns:a16="http://schemas.microsoft.com/office/drawing/2014/main" id="{43612971-C91C-56E3-36D2-83D38367DDED}"/>
              </a:ext>
            </a:extLst>
          </p:cNvPr>
          <p:cNvPicPr>
            <a:picLocks noChangeAspect="1"/>
          </p:cNvPicPr>
          <p:nvPr/>
        </p:nvPicPr>
        <p:blipFill>
          <a:blip r:embed="rId4"/>
          <a:stretch>
            <a:fillRect/>
          </a:stretch>
        </p:blipFill>
        <p:spPr>
          <a:xfrm>
            <a:off x="353095" y="484540"/>
            <a:ext cx="931100" cy="9311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2" y="589253"/>
            <a:ext cx="5049860" cy="1455406"/>
          </a:xfrm>
        </p:spPr>
        <p:txBody>
          <a:bodyPr anchor="t" anchorCtr="0">
            <a:normAutofit fontScale="90000"/>
          </a:bodyPr>
          <a:lstStyle/>
          <a:p>
            <a:pPr algn="l"/>
            <a:r>
              <a:rPr lang="en-US" sz="4000" dirty="0">
                <a:solidFill>
                  <a:srgbClr val="00B5E2"/>
                </a:solidFill>
                <a:latin typeface="Arial" panose="020B0604020202020204" pitchFamily="34" charset="0"/>
                <a:cs typeface="Arial" panose="020B0604020202020204" pitchFamily="34" charset="0"/>
              </a:rPr>
              <a:t>Vaccine Development Challenges</a:t>
            </a:r>
          </a:p>
        </p:txBody>
      </p:sp>
      <p:sp>
        <p:nvSpPr>
          <p:cNvPr id="13" name="Subtitle 2">
            <a:extLst>
              <a:ext uri="{FF2B5EF4-FFF2-40B4-BE49-F238E27FC236}">
                <a16:creationId xmlns:a16="http://schemas.microsoft.com/office/drawing/2014/main" id="{D790564E-57BA-82B6-B3A3-1A5887B6CE0F}"/>
              </a:ext>
            </a:extLst>
          </p:cNvPr>
          <p:cNvSpPr>
            <a:spLocks noGrp="1"/>
          </p:cNvSpPr>
          <p:nvPr>
            <p:ph type="subTitle" idx="1"/>
          </p:nvPr>
        </p:nvSpPr>
        <p:spPr>
          <a:xfrm>
            <a:off x="529000" y="2004893"/>
            <a:ext cx="5681543" cy="1978385"/>
          </a:xfrm>
        </p:spPr>
        <p:txBody>
          <a:bodyPr>
            <a:noAutofit/>
          </a:bodyPr>
          <a:lstStyle/>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The pathogen is complex and diverse.​</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Immune responses are still poorly understood.​</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Animal models are limited.​</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Large clinical trials are needed to show efficacy.​</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Limited engagement from industry (neglected diseases).​</a:t>
            </a:r>
          </a:p>
        </p:txBody>
      </p:sp>
      <p:sp>
        <p:nvSpPr>
          <p:cNvPr id="4" name="TextBox 3">
            <a:extLst>
              <a:ext uri="{FF2B5EF4-FFF2-40B4-BE49-F238E27FC236}">
                <a16:creationId xmlns:a16="http://schemas.microsoft.com/office/drawing/2014/main" id="{24B5FD00-6108-87FB-57A3-B19F22056501}"/>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56670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AC195">
            <a:alpha val="9851"/>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23D49-2567-FC45-7C17-2A158872BBE1}"/>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2" y="563852"/>
            <a:ext cx="4726241" cy="1070030"/>
          </a:xfrm>
        </p:spPr>
        <p:txBody>
          <a:bodyPr anchor="t" anchorCtr="0">
            <a:normAutofit fontScale="90000"/>
          </a:bodyPr>
          <a:lstStyle/>
          <a:p>
            <a:pPr algn="l"/>
            <a:r>
              <a:rPr lang="en-US" sz="4000" dirty="0">
                <a:solidFill>
                  <a:srgbClr val="00558C"/>
                </a:solidFill>
                <a:latin typeface="Arial" panose="020B0604020202020204" pitchFamily="34" charset="0"/>
                <a:cs typeface="Arial" panose="020B0604020202020204" pitchFamily="34" charset="0"/>
              </a:rPr>
              <a:t>TB Vaccine Research and Development</a:t>
            </a:r>
          </a:p>
        </p:txBody>
      </p:sp>
      <p:sp>
        <p:nvSpPr>
          <p:cNvPr id="13" name="Subtitle 2">
            <a:extLst>
              <a:ext uri="{FF2B5EF4-FFF2-40B4-BE49-F238E27FC236}">
                <a16:creationId xmlns:a16="http://schemas.microsoft.com/office/drawing/2014/main" id="{D790564E-57BA-82B6-B3A3-1A5887B6CE0F}"/>
              </a:ext>
            </a:extLst>
          </p:cNvPr>
          <p:cNvSpPr>
            <a:spLocks noGrp="1"/>
          </p:cNvSpPr>
          <p:nvPr>
            <p:ph type="subTitle" idx="1"/>
          </p:nvPr>
        </p:nvSpPr>
        <p:spPr>
          <a:xfrm>
            <a:off x="7182437" y="1971040"/>
            <a:ext cx="4211557" cy="3473635"/>
          </a:xfrm>
        </p:spPr>
        <p:txBody>
          <a:bodyPr>
            <a:noAutofit/>
          </a:bodyPr>
          <a:lstStyle/>
          <a:p>
            <a:pPr marL="285750" indent="-285750" algn="l">
              <a:lnSpc>
                <a:spcPct val="100000"/>
              </a:lnSpc>
              <a:buFont typeface="Arial" panose="020B0604020202020204" pitchFamily="34" charset="0"/>
              <a:buChar char="•"/>
            </a:pPr>
            <a:r>
              <a:rPr lang="en-ZA" sz="1600" dirty="0">
                <a:solidFill>
                  <a:srgbClr val="5AAA76"/>
                </a:solidFill>
                <a:latin typeface="Arial" panose="020B0604020202020204" pitchFamily="34" charset="0"/>
                <a:cs typeface="Arial" panose="020B0604020202020204" pitchFamily="34" charset="0"/>
              </a:rPr>
              <a:t>BCG, developed in 1921 and the only licensed vaccine for the prevention of TB.​</a:t>
            </a:r>
          </a:p>
          <a:p>
            <a:pPr marL="285750" indent="-285750" algn="l">
              <a:lnSpc>
                <a:spcPct val="100000"/>
              </a:lnSpc>
              <a:buFont typeface="Arial" panose="020B0604020202020204" pitchFamily="34" charset="0"/>
              <a:buChar char="•"/>
            </a:pPr>
            <a:r>
              <a:rPr lang="en-ZA" sz="1600" dirty="0">
                <a:solidFill>
                  <a:srgbClr val="5AAA76"/>
                </a:solidFill>
                <a:latin typeface="Arial" panose="020B0604020202020204" pitchFamily="34" charset="0"/>
                <a:cs typeface="Arial" panose="020B0604020202020204" pitchFamily="34" charset="0"/>
              </a:rPr>
              <a:t>Different vaccines being researched to address different aspects of TB.​</a:t>
            </a:r>
          </a:p>
          <a:p>
            <a:pPr marL="285750" indent="-285750" algn="l">
              <a:lnSpc>
                <a:spcPct val="100000"/>
              </a:lnSpc>
              <a:buFont typeface="Arial" panose="020B0604020202020204" pitchFamily="34" charset="0"/>
              <a:buChar char="•"/>
            </a:pPr>
            <a:r>
              <a:rPr lang="en-ZA" sz="1600" dirty="0">
                <a:solidFill>
                  <a:srgbClr val="5AAA76"/>
                </a:solidFill>
                <a:latin typeface="Arial" panose="020B0604020202020204" pitchFamily="34" charset="0"/>
                <a:cs typeface="Arial" panose="020B0604020202020204" pitchFamily="34" charset="0"/>
              </a:rPr>
              <a:t>In 2019, M72/AS01 candidate vaccine showed 49.7% protective efficacy against pulmonary TB in HIV negative adults with latent TB infection living in high TB burden countries. </a:t>
            </a:r>
            <a:r>
              <a:rPr lang="en-ZA" sz="1600" dirty="0">
                <a:solidFill>
                  <a:srgbClr val="000000"/>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7A4696B5-C66B-47DE-A796-D2FE6655C149}"/>
              </a:ext>
            </a:extLst>
          </p:cNvPr>
          <p:cNvPicPr>
            <a:picLocks noChangeAspect="1"/>
          </p:cNvPicPr>
          <p:nvPr/>
        </p:nvPicPr>
        <p:blipFill>
          <a:blip r:embed="rId4"/>
          <a:stretch>
            <a:fillRect/>
          </a:stretch>
        </p:blipFill>
        <p:spPr>
          <a:xfrm>
            <a:off x="381989" y="490437"/>
            <a:ext cx="898687" cy="898687"/>
          </a:xfrm>
          <a:prstGeom prst="rect">
            <a:avLst/>
          </a:prstGeom>
        </p:spPr>
      </p:pic>
      <p:sp>
        <p:nvSpPr>
          <p:cNvPr id="2" name="TextBox 1">
            <a:extLst>
              <a:ext uri="{FF2B5EF4-FFF2-40B4-BE49-F238E27FC236}">
                <a16:creationId xmlns:a16="http://schemas.microsoft.com/office/drawing/2014/main" id="{7E9B4814-06C3-25F3-D0B3-B9B5BF462A55}"/>
              </a:ext>
            </a:extLst>
          </p:cNvPr>
          <p:cNvSpPr txBox="1"/>
          <p:nvPr/>
        </p:nvSpPr>
        <p:spPr>
          <a:xfrm rot="16200000">
            <a:off x="10326699" y="1932558"/>
            <a:ext cx="3135795" cy="246221"/>
          </a:xfrm>
          <a:prstGeom prst="rect">
            <a:avLst/>
          </a:prstGeom>
          <a:noFill/>
        </p:spPr>
        <p:txBody>
          <a:bodyPr wrap="none" rtlCol="0">
            <a:spAutoFit/>
          </a:bodyPr>
          <a:lstStyle/>
          <a:p>
            <a:pPr algn="r"/>
            <a:r>
              <a:rPr lang="en-US" sz="1000" dirty="0">
                <a:solidFill>
                  <a:srgbClr val="7AC195"/>
                </a:solidFill>
                <a:latin typeface="Arial" panose="020B0604020202020204" pitchFamily="34" charset="0"/>
                <a:cs typeface="Arial" panose="020B0604020202020204" pitchFamily="34" charset="0"/>
              </a:rPr>
              <a:t>IAVI VACCINE LITERACY LIBRARY  |   MODULE 4</a:t>
            </a:r>
          </a:p>
        </p:txBody>
      </p:sp>
    </p:spTree>
    <p:extLst>
      <p:ext uri="{BB962C8B-B14F-4D97-AF65-F5344CB8AC3E}">
        <p14:creationId xmlns:p14="http://schemas.microsoft.com/office/powerpoint/2010/main" val="2212320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19827</TotalTime>
  <Words>857</Words>
  <Application>Microsoft Macintosh PowerPoint</Application>
  <PresentationFormat>Widescreen</PresentationFormat>
  <Paragraphs>65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Museo Sans 700</vt:lpstr>
      <vt:lpstr>Office Theme</vt:lpstr>
      <vt:lpstr>PowerPoint Presentation</vt:lpstr>
      <vt:lpstr>PowerPoint Presentation</vt:lpstr>
      <vt:lpstr>PowerPoint Presentation</vt:lpstr>
      <vt:lpstr>What is a Vaccine?</vt:lpstr>
      <vt:lpstr>How a Vaccine Works</vt:lpstr>
      <vt:lpstr>Vaccine Platforms</vt:lpstr>
      <vt:lpstr>Efficacy, Effectiveness, Herd Immunity</vt:lpstr>
      <vt:lpstr>Vaccine Development Challenges</vt:lpstr>
      <vt:lpstr>TB Vaccine Research and Development</vt:lpstr>
      <vt:lpstr>Lassa Fever Vaccine Research and Development​</vt:lpstr>
      <vt:lpstr>HIV Vaccine Research and Development​</vt:lpstr>
      <vt:lpstr>Key Messages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Nicole Sender</cp:lastModifiedBy>
  <cp:revision>250</cp:revision>
  <dcterms:created xsi:type="dcterms:W3CDTF">2022-05-18T20:49:06Z</dcterms:created>
  <dcterms:modified xsi:type="dcterms:W3CDTF">2022-08-22T17:16:59Z</dcterms:modified>
  <cp:category/>
</cp:coreProperties>
</file>