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69" r:id="rId3"/>
    <p:sldId id="295" r:id="rId4"/>
    <p:sldId id="296" r:id="rId5"/>
    <p:sldId id="297" r:id="rId6"/>
    <p:sldId id="298" r:id="rId7"/>
    <p:sldId id="299" r:id="rId8"/>
    <p:sldId id="300" r:id="rId9"/>
    <p:sldId id="365" r:id="rId10"/>
    <p:sldId id="302" r:id="rId11"/>
    <p:sldId id="303" r:id="rId12"/>
    <p:sldId id="304" r:id="rId13"/>
    <p:sldId id="363" r:id="rId14"/>
    <p:sldId id="377" r:id="rId15"/>
    <p:sldId id="277" r:id="rId16"/>
    <p:sldId id="3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7E"/>
    <a:srgbClr val="56BDB9"/>
    <a:srgbClr val="5CE8A2"/>
    <a:srgbClr val="ED6D28"/>
    <a:srgbClr val="02B5E4"/>
    <a:srgbClr val="00558C"/>
    <a:srgbClr val="00B5E2"/>
    <a:srgbClr val="713AB4"/>
    <a:srgbClr val="62439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60"/>
    <p:restoredTop sz="96983"/>
  </p:normalViewPr>
  <p:slideViewPr>
    <p:cSldViewPr snapToGrid="0" snapToObjects="1">
      <p:cViewPr varScale="1">
        <p:scale>
          <a:sx n="123" d="100"/>
          <a:sy n="123" d="100"/>
        </p:scale>
        <p:origin x="20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A06CD-74DD-D341-A5DD-606DA0F434D1}" type="datetimeFigureOut">
              <a:rPr lang="en-US" smtClean="0"/>
              <a:t>8/22/22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BB721-0EAC-5F43-A670-0F6BBAB068A0}" type="slidenum">
              <a:rPr lang="en-US" smtClean="0"/>
              <a:t>‹#›</a:t>
            </a:fld>
            <a:endParaRPr lang="en-US" dirty="0"/>
          </a:p>
        </p:txBody>
      </p:sp>
    </p:spTree>
    <p:extLst>
      <p:ext uri="{BB962C8B-B14F-4D97-AF65-F5344CB8AC3E}">
        <p14:creationId xmlns:p14="http://schemas.microsoft.com/office/powerpoint/2010/main" val="283755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avi.org/news-resources/press-releases/2021/edctp-and-cepi-funding-moves-iavi-s-lassa-fever-vaccine-candidate-into-advanced-clinical-develop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a:t>
            </a:fld>
            <a:endParaRPr lang="en-US" dirty="0"/>
          </a:p>
        </p:txBody>
      </p:sp>
    </p:spTree>
    <p:extLst>
      <p:ext uri="{BB962C8B-B14F-4D97-AF65-F5344CB8AC3E}">
        <p14:creationId xmlns:p14="http://schemas.microsoft.com/office/powerpoint/2010/main" val="192427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4</a:t>
            </a:fld>
            <a:endParaRPr lang="en-US" dirty="0"/>
          </a:p>
        </p:txBody>
      </p:sp>
    </p:spTree>
    <p:extLst>
      <p:ext uri="{BB962C8B-B14F-4D97-AF65-F5344CB8AC3E}">
        <p14:creationId xmlns:p14="http://schemas.microsoft.com/office/powerpoint/2010/main" val="425541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10</a:t>
            </a:fld>
            <a:endParaRPr lang="en-US" dirty="0"/>
          </a:p>
        </p:txBody>
      </p:sp>
    </p:spTree>
    <p:extLst>
      <p:ext uri="{BB962C8B-B14F-4D97-AF65-F5344CB8AC3E}">
        <p14:creationId xmlns:p14="http://schemas.microsoft.com/office/powerpoint/2010/main" val="409716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11</a:t>
            </a:fld>
            <a:endParaRPr lang="en-US" dirty="0"/>
          </a:p>
        </p:txBody>
      </p:sp>
    </p:spTree>
    <p:extLst>
      <p:ext uri="{BB962C8B-B14F-4D97-AF65-F5344CB8AC3E}">
        <p14:creationId xmlns:p14="http://schemas.microsoft.com/office/powerpoint/2010/main" val="35142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hlinkClick r:id="rId3" tooltip="https://www.iavi.org/news-resources/press-releases/2021/edctp-and-cepi-funding-moves-iavi-s-lassa-fever-vaccine-candidate-into-advanced-clinical-development"/>
              </a:rPr>
              <a:t>https://www.iavi.org/news-resources/press-releases/2021/edctp-and-cepi-funding-moves-iavi-s-lassa-fever-vaccine-candidate-into-advanced-clinical-development</a:t>
            </a:r>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12</a:t>
            </a:fld>
            <a:endParaRPr lang="en-US" dirty="0"/>
          </a:p>
        </p:txBody>
      </p:sp>
    </p:spTree>
    <p:extLst>
      <p:ext uri="{BB962C8B-B14F-4D97-AF65-F5344CB8AC3E}">
        <p14:creationId xmlns:p14="http://schemas.microsoft.com/office/powerpoint/2010/main" val="253428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BB721-0EAC-5F43-A670-0F6BBAB068A0}" type="slidenum">
              <a:rPr lang="en-US" smtClean="0"/>
              <a:t>13</a:t>
            </a:fld>
            <a:endParaRPr lang="en-US" dirty="0"/>
          </a:p>
        </p:txBody>
      </p:sp>
    </p:spTree>
    <p:extLst>
      <p:ext uri="{BB962C8B-B14F-4D97-AF65-F5344CB8AC3E}">
        <p14:creationId xmlns:p14="http://schemas.microsoft.com/office/powerpoint/2010/main" val="229931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A8BD-1665-7BF3-B2D7-ED60414110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363FC45-76EF-9A66-7D46-783381BBE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672E774-2326-2951-92B8-0EAC921C5CE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3F26378B-B43E-CFD5-2591-8B45C0F9DE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EEBFE0-5BDB-FB05-101C-72814ED8461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98830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656A-C0C3-D0EE-C790-C5E3289D18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6789BD-3E35-E503-CC20-355A954F68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B89A37-D7BA-ECBB-85A1-00485147F55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26AAAE08-0D4D-2D9F-750C-0020CA1BF7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A584E5-1F89-C4D4-1F78-C6AB19063CC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67304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2103-428D-0249-995D-5E632EAF72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3FBA20-2FA7-733C-B1FC-5A781703FC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2F903-3309-130C-D37E-BE1F1CCDB1D4}"/>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EB911687-F3FC-340B-6FD0-EB497B229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6698B-AB7F-B8EC-B84D-9B5C7AFD877F}"/>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22368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d - Donor Logo">
    <p:spTree>
      <p:nvGrpSpPr>
        <p:cNvPr id="1" name=""/>
        <p:cNvGrpSpPr/>
        <p:nvPr/>
      </p:nvGrpSpPr>
      <p:grpSpPr>
        <a:xfrm>
          <a:off x="0" y="0"/>
          <a:ext cx="0" cy="0"/>
          <a:chOff x="0" y="0"/>
          <a:chExt cx="0" cy="0"/>
        </a:xfrm>
      </p:grpSpPr>
      <p:pic>
        <p:nvPicPr>
          <p:cNvPr id="319" name="Picture 13" descr="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4642" y="5868824"/>
            <a:ext cx="631609" cy="286829"/>
          </a:xfrm>
          <a:prstGeom prst="rect">
            <a:avLst/>
          </a:prstGeom>
          <a:ln w="12700">
            <a:miter lim="400000"/>
          </a:ln>
        </p:spPr>
      </p:pic>
      <p:sp>
        <p:nvSpPr>
          <p:cNvPr id="320" name="Straight Connector 14"/>
          <p:cNvSpPr/>
          <p:nvPr/>
        </p:nvSpPr>
        <p:spPr>
          <a:xfrm flipH="1">
            <a:off x="472762" y="1"/>
            <a:ext cx="1" cy="6851655"/>
          </a:xfrm>
          <a:prstGeom prst="line">
            <a:avLst/>
          </a:prstGeom>
          <a:ln w="25400">
            <a:solidFill>
              <a:srgbClr val="FFFFFF"/>
            </a:solidFill>
          </a:ln>
        </p:spPr>
        <p:txBody>
          <a:bodyPr lIns="45719" rIns="45719"/>
          <a:lstStyle/>
          <a:p>
            <a:endParaRPr sz="2760" b="0" i="0" dirty="0">
              <a:latin typeface="Arial" panose="020B0604020202020204" pitchFamily="34" charset="0"/>
              <a:ea typeface="Helvetica Neue Regular" panose="02000503000000020004" pitchFamily="2" charset="0"/>
              <a:cs typeface="Arial" panose="020B0604020202020204" pitchFamily="34" charset="0"/>
            </a:endParaRPr>
          </a:p>
        </p:txBody>
      </p:sp>
      <p:sp>
        <p:nvSpPr>
          <p:cNvPr id="322" name="Rectangle 5"/>
          <p:cNvSpPr/>
          <p:nvPr/>
        </p:nvSpPr>
        <p:spPr>
          <a:xfrm>
            <a:off x="0" y="6344"/>
            <a:ext cx="12393826" cy="6858000"/>
          </a:xfrm>
          <a:prstGeom prst="rect">
            <a:avLst/>
          </a:prstGeom>
          <a:solidFill>
            <a:srgbClr val="FFFFFF"/>
          </a:solidFill>
          <a:ln w="12700">
            <a:miter lim="400000"/>
          </a:ln>
        </p:spPr>
        <p:txBody>
          <a:bodyPr lIns="45719" rIns="45719" anchor="ctr"/>
          <a:lstStyle/>
          <a:p>
            <a:pPr algn="ctr">
              <a:defRPr sz="3100">
                <a:solidFill>
                  <a:srgbClr val="FFFFFF"/>
                </a:solidFill>
              </a:defRPr>
            </a:pPr>
            <a:endParaRPr sz="3100" b="0" i="0" dirty="0">
              <a:latin typeface="Arial" panose="020B0604020202020204" pitchFamily="34" charset="0"/>
              <a:ea typeface="Helvetica Neue Regular" panose="02000503000000020004" pitchFamily="2" charset="0"/>
              <a:cs typeface="Arial" panose="020B0604020202020204" pitchFamily="34" charset="0"/>
            </a:endParaRPr>
          </a:p>
        </p:txBody>
      </p:sp>
      <p:pic>
        <p:nvPicPr>
          <p:cNvPr id="323" name="Picture 9"/>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5354" y="976617"/>
            <a:ext cx="10381291" cy="4917453"/>
          </a:xfrm>
          <a:prstGeom prst="rect">
            <a:avLst/>
          </a:prstGeom>
          <a:ln w="12700">
            <a:miter lim="400000"/>
          </a:ln>
        </p:spPr>
      </p:pic>
    </p:spTree>
    <p:extLst>
      <p:ext uri="{BB962C8B-B14F-4D97-AF65-F5344CB8AC3E}">
        <p14:creationId xmlns:p14="http://schemas.microsoft.com/office/powerpoint/2010/main" val="25346175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2B0F-EBA9-872E-A821-1FCE72159C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0AA3AC-20C8-FF5B-78CC-ED530A7EE1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B65FCF-2782-E952-15F9-922518077DEF}"/>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9B65AFB4-B99F-719B-8D33-FEA22CA2D2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421A0C-9D9B-F5E7-7EAF-619878186751}"/>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80312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900F-B63B-B29A-6B19-7142E9B408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56EA1A-2DB1-7780-AD9A-A69FF5C7A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F3A29F-14D4-23D5-F6B6-2AC272C495C7}"/>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A9A89663-FC96-F591-5A0C-ABFBFB9EA9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B5CDDF-3349-97AA-3CE1-AD0A9687FADC}"/>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413146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7E5-AA35-1A16-0248-433091327E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287FEA-23BC-CA7F-EAB2-2F0EF1B923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E654411-C87B-692F-2CED-0DE3F72D4B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69C2358-98A0-7685-1573-573BD2950003}"/>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B8868A92-7084-9098-7E7C-C9ECF695E7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06EE63-1F93-6D8F-1ED0-705361281CBD}"/>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1981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B121-234A-8CE0-0C17-F1F1D74FE2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B6C5822-FE6F-84CB-2463-250E76FDE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132B2A-410C-8CB9-0693-2FDC38FE1F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6A1E87-58D3-5F81-55BD-A049C8E02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7A9E30-136C-F87A-FE94-6E6A53331C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9E8BFA-3514-4B1D-EAD9-55E18B2E6B7D}"/>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8" name="Footer Placeholder 7">
            <a:extLst>
              <a:ext uri="{FF2B5EF4-FFF2-40B4-BE49-F238E27FC236}">
                <a16:creationId xmlns:a16="http://schemas.microsoft.com/office/drawing/2014/main" id="{2AD72636-51C2-B3A2-A636-732B9F338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E2CC0-DB3A-059E-09F9-D06AB7A2AFD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05908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EA20-17A7-A5FB-F35A-3CC178320C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94D8A3-DAF4-E92A-D6E6-A2E6974B47AB}"/>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4" name="Footer Placeholder 3">
            <a:extLst>
              <a:ext uri="{FF2B5EF4-FFF2-40B4-BE49-F238E27FC236}">
                <a16:creationId xmlns:a16="http://schemas.microsoft.com/office/drawing/2014/main" id="{F1FD8006-2014-0697-6DB9-1FD251E826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D0F378-DB75-E74D-59C5-FC46E6EBE69E}"/>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26742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C7714-6558-E81F-2266-352FAA0138DA}"/>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3" name="Footer Placeholder 2">
            <a:extLst>
              <a:ext uri="{FF2B5EF4-FFF2-40B4-BE49-F238E27FC236}">
                <a16:creationId xmlns:a16="http://schemas.microsoft.com/office/drawing/2014/main" id="{AAFE049A-B7CF-0E9A-8BF8-FFFB2FE971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4AE6CC-3DCC-8F92-4E47-12712E971F63}"/>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86520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949C-7CA0-84BC-95E1-490AE9A82F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7A6427-D7F0-3745-0DE8-C5971014C8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7B10C17-B1DD-331C-0C63-3D5A976F4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287B4B-BAD2-AA2A-CE1D-4F092DE12559}"/>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A25FF4A8-6B62-CDEB-8239-BDAFDEA43C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4AAD45-95F5-F49B-412F-C07260DE1522}"/>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237428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C82D-9A58-BFDF-80CC-9EEB7B6C34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D704AFD-640F-FA6F-27E0-7D76A3A4A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0EBCED-0675-103F-E8D8-7E39C557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E8DAFF-A35B-241F-33A6-70E1D54242A2}"/>
              </a:ext>
            </a:extLst>
          </p:cNvPr>
          <p:cNvSpPr>
            <a:spLocks noGrp="1"/>
          </p:cNvSpPr>
          <p:nvPr>
            <p:ph type="dt" sz="half" idx="10"/>
          </p:nvPr>
        </p:nvSpPr>
        <p:spPr/>
        <p:txBody>
          <a:bodyPr/>
          <a:lstStyle/>
          <a:p>
            <a:fld id="{80ACF5FA-664D-4542-8D81-488657D3B0C7}" type="datetimeFigureOut">
              <a:rPr lang="en-US" smtClean="0"/>
              <a:t>8/22/22</a:t>
            </a:fld>
            <a:endParaRPr lang="en-US" dirty="0"/>
          </a:p>
        </p:txBody>
      </p:sp>
      <p:sp>
        <p:nvSpPr>
          <p:cNvPr id="6" name="Footer Placeholder 5">
            <a:extLst>
              <a:ext uri="{FF2B5EF4-FFF2-40B4-BE49-F238E27FC236}">
                <a16:creationId xmlns:a16="http://schemas.microsoft.com/office/drawing/2014/main" id="{6495362E-3957-30C7-E346-C1650C1A17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6D3BBB-2B93-AB13-9BC4-1533ABBDE6C9}"/>
              </a:ext>
            </a:extLst>
          </p:cNvPr>
          <p:cNvSpPr>
            <a:spLocks noGrp="1"/>
          </p:cNvSpPr>
          <p:nvPr>
            <p:ph type="sldNum" sz="quarter" idx="12"/>
          </p:nvPr>
        </p:nvSpPr>
        <p:spPr/>
        <p:txBody>
          <a:bodyPr/>
          <a:lstStyle/>
          <a:p>
            <a:fld id="{2662CAF0-0EA9-5849-8CA5-63C600C0DBC0}" type="slidenum">
              <a:rPr lang="en-US" smtClean="0"/>
              <a:t>‹#›</a:t>
            </a:fld>
            <a:endParaRPr lang="en-US" dirty="0"/>
          </a:p>
        </p:txBody>
      </p:sp>
    </p:spTree>
    <p:extLst>
      <p:ext uri="{BB962C8B-B14F-4D97-AF65-F5344CB8AC3E}">
        <p14:creationId xmlns:p14="http://schemas.microsoft.com/office/powerpoint/2010/main" val="342347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9B27A-0FE1-18C0-ADF8-A63356973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CD1C7E-522B-61F8-02F1-483D499C3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703647-DA98-E1C6-C0AF-E4683F6E2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CF5FA-664D-4542-8D81-488657D3B0C7}" type="datetimeFigureOut">
              <a:rPr lang="en-US" smtClean="0"/>
              <a:t>8/22/22</a:t>
            </a:fld>
            <a:endParaRPr lang="en-US" dirty="0"/>
          </a:p>
        </p:txBody>
      </p:sp>
      <p:sp>
        <p:nvSpPr>
          <p:cNvPr id="5" name="Footer Placeholder 4">
            <a:extLst>
              <a:ext uri="{FF2B5EF4-FFF2-40B4-BE49-F238E27FC236}">
                <a16:creationId xmlns:a16="http://schemas.microsoft.com/office/drawing/2014/main" id="{6FA9EA58-7DA5-B2E1-876A-61548FBA0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B7D9AC-8280-FB45-7D7B-730A184A3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2CAF0-0EA9-5849-8CA5-63C600C0DBC0}" type="slidenum">
              <a:rPr lang="en-US" smtClean="0"/>
              <a:t>‹#›</a:t>
            </a:fld>
            <a:endParaRPr lang="en-US" dirty="0"/>
          </a:p>
        </p:txBody>
      </p:sp>
    </p:spTree>
    <p:extLst>
      <p:ext uri="{BB962C8B-B14F-4D97-AF65-F5344CB8AC3E}">
        <p14:creationId xmlns:p14="http://schemas.microsoft.com/office/powerpoint/2010/main" val="18640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17B60D-B9B5-1AE3-9445-46DA11EA3DEA}"/>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F101000-37C2-8A28-9FD2-16207518BAA8}"/>
              </a:ext>
            </a:extLst>
          </p:cNvPr>
          <p:cNvSpPr>
            <a:spLocks noGrp="1"/>
          </p:cNvSpPr>
          <p:nvPr>
            <p:ph type="subTitle" idx="1"/>
          </p:nvPr>
        </p:nvSpPr>
        <p:spPr>
          <a:xfrm>
            <a:off x="1786056" y="5417127"/>
            <a:ext cx="4360155" cy="924704"/>
          </a:xfrm>
        </p:spPr>
        <p:txBody>
          <a:bodyPr>
            <a:normAutofit/>
          </a:bodyPr>
          <a:lstStyle/>
          <a:p>
            <a:pPr algn="l">
              <a:lnSpc>
                <a:spcPct val="100000"/>
              </a:lnSpc>
            </a:pPr>
            <a:r>
              <a:rPr lang="en-US" sz="3200" b="1" dirty="0">
                <a:solidFill>
                  <a:srgbClr val="00B5E2"/>
                </a:solidFill>
                <a:latin typeface="Museo Sans 700" panose="02000000000000000000" pitchFamily="2" charset="77"/>
                <a:cs typeface="Arial" panose="020B0604020202020204" pitchFamily="34" charset="0"/>
              </a:rPr>
              <a:t>2022</a:t>
            </a:r>
          </a:p>
        </p:txBody>
      </p:sp>
      <p:pic>
        <p:nvPicPr>
          <p:cNvPr id="9" name="Picture 8">
            <a:extLst>
              <a:ext uri="{FF2B5EF4-FFF2-40B4-BE49-F238E27FC236}">
                <a16:creationId xmlns:a16="http://schemas.microsoft.com/office/drawing/2014/main" id="{57B16DB4-F403-C843-9EB5-895A9F46A3AE}"/>
              </a:ext>
            </a:extLst>
          </p:cNvPr>
          <p:cNvPicPr>
            <a:picLocks noChangeAspect="1"/>
          </p:cNvPicPr>
          <p:nvPr/>
        </p:nvPicPr>
        <p:blipFill>
          <a:blip r:embed="rId4"/>
          <a:stretch>
            <a:fillRect/>
          </a:stretch>
        </p:blipFill>
        <p:spPr>
          <a:xfrm>
            <a:off x="68240" y="133909"/>
            <a:ext cx="1937982" cy="1775581"/>
          </a:xfrm>
          <a:prstGeom prst="rect">
            <a:avLst/>
          </a:prstGeom>
        </p:spPr>
      </p:pic>
      <p:pic>
        <p:nvPicPr>
          <p:cNvPr id="7" name="Picture 6">
            <a:extLst>
              <a:ext uri="{FF2B5EF4-FFF2-40B4-BE49-F238E27FC236}">
                <a16:creationId xmlns:a16="http://schemas.microsoft.com/office/drawing/2014/main" id="{984090D5-0DF6-426C-8DBF-019A6C1C08B3}"/>
              </a:ext>
            </a:extLst>
          </p:cNvPr>
          <p:cNvPicPr>
            <a:picLocks noChangeAspect="1"/>
          </p:cNvPicPr>
          <p:nvPr/>
        </p:nvPicPr>
        <p:blipFill>
          <a:blip r:embed="rId5"/>
          <a:stretch>
            <a:fillRect/>
          </a:stretch>
        </p:blipFill>
        <p:spPr>
          <a:xfrm>
            <a:off x="1559168" y="1648376"/>
            <a:ext cx="4294715" cy="3685624"/>
          </a:xfrm>
          <a:prstGeom prst="rect">
            <a:avLst/>
          </a:prstGeom>
        </p:spPr>
      </p:pic>
    </p:spTree>
    <p:extLst>
      <p:ext uri="{BB962C8B-B14F-4D97-AF65-F5344CB8AC3E}">
        <p14:creationId xmlns:p14="http://schemas.microsoft.com/office/powerpoint/2010/main" val="417045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120E1E-4019-1541-1E0F-E1924C0AA7A6}"/>
              </a:ext>
            </a:extLst>
          </p:cNvPr>
          <p:cNvPicPr>
            <a:picLocks noChangeAspect="1"/>
          </p:cNvPicPr>
          <p:nvPr/>
        </p:nvPicPr>
        <p:blipFill>
          <a:blip r:embed="rId3"/>
          <a:stretch>
            <a:fillRect/>
          </a:stretch>
        </p:blipFill>
        <p:spPr>
          <a:xfrm>
            <a:off x="5639" y="0"/>
            <a:ext cx="12180722" cy="6858000"/>
          </a:xfrm>
          <a:prstGeom prst="rect">
            <a:avLst/>
          </a:prstGeom>
        </p:spPr>
      </p:pic>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0" y="542247"/>
            <a:ext cx="6871543" cy="1131166"/>
          </a:xfrm>
        </p:spPr>
        <p:txBody>
          <a:bodyPr anchor="t" anchorCtr="0">
            <a:normAutofit/>
          </a:bodyPr>
          <a:lstStyle/>
          <a:p>
            <a:pPr algn="l"/>
            <a:r>
              <a:rPr lang="en-US" sz="3600" dirty="0">
                <a:solidFill>
                  <a:srgbClr val="9E007E"/>
                </a:solidFill>
                <a:latin typeface="Arial" panose="020B0604020202020204" pitchFamily="34" charset="0"/>
                <a:cs typeface="Arial" panose="020B0604020202020204" pitchFamily="34" charset="0"/>
              </a:rPr>
              <a:t>HIV and the Immune System</a:t>
            </a:r>
          </a:p>
        </p:txBody>
      </p:sp>
      <p:pic>
        <p:nvPicPr>
          <p:cNvPr id="12" name="Picture 11">
            <a:extLst>
              <a:ext uri="{FF2B5EF4-FFF2-40B4-BE49-F238E27FC236}">
                <a16:creationId xmlns:a16="http://schemas.microsoft.com/office/drawing/2014/main" id="{48E15206-DDC8-92B8-42AE-244E3899B51C}"/>
              </a:ext>
            </a:extLst>
          </p:cNvPr>
          <p:cNvPicPr>
            <a:picLocks noChangeAspect="1"/>
          </p:cNvPicPr>
          <p:nvPr/>
        </p:nvPicPr>
        <p:blipFill>
          <a:blip r:embed="rId4"/>
          <a:stretch>
            <a:fillRect/>
          </a:stretch>
        </p:blipFill>
        <p:spPr>
          <a:xfrm>
            <a:off x="369973" y="484540"/>
            <a:ext cx="914221" cy="914221"/>
          </a:xfrm>
          <a:prstGeom prst="rect">
            <a:avLst/>
          </a:prstGeom>
        </p:spPr>
      </p:pic>
      <p:sp>
        <p:nvSpPr>
          <p:cNvPr id="4" name="TextBox 3">
            <a:extLst>
              <a:ext uri="{FF2B5EF4-FFF2-40B4-BE49-F238E27FC236}">
                <a16:creationId xmlns:a16="http://schemas.microsoft.com/office/drawing/2014/main" id="{6564BD22-9861-1F6C-30CD-80A498872516}"/>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Tree>
    <p:extLst>
      <p:ext uri="{BB962C8B-B14F-4D97-AF65-F5344CB8AC3E}">
        <p14:creationId xmlns:p14="http://schemas.microsoft.com/office/powerpoint/2010/main" val="209222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5E2">
            <a:alpha val="10673"/>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A429989-A468-5A43-DA3F-D32D33A1208E}"/>
              </a:ext>
            </a:extLst>
          </p:cNvPr>
          <p:cNvPicPr>
            <a:picLocks noChangeAspect="1"/>
          </p:cNvPicPr>
          <p:nvPr/>
        </p:nvPicPr>
        <p:blipFill>
          <a:blip r:embed="rId3"/>
          <a:stretch>
            <a:fillRect/>
          </a:stretch>
        </p:blipFill>
        <p:spPr>
          <a:xfrm>
            <a:off x="5639" y="0"/>
            <a:ext cx="12180722" cy="6858000"/>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501252" y="563852"/>
            <a:ext cx="6150123" cy="1070030"/>
          </a:xfrm>
        </p:spPr>
        <p:txBody>
          <a:bodyPr anchor="t" anchorCtr="0">
            <a:normAutofit fontScale="90000"/>
          </a:bodyPr>
          <a:lstStyle/>
          <a:p>
            <a:pPr algn="l"/>
            <a:r>
              <a:rPr lang="en-US" sz="4000" dirty="0">
                <a:solidFill>
                  <a:srgbClr val="00558C"/>
                </a:solidFill>
                <a:latin typeface="Arial" panose="020B0604020202020204" pitchFamily="34" charset="0"/>
                <a:cs typeface="Arial" panose="020B0604020202020204" pitchFamily="34" charset="0"/>
              </a:rPr>
              <a:t>TB and the Immune System</a:t>
            </a:r>
          </a:p>
        </p:txBody>
      </p:sp>
      <p:pic>
        <p:nvPicPr>
          <p:cNvPr id="7" name="Picture 6">
            <a:extLst>
              <a:ext uri="{FF2B5EF4-FFF2-40B4-BE49-F238E27FC236}">
                <a16:creationId xmlns:a16="http://schemas.microsoft.com/office/drawing/2014/main" id="{7A4696B5-C66B-47DE-A796-D2FE6655C149}"/>
              </a:ext>
            </a:extLst>
          </p:cNvPr>
          <p:cNvPicPr>
            <a:picLocks noChangeAspect="1"/>
          </p:cNvPicPr>
          <p:nvPr/>
        </p:nvPicPr>
        <p:blipFill>
          <a:blip r:embed="rId4"/>
          <a:stretch>
            <a:fillRect/>
          </a:stretch>
        </p:blipFill>
        <p:spPr>
          <a:xfrm>
            <a:off x="381989" y="490437"/>
            <a:ext cx="898687" cy="898687"/>
          </a:xfrm>
          <a:prstGeom prst="rect">
            <a:avLst/>
          </a:prstGeom>
        </p:spPr>
      </p:pic>
      <p:sp>
        <p:nvSpPr>
          <p:cNvPr id="14" name="Subtitle 2">
            <a:extLst>
              <a:ext uri="{FF2B5EF4-FFF2-40B4-BE49-F238E27FC236}">
                <a16:creationId xmlns:a16="http://schemas.microsoft.com/office/drawing/2014/main" id="{4104E0BF-06C0-40B9-9F2D-9BF477C49FF6}"/>
              </a:ext>
            </a:extLst>
          </p:cNvPr>
          <p:cNvSpPr>
            <a:spLocks noGrp="1"/>
          </p:cNvSpPr>
          <p:nvPr>
            <p:ph type="subTitle" idx="1"/>
          </p:nvPr>
        </p:nvSpPr>
        <p:spPr>
          <a:xfrm>
            <a:off x="6416758" y="1483360"/>
            <a:ext cx="5485454" cy="4854298"/>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The interaction between the immune system and </a:t>
            </a:r>
            <a:r>
              <a:rPr lang="en-ZA" sz="1600" i="1" dirty="0">
                <a:solidFill>
                  <a:srgbClr val="00558C"/>
                </a:solidFill>
                <a:latin typeface="Arial" panose="020B0604020202020204" pitchFamily="34" charset="0"/>
                <a:cs typeface="Arial" panose="020B0604020202020204" pitchFamily="34" charset="0"/>
              </a:rPr>
              <a:t>Mycobacterium tuberculosis </a:t>
            </a:r>
            <a:r>
              <a:rPr lang="en-ZA" sz="1600" dirty="0">
                <a:solidFill>
                  <a:srgbClr val="00558C"/>
                </a:solidFill>
                <a:latin typeface="Arial" panose="020B0604020202020204" pitchFamily="34" charset="0"/>
                <a:cs typeface="Arial" panose="020B0604020202020204" pitchFamily="34" charset="0"/>
              </a:rPr>
              <a:t>are complex and either lead to:​</a:t>
            </a:r>
          </a:p>
          <a:p>
            <a:pPr marL="742950" lvl="1"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Clearance of the bacteria​</a:t>
            </a:r>
          </a:p>
          <a:p>
            <a:pPr marL="742950" lvl="1"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Latent TB infection​</a:t>
            </a:r>
          </a:p>
          <a:p>
            <a:pPr marL="742950" lvl="1" indent="-285750" algn="l">
              <a:lnSpc>
                <a:spcPct val="100000"/>
              </a:lnSpc>
              <a:buFont typeface="Arial" panose="020B0604020202020204" pitchFamily="34" charset="0"/>
              <a:buChar char="•"/>
            </a:pPr>
            <a:r>
              <a:rPr lang="en-ZA" sz="1600" dirty="0">
                <a:solidFill>
                  <a:srgbClr val="624394"/>
                </a:solidFill>
                <a:latin typeface="Arial" panose="020B0604020202020204" pitchFamily="34" charset="0"/>
                <a:cs typeface="Arial" panose="020B0604020202020204" pitchFamily="34" charset="0"/>
              </a:rPr>
              <a:t>Active TB disease ​​</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M.tb can prevent the activation of pathogen destruction systems within macrophages where it can hide, reproduce slowly, and modify the cell to its advantage.​</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M.tb can affect the function of dendritic cells by altering the production of various cytokines involved in the immune responses and the suppression of T lymphocyte activity.​</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M.tb can also interfere with the interactions between the different cells of the immune system and hamper their ability to work together and kill or constrain the organism.​</a:t>
            </a:r>
          </a:p>
          <a:p>
            <a:pPr marL="285750" indent="-285750" algn="l">
              <a:lnSpc>
                <a:spcPct val="100000"/>
              </a:lnSpc>
              <a:buFont typeface="Arial" panose="020B0604020202020204" pitchFamily="34" charset="0"/>
              <a:buChar char="•"/>
            </a:pPr>
            <a:endParaRPr lang="en-ZA" sz="1600" dirty="0">
              <a:solidFill>
                <a:srgbClr val="00558C"/>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C5E7AE8-C08B-FBA7-3E0C-3938CA7035A8}"/>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Tree>
    <p:extLst>
      <p:ext uri="{BB962C8B-B14F-4D97-AF65-F5344CB8AC3E}">
        <p14:creationId xmlns:p14="http://schemas.microsoft.com/office/powerpoint/2010/main" val="361908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C19">
            <a:alpha val="9711"/>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7A34F0-445C-59FE-BF67-98689165D029}"/>
              </a:ext>
            </a:extLst>
          </p:cNvPr>
          <p:cNvPicPr>
            <a:picLocks noChangeAspect="1"/>
          </p:cNvPicPr>
          <p:nvPr/>
        </p:nvPicPr>
        <p:blipFill>
          <a:blip r:embed="rId3">
            <a:alphaModFix amt="50000"/>
          </a:blip>
          <a:stretch>
            <a:fillRect/>
          </a:stretch>
        </p:blipFill>
        <p:spPr>
          <a:xfrm>
            <a:off x="5639" y="0"/>
            <a:ext cx="12180722" cy="6858000"/>
          </a:xfrm>
          <a:prstGeom prst="rect">
            <a:avLst/>
          </a:prstGeom>
        </p:spPr>
      </p:pic>
      <p:pic>
        <p:nvPicPr>
          <p:cNvPr id="18" name="Picture 17">
            <a:extLst>
              <a:ext uri="{FF2B5EF4-FFF2-40B4-BE49-F238E27FC236}">
                <a16:creationId xmlns:a16="http://schemas.microsoft.com/office/drawing/2014/main" id="{9E50D880-2935-CF11-5EDC-71F2F88AD169}"/>
              </a:ext>
            </a:extLst>
          </p:cNvPr>
          <p:cNvPicPr>
            <a:picLocks noChangeAspect="1"/>
          </p:cNvPicPr>
          <p:nvPr/>
        </p:nvPicPr>
        <p:blipFill>
          <a:blip r:embed="rId4"/>
          <a:stretch>
            <a:fillRect/>
          </a:stretch>
        </p:blipFill>
        <p:spPr>
          <a:xfrm>
            <a:off x="5639" y="0"/>
            <a:ext cx="12180722" cy="6858000"/>
          </a:xfrm>
          <a:prstGeom prst="rect">
            <a:avLst/>
          </a:prstGeom>
        </p:spPr>
      </p:pic>
      <p:pic>
        <p:nvPicPr>
          <p:cNvPr id="16" name="Picture 15">
            <a:extLst>
              <a:ext uri="{FF2B5EF4-FFF2-40B4-BE49-F238E27FC236}">
                <a16:creationId xmlns:a16="http://schemas.microsoft.com/office/drawing/2014/main" id="{B54B9E64-A048-FE33-85E4-9F2072536791}"/>
              </a:ext>
            </a:extLst>
          </p:cNvPr>
          <p:cNvPicPr>
            <a:picLocks noChangeAspect="1"/>
          </p:cNvPicPr>
          <p:nvPr/>
        </p:nvPicPr>
        <p:blipFill>
          <a:blip r:embed="rId5"/>
          <a:stretch>
            <a:fillRect/>
          </a:stretch>
        </p:blipFill>
        <p:spPr>
          <a:xfrm>
            <a:off x="369973" y="501419"/>
            <a:ext cx="914221" cy="914221"/>
          </a:xfrm>
          <a:prstGeom prst="rect">
            <a:avLst/>
          </a:prstGeom>
        </p:spPr>
      </p:pic>
      <p:sp>
        <p:nvSpPr>
          <p:cNvPr id="11" name="Subtitle 2">
            <a:extLst>
              <a:ext uri="{FF2B5EF4-FFF2-40B4-BE49-F238E27FC236}">
                <a16:creationId xmlns:a16="http://schemas.microsoft.com/office/drawing/2014/main" id="{D3542783-90B1-D39E-09B8-B9179C0DA11F}"/>
              </a:ext>
            </a:extLst>
          </p:cNvPr>
          <p:cNvSpPr txBox="1">
            <a:spLocks/>
          </p:cNvSpPr>
          <p:nvPr/>
        </p:nvSpPr>
        <p:spPr>
          <a:xfrm>
            <a:off x="542603" y="2133600"/>
            <a:ext cx="4003997" cy="39213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The immune response to natural Lassa virus infection (LASV) has yet to be fully explained by scientists.​</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Outbreaks of the disease are typically sporadic and often in remote locations.</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The virus needs to be handled in a special high safety laboratory​.</a:t>
            </a:r>
          </a:p>
          <a:p>
            <a:pPr marL="285750"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LASV results in immunosuppression and is able to evade and undermine effective immune response.​</a:t>
            </a:r>
          </a:p>
        </p:txBody>
      </p:sp>
      <p:sp>
        <p:nvSpPr>
          <p:cNvPr id="8" name="Title 1">
            <a:extLst>
              <a:ext uri="{FF2B5EF4-FFF2-40B4-BE49-F238E27FC236}">
                <a16:creationId xmlns:a16="http://schemas.microsoft.com/office/drawing/2014/main" id="{66A8DB61-22DF-5A7F-A03E-8BE27D30845D}"/>
              </a:ext>
            </a:extLst>
          </p:cNvPr>
          <p:cNvSpPr>
            <a:spLocks noGrp="1"/>
          </p:cNvSpPr>
          <p:nvPr>
            <p:ph type="ctrTitle"/>
          </p:nvPr>
        </p:nvSpPr>
        <p:spPr>
          <a:xfrm>
            <a:off x="1501253" y="538451"/>
            <a:ext cx="4827830" cy="1070030"/>
          </a:xfrm>
        </p:spPr>
        <p:txBody>
          <a:bodyPr anchor="t" anchorCtr="0">
            <a:normAutofit fontScale="90000"/>
          </a:bodyPr>
          <a:lstStyle/>
          <a:p>
            <a:pPr algn="l"/>
            <a:r>
              <a:rPr lang="en-US" sz="4000" dirty="0">
                <a:solidFill>
                  <a:srgbClr val="FF9C19"/>
                </a:solidFill>
                <a:latin typeface="Arial" panose="020B0604020202020204" pitchFamily="34" charset="0"/>
                <a:cs typeface="Arial" panose="020B0604020202020204" pitchFamily="34" charset="0"/>
              </a:rPr>
              <a:t>Lassa and the Immune System​</a:t>
            </a:r>
          </a:p>
        </p:txBody>
      </p:sp>
      <p:sp>
        <p:nvSpPr>
          <p:cNvPr id="2" name="TextBox 1">
            <a:extLst>
              <a:ext uri="{FF2B5EF4-FFF2-40B4-BE49-F238E27FC236}">
                <a16:creationId xmlns:a16="http://schemas.microsoft.com/office/drawing/2014/main" id="{44BBF725-003B-08E1-46E7-10499DEDD3C3}"/>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
        <p:nvSpPr>
          <p:cNvPr id="13" name="TextBox 12">
            <a:extLst>
              <a:ext uri="{FF2B5EF4-FFF2-40B4-BE49-F238E27FC236}">
                <a16:creationId xmlns:a16="http://schemas.microsoft.com/office/drawing/2014/main" id="{0D665761-88C6-9FA4-05D6-E3F5ECD83BBC}"/>
              </a:ext>
            </a:extLst>
          </p:cNvPr>
          <p:cNvSpPr txBox="1"/>
          <p:nvPr/>
        </p:nvSpPr>
        <p:spPr>
          <a:xfrm>
            <a:off x="479219" y="6146800"/>
            <a:ext cx="5849864" cy="246221"/>
          </a:xfrm>
          <a:prstGeom prst="rect">
            <a:avLst/>
          </a:prstGeom>
          <a:noFill/>
        </p:spPr>
        <p:txBody>
          <a:bodyPr wrap="square">
            <a:spAutoFit/>
          </a:bodyPr>
          <a:lstStyle/>
          <a:p>
            <a:r>
              <a:rPr lang="en-US" sz="1000" i="1" dirty="0">
                <a:solidFill>
                  <a:srgbClr val="ED6D28"/>
                </a:solidFill>
                <a:latin typeface="Arial" panose="020B0604020202020204" pitchFamily="34" charset="0"/>
                <a:cs typeface="Arial" panose="020B0604020202020204" pitchFamily="34" charset="0"/>
              </a:rPr>
              <a:t>Image credit: National Institute of Allergy and Infectious Diseases, NIH.</a:t>
            </a:r>
          </a:p>
        </p:txBody>
      </p:sp>
    </p:spTree>
    <p:extLst>
      <p:ext uri="{BB962C8B-B14F-4D97-AF65-F5344CB8AC3E}">
        <p14:creationId xmlns:p14="http://schemas.microsoft.com/office/powerpoint/2010/main" val="333281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EDB5-FFF5-6890-315B-EA598213F0C8}"/>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315F1B4-260C-3C14-6557-2B570489161E}"/>
              </a:ext>
            </a:extLst>
          </p:cNvPr>
          <p:cNvPicPr>
            <a:picLocks noChangeAspect="1"/>
          </p:cNvPicPr>
          <p:nvPr/>
        </p:nvPicPr>
        <p:blipFill>
          <a:blip r:embed="rId4"/>
          <a:stretch>
            <a:fillRect/>
          </a:stretch>
        </p:blipFill>
        <p:spPr>
          <a:xfrm>
            <a:off x="376927" y="515347"/>
            <a:ext cx="885674" cy="885674"/>
          </a:xfrm>
          <a:prstGeom prst="rect">
            <a:avLst/>
          </a:prstGeom>
        </p:spPr>
      </p:pic>
      <p:sp>
        <p:nvSpPr>
          <p:cNvPr id="9" name="Title 1">
            <a:extLst>
              <a:ext uri="{FF2B5EF4-FFF2-40B4-BE49-F238E27FC236}">
                <a16:creationId xmlns:a16="http://schemas.microsoft.com/office/drawing/2014/main" id="{9BAB4B5E-852A-A608-C741-7306FBFB786D}"/>
              </a:ext>
            </a:extLst>
          </p:cNvPr>
          <p:cNvSpPr>
            <a:spLocks noGrp="1"/>
          </p:cNvSpPr>
          <p:nvPr>
            <p:ph type="ctrTitle"/>
          </p:nvPr>
        </p:nvSpPr>
        <p:spPr>
          <a:xfrm>
            <a:off x="1482430" y="631277"/>
            <a:ext cx="3140370" cy="835671"/>
          </a:xfrm>
        </p:spPr>
        <p:txBody>
          <a:bodyPr anchor="t" anchorCtr="0">
            <a:normAutofit fontScale="90000"/>
          </a:bodyPr>
          <a:lstStyle/>
          <a:p>
            <a:pPr algn="l"/>
            <a:r>
              <a:rPr lang="en-US" sz="3600" dirty="0">
                <a:solidFill>
                  <a:srgbClr val="56BDB9"/>
                </a:solidFill>
                <a:latin typeface="Arial" panose="020B0604020202020204" pitchFamily="34" charset="0"/>
                <a:cs typeface="Arial" panose="020B0604020202020204" pitchFamily="34" charset="0"/>
              </a:rPr>
              <a:t>Key Messages</a:t>
            </a:r>
          </a:p>
        </p:txBody>
      </p:sp>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2151530" y="1803244"/>
            <a:ext cx="6557041" cy="3521792"/>
          </a:xfrm>
        </p:spPr>
        <p:txBody>
          <a:bodyPr>
            <a:noAutofit/>
          </a:bodyPr>
          <a:lstStyle/>
          <a:p>
            <a:pPr marL="285750" indent="-285750" algn="l">
              <a:lnSpc>
                <a:spcPct val="100000"/>
              </a:lnSpc>
              <a:buFont typeface="Arial" panose="020B0604020202020204" pitchFamily="34" charset="0"/>
              <a:buChar char="•"/>
            </a:pPr>
            <a:r>
              <a:rPr lang="en-ZA" sz="1600" b="1" dirty="0">
                <a:solidFill>
                  <a:srgbClr val="00558C"/>
                </a:solidFill>
                <a:latin typeface="Arial" panose="020B0604020202020204" pitchFamily="34" charset="0"/>
                <a:cs typeface="Arial" panose="020B0604020202020204" pitchFamily="34" charset="0"/>
              </a:rPr>
              <a:t>The immune system is the set of organs, tissues, and cells that defend the body against infections.​</a:t>
            </a:r>
          </a:p>
          <a:p>
            <a:pPr marL="285750" indent="-285750" algn="l">
              <a:lnSpc>
                <a:spcPct val="100000"/>
              </a:lnSpc>
              <a:buFont typeface="Arial" panose="020B0604020202020204" pitchFamily="34" charset="0"/>
              <a:buChar char="•"/>
            </a:pPr>
            <a:r>
              <a:rPr lang="en-ZA" sz="1600" b="1" dirty="0">
                <a:solidFill>
                  <a:srgbClr val="00558C"/>
                </a:solidFill>
                <a:latin typeface="Arial" panose="020B0604020202020204" pitchFamily="34" charset="0"/>
                <a:cs typeface="Arial" panose="020B0604020202020204" pitchFamily="34" charset="0"/>
              </a:rPr>
              <a:t>It is very sophisticated and is designed to recognise common pathogens that enter the body, such as viruses, bacteria, or parasites.​</a:t>
            </a:r>
          </a:p>
          <a:p>
            <a:pPr marL="285750" indent="-285750" algn="l">
              <a:lnSpc>
                <a:spcPct val="100000"/>
              </a:lnSpc>
              <a:buFont typeface="Arial" panose="020B0604020202020204" pitchFamily="34" charset="0"/>
              <a:buChar char="•"/>
            </a:pPr>
            <a:r>
              <a:rPr lang="en-ZA" sz="1600" b="1" dirty="0">
                <a:solidFill>
                  <a:srgbClr val="00558C"/>
                </a:solidFill>
                <a:latin typeface="Arial" panose="020B0604020202020204" pitchFamily="34" charset="0"/>
                <a:cs typeface="Arial" panose="020B0604020202020204" pitchFamily="34" charset="0"/>
              </a:rPr>
              <a:t>The immune system develops defence responses to invading organisms and usually will ‘remember’ and respond more rapidly during future encounters.​</a:t>
            </a:r>
          </a:p>
          <a:p>
            <a:pPr marL="285750" indent="-285750" algn="l">
              <a:lnSpc>
                <a:spcPct val="100000"/>
              </a:lnSpc>
              <a:buFont typeface="Arial" panose="020B0604020202020204" pitchFamily="34" charset="0"/>
              <a:buChar char="•"/>
            </a:pPr>
            <a:r>
              <a:rPr lang="en-ZA" sz="1600" b="1" dirty="0">
                <a:solidFill>
                  <a:srgbClr val="00558C"/>
                </a:solidFill>
                <a:latin typeface="Arial" panose="020B0604020202020204" pitchFamily="34" charset="0"/>
                <a:cs typeface="Arial" panose="020B0604020202020204" pitchFamily="34" charset="0"/>
              </a:rPr>
              <a:t>Some pathogens such as HIV can disrupt or evade immune responses.​</a:t>
            </a:r>
          </a:p>
        </p:txBody>
      </p:sp>
      <p:sp>
        <p:nvSpPr>
          <p:cNvPr id="2" name="TextBox 1">
            <a:extLst>
              <a:ext uri="{FF2B5EF4-FFF2-40B4-BE49-F238E27FC236}">
                <a16:creationId xmlns:a16="http://schemas.microsoft.com/office/drawing/2014/main" id="{E7A3EA73-1C14-D743-786C-A445BAFD2BA2}"/>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Tree>
    <p:extLst>
      <p:ext uri="{BB962C8B-B14F-4D97-AF65-F5344CB8AC3E}">
        <p14:creationId xmlns:p14="http://schemas.microsoft.com/office/powerpoint/2010/main" val="98804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803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6BDB9"/>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B711FE-45ED-1AB1-93A5-B95F8BE02F69}"/>
              </a:ext>
            </a:extLst>
          </p:cNvPr>
          <p:cNvSpPr txBox="1">
            <a:spLocks/>
          </p:cNvSpPr>
          <p:nvPr/>
        </p:nvSpPr>
        <p:spPr>
          <a:xfrm>
            <a:off x="1700083" y="2112426"/>
            <a:ext cx="5809082" cy="630773"/>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Arial" panose="020B0604020202020204" pitchFamily="34" charset="0"/>
                <a:cs typeface="Arial" panose="020B0604020202020204" pitchFamily="34" charset="0"/>
              </a:rPr>
              <a:t>Acknowledgements</a:t>
            </a:r>
          </a:p>
        </p:txBody>
      </p:sp>
      <p:sp>
        <p:nvSpPr>
          <p:cNvPr id="4" name="Subtitle 2">
            <a:extLst>
              <a:ext uri="{FF2B5EF4-FFF2-40B4-BE49-F238E27FC236}">
                <a16:creationId xmlns:a16="http://schemas.microsoft.com/office/drawing/2014/main" id="{75FEFBC8-6F93-A437-3F3A-6BCC5F8D9D1A}"/>
              </a:ext>
            </a:extLst>
          </p:cNvPr>
          <p:cNvSpPr>
            <a:spLocks noGrp="1"/>
          </p:cNvSpPr>
          <p:nvPr>
            <p:ph type="subTitle" idx="1"/>
          </p:nvPr>
        </p:nvSpPr>
        <p:spPr>
          <a:xfrm>
            <a:off x="1693165" y="3249827"/>
            <a:ext cx="8412860" cy="2989048"/>
          </a:xfrm>
        </p:spPr>
        <p:txBody>
          <a:bodyPr>
            <a:noAutofit/>
          </a:bodyPr>
          <a:lstStyle/>
          <a:p>
            <a:pPr algn="l">
              <a:lnSpc>
                <a:spcPct val="100000"/>
              </a:lnSpc>
            </a:pPr>
            <a:r>
              <a:rPr lang="en-ZA" sz="1400" dirty="0">
                <a:solidFill>
                  <a:srgbClr val="00558C"/>
                </a:solidFill>
                <a:latin typeface="Arial" panose="020B0604020202020204" pitchFamily="34" charset="0"/>
                <a:cs typeface="Arial" panose="020B0604020202020204" pitchFamily="34" charset="0"/>
              </a:rPr>
              <a:t>IAVI would like to acknowledge the contribution of Doreen Asio, Monica Bagaya, Vincent Basajja, Kundai Chinyenze, William Dekker, Evanson Gichuru, Nyokabi Jacinta, Sarah Joseph, Dagna Laufer, Sharon Lipesa, Shelly Malhotra, Miliswa Magongo, Blossom Makhubalo, Roselyn Malogo, John Mdluli, Ireen Mosweu, Juliet Mpendo, Gaudensia Mutua, Vincent Muturi-Kioi, Conwell Mwakoi, Jauhara Nanyondo, Gertrude Nanyonjo, Jacinta Nyakobi, Faith Ochieng, Fred Otieno, Daisy Ouya, Gayle Patenaude, Hilda Phiri, Nicole Sender, Lewis Schrager, Elana Van Brakel, Kelvin Vollenhoven, Jeffery Walimbwa, Mathias Wambuzi, Anja Van der Westhuizen for reviewing the content of the </a:t>
            </a:r>
            <a:r>
              <a:rPr lang="en-ZA" sz="1400" b="1" dirty="0">
                <a:solidFill>
                  <a:srgbClr val="00558C"/>
                </a:solidFill>
                <a:latin typeface="Arial" panose="020B0604020202020204" pitchFamily="34" charset="0"/>
                <a:cs typeface="Arial" panose="020B0604020202020204" pitchFamily="34" charset="0"/>
              </a:rPr>
              <a:t>IAVI Vaccine Literacy Library</a:t>
            </a:r>
            <a:r>
              <a:rPr lang="en-ZA" sz="1400" dirty="0">
                <a:solidFill>
                  <a:srgbClr val="00558C"/>
                </a:solidFill>
                <a:latin typeface="Arial" panose="020B0604020202020204" pitchFamily="34" charset="0"/>
                <a:cs typeface="Arial" panose="020B0604020202020204" pitchFamily="34" charset="0"/>
              </a:rPr>
              <a:t>. </a:t>
            </a:r>
          </a:p>
          <a:p>
            <a:pPr algn="l">
              <a:lnSpc>
                <a:spcPct val="100000"/>
              </a:lnSpc>
            </a:pPr>
            <a:r>
              <a:rPr lang="en-ZA" sz="1400" dirty="0">
                <a:solidFill>
                  <a:srgbClr val="00558C"/>
                </a:solidFill>
                <a:latin typeface="Arial" panose="020B0604020202020204" pitchFamily="34" charset="0"/>
                <a:cs typeface="Arial" panose="020B0604020202020204" pitchFamily="34" charset="0"/>
              </a:rPr>
              <a:t>Lead Consultants: Roger Tatoud and Rebekah Webb. </a:t>
            </a:r>
          </a:p>
          <a:p>
            <a:pPr algn="l">
              <a:lnSpc>
                <a:spcPct val="100000"/>
              </a:lnSpc>
            </a:pPr>
            <a:r>
              <a:rPr lang="en-ZA" sz="1400" dirty="0">
                <a:solidFill>
                  <a:srgbClr val="00558C"/>
                </a:solidFill>
                <a:latin typeface="Arial" panose="020B0604020202020204" pitchFamily="34" charset="0"/>
                <a:cs typeface="Arial" panose="020B0604020202020204" pitchFamily="34" charset="0"/>
              </a:rPr>
              <a:t>Design and Illustration: Anthea Duce.</a:t>
            </a:r>
          </a:p>
          <a:p>
            <a:pPr algn="l">
              <a:lnSpc>
                <a:spcPct val="200000"/>
              </a:lnSpc>
            </a:pPr>
            <a:r>
              <a:rPr lang="en-ZA" sz="1400" dirty="0">
                <a:solidFill>
                  <a:srgbClr val="00558C"/>
                </a:solidFill>
                <a:latin typeface="Arial" panose="020B0604020202020204" pitchFamily="34" charset="0"/>
                <a:cs typeface="Arial" panose="020B0604020202020204" pitchFamily="34" charset="0"/>
              </a:rPr>
              <a:t>© International AIDS Vaccine Initiative, Inc. 2022</a:t>
            </a:r>
          </a:p>
        </p:txBody>
      </p:sp>
    </p:spTree>
    <p:extLst>
      <p:ext uri="{BB962C8B-B14F-4D97-AF65-F5344CB8AC3E}">
        <p14:creationId xmlns:p14="http://schemas.microsoft.com/office/powerpoint/2010/main" val="230069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58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E1CE7-7A6B-E53F-C2BC-D9BB553F9F1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878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5731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D2884-F6E4-0018-3A64-E3C248B90C40}"/>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77322C2-3914-6CA8-D6B5-1F46E40272CC}"/>
              </a:ext>
            </a:extLst>
          </p:cNvPr>
          <p:cNvSpPr txBox="1">
            <a:spLocks/>
          </p:cNvSpPr>
          <p:nvPr/>
        </p:nvSpPr>
        <p:spPr>
          <a:xfrm>
            <a:off x="1693166" y="2070695"/>
            <a:ext cx="5350184" cy="2251923"/>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dirty="0">
                <a:solidFill>
                  <a:schemeClr val="bg1"/>
                </a:solidFill>
                <a:latin typeface="Arial" panose="020B0604020202020204" pitchFamily="34" charset="0"/>
                <a:cs typeface="Arial" panose="020B0604020202020204" pitchFamily="34" charset="0"/>
              </a:rPr>
              <a:t>MODULE 3:</a:t>
            </a:r>
            <a:br>
              <a:rPr lang="en-US" b="1" dirty="0">
                <a:solidFill>
                  <a:schemeClr val="bg1"/>
                </a:solidFill>
                <a:latin typeface="Arial" panose="020B0604020202020204" pitchFamily="34" charset="0"/>
                <a:cs typeface="Arial" panose="020B0604020202020204" pitchFamily="34" charset="0"/>
              </a:rPr>
            </a:br>
            <a:r>
              <a:rPr lang="en-US" sz="3300" dirty="0">
                <a:solidFill>
                  <a:srgbClr val="00558C"/>
                </a:solidFill>
                <a:latin typeface="Arial" panose="020B0604020202020204" pitchFamily="34" charset="0"/>
                <a:cs typeface="Arial" panose="020B0604020202020204" pitchFamily="34" charset="0"/>
              </a:rPr>
              <a:t>THE IMMUNE </a:t>
            </a:r>
          </a:p>
          <a:p>
            <a:r>
              <a:rPr lang="en-US" sz="3300" dirty="0">
                <a:solidFill>
                  <a:srgbClr val="00558C"/>
                </a:solidFill>
                <a:latin typeface="Arial" panose="020B0604020202020204" pitchFamily="34" charset="0"/>
                <a:cs typeface="Arial" panose="020B0604020202020204" pitchFamily="34" charset="0"/>
              </a:rPr>
              <a:t>SYSTEM</a:t>
            </a:r>
          </a:p>
        </p:txBody>
      </p:sp>
      <p:pic>
        <p:nvPicPr>
          <p:cNvPr id="8" name="Picture 7">
            <a:extLst>
              <a:ext uri="{FF2B5EF4-FFF2-40B4-BE49-F238E27FC236}">
                <a16:creationId xmlns:a16="http://schemas.microsoft.com/office/drawing/2014/main" id="{7EEC1520-0D98-9B53-2A1D-D0EE5BB9B026}"/>
              </a:ext>
            </a:extLst>
          </p:cNvPr>
          <p:cNvPicPr>
            <a:picLocks noChangeAspect="1"/>
          </p:cNvPicPr>
          <p:nvPr/>
        </p:nvPicPr>
        <p:blipFill>
          <a:blip r:embed="rId3"/>
          <a:stretch>
            <a:fillRect/>
          </a:stretch>
        </p:blipFill>
        <p:spPr>
          <a:xfrm>
            <a:off x="68240" y="133909"/>
            <a:ext cx="1937982" cy="1775581"/>
          </a:xfrm>
          <a:prstGeom prst="rect">
            <a:avLst/>
          </a:prstGeom>
        </p:spPr>
      </p:pic>
      <p:grpSp>
        <p:nvGrpSpPr>
          <p:cNvPr id="14" name="Group 13">
            <a:extLst>
              <a:ext uri="{FF2B5EF4-FFF2-40B4-BE49-F238E27FC236}">
                <a16:creationId xmlns:a16="http://schemas.microsoft.com/office/drawing/2014/main" id="{DA36F48C-CB31-0130-57CB-38B44C7A2EE1}"/>
              </a:ext>
            </a:extLst>
          </p:cNvPr>
          <p:cNvGrpSpPr/>
          <p:nvPr/>
        </p:nvGrpSpPr>
        <p:grpSpPr>
          <a:xfrm>
            <a:off x="1698471" y="4851589"/>
            <a:ext cx="4258951" cy="705473"/>
            <a:chOff x="1698471" y="4851589"/>
            <a:chExt cx="4258951" cy="705473"/>
          </a:xfrm>
        </p:grpSpPr>
        <p:sp>
          <p:nvSpPr>
            <p:cNvPr id="15" name="Oval 14">
              <a:extLst>
                <a:ext uri="{FF2B5EF4-FFF2-40B4-BE49-F238E27FC236}">
                  <a16:creationId xmlns:a16="http://schemas.microsoft.com/office/drawing/2014/main" id="{4AF648A0-D079-7CF0-974B-C0E4606A6A99}"/>
                </a:ext>
              </a:extLst>
            </p:cNvPr>
            <p:cNvSpPr/>
            <p:nvPr/>
          </p:nvSpPr>
          <p:spPr>
            <a:xfrm>
              <a:off x="5289670" y="488931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A2368B0-0AD3-C7BB-6285-B17990556998}"/>
                </a:ext>
              </a:extLst>
            </p:cNvPr>
            <p:cNvSpPr/>
            <p:nvPr/>
          </p:nvSpPr>
          <p:spPr>
            <a:xfrm>
              <a:off x="2879029" y="4855530"/>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DF95CD3-FDE6-45D6-F5B0-67142514E817}"/>
                </a:ext>
              </a:extLst>
            </p:cNvPr>
            <p:cNvSpPr/>
            <p:nvPr/>
          </p:nvSpPr>
          <p:spPr>
            <a:xfrm>
              <a:off x="4105170" y="4886142"/>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69DAC7D-1366-3750-8C46-21F2DE53C9D5}"/>
                </a:ext>
              </a:extLst>
            </p:cNvPr>
            <p:cNvSpPr/>
            <p:nvPr/>
          </p:nvSpPr>
          <p:spPr>
            <a:xfrm>
              <a:off x="1698471" y="4851589"/>
              <a:ext cx="667752" cy="66775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99C767F9-620D-62E6-59F0-DA0C6C599E55}"/>
              </a:ext>
            </a:extLst>
          </p:cNvPr>
          <p:cNvGrpSpPr/>
          <p:nvPr/>
        </p:nvGrpSpPr>
        <p:grpSpPr>
          <a:xfrm>
            <a:off x="1693166" y="4846109"/>
            <a:ext cx="4346996" cy="1119717"/>
            <a:chOff x="1693166" y="4842934"/>
            <a:chExt cx="4346996" cy="1119717"/>
          </a:xfrm>
        </p:grpSpPr>
        <p:pic>
          <p:nvPicPr>
            <p:cNvPr id="4" name="Picture 3">
              <a:extLst>
                <a:ext uri="{FF2B5EF4-FFF2-40B4-BE49-F238E27FC236}">
                  <a16:creationId xmlns:a16="http://schemas.microsoft.com/office/drawing/2014/main" id="{FB3F8440-7ECB-44BB-4F49-CF85623689E5}"/>
                </a:ext>
              </a:extLst>
            </p:cNvPr>
            <p:cNvPicPr>
              <a:picLocks noChangeAspect="1"/>
            </p:cNvPicPr>
            <p:nvPr/>
          </p:nvPicPr>
          <p:blipFill>
            <a:blip r:embed="rId4"/>
            <a:stretch>
              <a:fillRect/>
            </a:stretch>
          </p:blipFill>
          <p:spPr>
            <a:xfrm>
              <a:off x="1693166" y="4842934"/>
              <a:ext cx="675634" cy="675634"/>
            </a:xfrm>
            <a:prstGeom prst="rect">
              <a:avLst/>
            </a:prstGeom>
          </p:spPr>
        </p:pic>
        <p:pic>
          <p:nvPicPr>
            <p:cNvPr id="5" name="Picture 4">
              <a:extLst>
                <a:ext uri="{FF2B5EF4-FFF2-40B4-BE49-F238E27FC236}">
                  <a16:creationId xmlns:a16="http://schemas.microsoft.com/office/drawing/2014/main" id="{81826B5F-749F-CD45-A264-FCCD42426F57}"/>
                </a:ext>
              </a:extLst>
            </p:cNvPr>
            <p:cNvPicPr>
              <a:picLocks noChangeAspect="1"/>
            </p:cNvPicPr>
            <p:nvPr/>
          </p:nvPicPr>
          <p:blipFill>
            <a:blip r:embed="rId5"/>
            <a:stretch>
              <a:fillRect/>
            </a:stretch>
          </p:blipFill>
          <p:spPr>
            <a:xfrm>
              <a:off x="5279211" y="4881428"/>
              <a:ext cx="675634" cy="675634"/>
            </a:xfrm>
            <a:prstGeom prst="rect">
              <a:avLst/>
            </a:prstGeom>
          </p:spPr>
        </p:pic>
        <p:pic>
          <p:nvPicPr>
            <p:cNvPr id="7" name="Picture 6">
              <a:extLst>
                <a:ext uri="{FF2B5EF4-FFF2-40B4-BE49-F238E27FC236}">
                  <a16:creationId xmlns:a16="http://schemas.microsoft.com/office/drawing/2014/main" id="{979FD5B3-BCF3-8BD9-10C1-1CB518102084}"/>
                </a:ext>
              </a:extLst>
            </p:cNvPr>
            <p:cNvPicPr>
              <a:picLocks noChangeAspect="1"/>
            </p:cNvPicPr>
            <p:nvPr/>
          </p:nvPicPr>
          <p:blipFill>
            <a:blip r:embed="rId6"/>
            <a:stretch>
              <a:fillRect/>
            </a:stretch>
          </p:blipFill>
          <p:spPr>
            <a:xfrm>
              <a:off x="2871147" y="4842934"/>
              <a:ext cx="675634" cy="675634"/>
            </a:xfrm>
            <a:prstGeom prst="rect">
              <a:avLst/>
            </a:prstGeom>
          </p:spPr>
        </p:pic>
        <p:pic>
          <p:nvPicPr>
            <p:cNvPr id="9" name="Picture 8">
              <a:extLst>
                <a:ext uri="{FF2B5EF4-FFF2-40B4-BE49-F238E27FC236}">
                  <a16:creationId xmlns:a16="http://schemas.microsoft.com/office/drawing/2014/main" id="{8AC638A1-6979-6917-D554-E91B4C55C82E}"/>
                </a:ext>
              </a:extLst>
            </p:cNvPr>
            <p:cNvPicPr>
              <a:picLocks noChangeAspect="1"/>
            </p:cNvPicPr>
            <p:nvPr/>
          </p:nvPicPr>
          <p:blipFill>
            <a:blip r:embed="rId7"/>
            <a:stretch>
              <a:fillRect/>
            </a:stretch>
          </p:blipFill>
          <p:spPr>
            <a:xfrm>
              <a:off x="4101230" y="4881428"/>
              <a:ext cx="675634" cy="675634"/>
            </a:xfrm>
            <a:prstGeom prst="rect">
              <a:avLst/>
            </a:prstGeom>
          </p:spPr>
        </p:pic>
        <p:sp>
          <p:nvSpPr>
            <p:cNvPr id="10" name="Subtitle 2">
              <a:extLst>
                <a:ext uri="{FF2B5EF4-FFF2-40B4-BE49-F238E27FC236}">
                  <a16:creationId xmlns:a16="http://schemas.microsoft.com/office/drawing/2014/main" id="{C28153FD-0A6C-F31B-8F45-83563CDC047A}"/>
                </a:ext>
              </a:extLst>
            </p:cNvPr>
            <p:cNvSpPr txBox="1">
              <a:spLocks/>
            </p:cNvSpPr>
            <p:nvPr/>
          </p:nvSpPr>
          <p:spPr>
            <a:xfrm>
              <a:off x="1693167" y="5680051"/>
              <a:ext cx="675634" cy="22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Arial" panose="020B0604020202020204" pitchFamily="34" charset="0"/>
                  <a:cs typeface="Arial" panose="020B0604020202020204" pitchFamily="34" charset="0"/>
                </a:rPr>
                <a:t>HIV</a:t>
              </a:r>
            </a:p>
          </p:txBody>
        </p:sp>
        <p:sp>
          <p:nvSpPr>
            <p:cNvPr id="11" name="Subtitle 2">
              <a:extLst>
                <a:ext uri="{FF2B5EF4-FFF2-40B4-BE49-F238E27FC236}">
                  <a16:creationId xmlns:a16="http://schemas.microsoft.com/office/drawing/2014/main" id="{DB87E137-99CD-025C-BB30-DBE521BCB459}"/>
                </a:ext>
              </a:extLst>
            </p:cNvPr>
            <p:cNvSpPr txBox="1">
              <a:spLocks/>
            </p:cNvSpPr>
            <p:nvPr/>
          </p:nvSpPr>
          <p:spPr>
            <a:xfrm>
              <a:off x="3933093" y="5680051"/>
              <a:ext cx="1011907" cy="28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Lassa Virus</a:t>
              </a:r>
            </a:p>
          </p:txBody>
        </p:sp>
        <p:sp>
          <p:nvSpPr>
            <p:cNvPr id="12" name="Subtitle 2">
              <a:extLst>
                <a:ext uri="{FF2B5EF4-FFF2-40B4-BE49-F238E27FC236}">
                  <a16:creationId xmlns:a16="http://schemas.microsoft.com/office/drawing/2014/main" id="{55BDC37D-6182-8CAB-9E18-FAD6F79021F3}"/>
                </a:ext>
              </a:extLst>
            </p:cNvPr>
            <p:cNvSpPr txBox="1">
              <a:spLocks/>
            </p:cNvSpPr>
            <p:nvPr/>
          </p:nvSpPr>
          <p:spPr>
            <a:xfrm>
              <a:off x="2875727" y="5683579"/>
              <a:ext cx="675634"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TB</a:t>
              </a:r>
            </a:p>
          </p:txBody>
        </p:sp>
        <p:sp>
          <p:nvSpPr>
            <p:cNvPr id="13" name="Subtitle 2">
              <a:extLst>
                <a:ext uri="{FF2B5EF4-FFF2-40B4-BE49-F238E27FC236}">
                  <a16:creationId xmlns:a16="http://schemas.microsoft.com/office/drawing/2014/main" id="{A1C00E45-D3B6-36DD-E23E-D8BD105ADE75}"/>
                </a:ext>
              </a:extLst>
            </p:cNvPr>
            <p:cNvSpPr txBox="1">
              <a:spLocks/>
            </p:cNvSpPr>
            <p:nvPr/>
          </p:nvSpPr>
          <p:spPr>
            <a:xfrm>
              <a:off x="5189345" y="5680051"/>
              <a:ext cx="850817" cy="2254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Vaccines</a:t>
              </a:r>
            </a:p>
          </p:txBody>
        </p:sp>
      </p:grpSp>
    </p:spTree>
    <p:extLst>
      <p:ext uri="{BB962C8B-B14F-4D97-AF65-F5344CB8AC3E}">
        <p14:creationId xmlns:p14="http://schemas.microsoft.com/office/powerpoint/2010/main" val="345206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8AE21-0A54-BDC1-336C-D4CEBC521FB1}"/>
              </a:ext>
            </a:extLst>
          </p:cNvPr>
          <p:cNvPicPr>
            <a:picLocks noChangeAspect="1"/>
          </p:cNvPicPr>
          <p:nvPr/>
        </p:nvPicPr>
        <p:blipFill>
          <a:blip r:embed="rId3"/>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536301" y="2171701"/>
            <a:ext cx="4327248" cy="3593776"/>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 complex system of organs, tissues, cells, and processes that protect us from disease.​</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Enables the body to recognise anything that is different from itself (i.e. “foreign”) and that is potentially harmful.​</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Creates defences against these invaders, which are called pathogens.​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Divided into two broad categories: ‘innate immunity’ and ‘acquired immunity.’​</a:t>
            </a:r>
          </a:p>
        </p:txBody>
      </p:sp>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0" y="482973"/>
            <a:ext cx="3944285" cy="1303494"/>
          </a:xfrm>
        </p:spPr>
        <p:txBody>
          <a:bodyPr anchor="t" anchorCtr="0">
            <a:noAutofit/>
          </a:bodyPr>
          <a:lstStyle/>
          <a:p>
            <a:pPr algn="l">
              <a:lnSpc>
                <a:spcPct val="100000"/>
              </a:lnSpc>
            </a:pPr>
            <a:r>
              <a:rPr lang="en-US" sz="3600" dirty="0">
                <a:solidFill>
                  <a:srgbClr val="56BDB9"/>
                </a:solidFill>
                <a:latin typeface="Arial" panose="020B0604020202020204" pitchFamily="34" charset="0"/>
                <a:cs typeface="Arial" panose="020B0604020202020204" pitchFamily="34" charset="0"/>
              </a:rPr>
              <a:t>The Immune System</a:t>
            </a:r>
          </a:p>
        </p:txBody>
      </p:sp>
      <p:sp>
        <p:nvSpPr>
          <p:cNvPr id="11" name="TextBox 10">
            <a:extLst>
              <a:ext uri="{FF2B5EF4-FFF2-40B4-BE49-F238E27FC236}">
                <a16:creationId xmlns:a16="http://schemas.microsoft.com/office/drawing/2014/main" id="{9C597DE8-7713-0ADC-F363-C34406721C1C}"/>
              </a:ext>
            </a:extLst>
          </p:cNvPr>
          <p:cNvSpPr txBox="1"/>
          <p:nvPr/>
        </p:nvSpPr>
        <p:spPr>
          <a:xfrm rot="16200000">
            <a:off x="10326699" y="1946005"/>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pic>
        <p:nvPicPr>
          <p:cNvPr id="7" name="Picture 6">
            <a:extLst>
              <a:ext uri="{FF2B5EF4-FFF2-40B4-BE49-F238E27FC236}">
                <a16:creationId xmlns:a16="http://schemas.microsoft.com/office/drawing/2014/main" id="{F3F9721E-204D-9137-210D-D790D2DC6839}"/>
              </a:ext>
            </a:extLst>
          </p:cNvPr>
          <p:cNvPicPr>
            <a:picLocks noChangeAspect="1"/>
          </p:cNvPicPr>
          <p:nvPr/>
        </p:nvPicPr>
        <p:blipFill>
          <a:blip r:embed="rId4"/>
          <a:stretch>
            <a:fillRect/>
          </a:stretch>
        </p:blipFill>
        <p:spPr>
          <a:xfrm>
            <a:off x="388933" y="517693"/>
            <a:ext cx="881068" cy="881068"/>
          </a:xfrm>
          <a:prstGeom prst="rect">
            <a:avLst/>
          </a:prstGeom>
        </p:spPr>
      </p:pic>
    </p:spTree>
    <p:extLst>
      <p:ext uri="{BB962C8B-B14F-4D97-AF65-F5344CB8AC3E}">
        <p14:creationId xmlns:p14="http://schemas.microsoft.com/office/powerpoint/2010/main" val="267989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6BDB9">
            <a:alpha val="19918"/>
          </a:srgb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837EAD-4064-137D-35C0-7E333C47AB0E}"/>
              </a:ext>
            </a:extLst>
          </p:cNvPr>
          <p:cNvSpPr txBox="1"/>
          <p:nvPr/>
        </p:nvSpPr>
        <p:spPr>
          <a:xfrm>
            <a:off x="8766418"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pic>
        <p:nvPicPr>
          <p:cNvPr id="2" name="Picture 1">
            <a:extLst>
              <a:ext uri="{FF2B5EF4-FFF2-40B4-BE49-F238E27FC236}">
                <a16:creationId xmlns:a16="http://schemas.microsoft.com/office/drawing/2014/main" id="{8C851C10-3985-FB5E-0C86-E3C1D1BF765A}"/>
              </a:ext>
            </a:extLst>
          </p:cNvPr>
          <p:cNvPicPr>
            <a:picLocks noChangeAspect="1"/>
          </p:cNvPicPr>
          <p:nvPr/>
        </p:nvPicPr>
        <p:blipFill>
          <a:blip r:embed="rId2"/>
          <a:stretch>
            <a:fillRect/>
          </a:stretch>
        </p:blipFill>
        <p:spPr>
          <a:xfrm>
            <a:off x="388933" y="517693"/>
            <a:ext cx="881068" cy="881068"/>
          </a:xfrm>
          <a:prstGeom prst="rect">
            <a:avLst/>
          </a:prstGeom>
        </p:spPr>
      </p:pic>
      <p:sp>
        <p:nvSpPr>
          <p:cNvPr id="10" name="Subtitle 2">
            <a:extLst>
              <a:ext uri="{FF2B5EF4-FFF2-40B4-BE49-F238E27FC236}">
                <a16:creationId xmlns:a16="http://schemas.microsoft.com/office/drawing/2014/main" id="{8AB1A7A6-63DF-CA2C-9B9E-D8E523B669B5}"/>
              </a:ext>
            </a:extLst>
          </p:cNvPr>
          <p:cNvSpPr>
            <a:spLocks noGrp="1"/>
          </p:cNvSpPr>
          <p:nvPr>
            <p:ph type="subTitle" idx="1"/>
          </p:nvPr>
        </p:nvSpPr>
        <p:spPr>
          <a:xfrm>
            <a:off x="839580" y="1902573"/>
            <a:ext cx="5071505" cy="2521846"/>
          </a:xfrm>
        </p:spPr>
        <p:txBody>
          <a:bodyPr>
            <a:noAutofit/>
          </a:bodyPr>
          <a:lstStyle/>
          <a:p>
            <a:pPr algn="l">
              <a:lnSpc>
                <a:spcPct val="100000"/>
              </a:lnSpc>
            </a:pPr>
            <a:r>
              <a:rPr lang="en-ZA" sz="1600" b="1" dirty="0">
                <a:solidFill>
                  <a:srgbClr val="9E007E"/>
                </a:solidFill>
                <a:latin typeface="Arial" panose="020B0604020202020204" pitchFamily="34" charset="0"/>
                <a:cs typeface="Arial" panose="020B0604020202020204" pitchFamily="34" charset="0"/>
              </a:rPr>
              <a:t>Innate immune defences​</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First to respond to any pathogen.​</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Not specific to one pathogen.​</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Cannot usually be “taught” to respond better by a vaccine.​</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Often not enough to get rid of pathogens as the first line of defence and a second line of defence kicks in.​</a:t>
            </a:r>
          </a:p>
        </p:txBody>
      </p:sp>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0" y="491446"/>
            <a:ext cx="7898944" cy="1018158"/>
          </a:xfrm>
        </p:spPr>
        <p:txBody>
          <a:bodyPr anchor="t" anchorCtr="0">
            <a:normAutofit/>
          </a:bodyPr>
          <a:lstStyle/>
          <a:p>
            <a:pPr algn="l">
              <a:lnSpc>
                <a:spcPct val="100000"/>
              </a:lnSpc>
            </a:pPr>
            <a:r>
              <a:rPr lang="en-US" sz="3600" dirty="0">
                <a:solidFill>
                  <a:srgbClr val="56BDB9"/>
                </a:solidFill>
                <a:latin typeface="Arial" panose="020B0604020202020204" pitchFamily="34" charset="0"/>
                <a:cs typeface="Arial" panose="020B0604020202020204" pitchFamily="34" charset="0"/>
              </a:rPr>
              <a:t>Immunity and Immune Responses​</a:t>
            </a:r>
          </a:p>
        </p:txBody>
      </p:sp>
      <p:sp>
        <p:nvSpPr>
          <p:cNvPr id="8" name="Subtitle 2">
            <a:extLst>
              <a:ext uri="{FF2B5EF4-FFF2-40B4-BE49-F238E27FC236}">
                <a16:creationId xmlns:a16="http://schemas.microsoft.com/office/drawing/2014/main" id="{9EA1870B-EA42-D1C1-0A08-F70EAB009AB5}"/>
              </a:ext>
            </a:extLst>
          </p:cNvPr>
          <p:cNvSpPr txBox="1">
            <a:spLocks/>
          </p:cNvSpPr>
          <p:nvPr/>
        </p:nvSpPr>
        <p:spPr>
          <a:xfrm>
            <a:off x="6737231" y="1902572"/>
            <a:ext cx="4748650" cy="2521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9E007E"/>
                </a:solidFill>
                <a:latin typeface="Arial" panose="020B0604020202020204" pitchFamily="34" charset="0"/>
                <a:cs typeface="Arial" panose="020B0604020202020204" pitchFamily="34" charset="0"/>
              </a:rPr>
              <a:t>Acquired immunity</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Second line of defence of the body.​</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Activated only after our immune system has “seen” and “recognised” a pathogen.​</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Directed towards a single, specific pathogen.​</a:t>
            </a:r>
          </a:p>
          <a:p>
            <a:pPr marL="742950" lvl="1"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The acquired immune responses are those involved in the function of a vaccine.​</a:t>
            </a:r>
          </a:p>
        </p:txBody>
      </p:sp>
      <p:sp>
        <p:nvSpPr>
          <p:cNvPr id="9" name="Subtitle 2">
            <a:extLst>
              <a:ext uri="{FF2B5EF4-FFF2-40B4-BE49-F238E27FC236}">
                <a16:creationId xmlns:a16="http://schemas.microsoft.com/office/drawing/2014/main" id="{4CE5918C-8B33-0A83-EFE4-F62E1038B3EB}"/>
              </a:ext>
            </a:extLst>
          </p:cNvPr>
          <p:cNvSpPr txBox="1">
            <a:spLocks/>
          </p:cNvSpPr>
          <p:nvPr/>
        </p:nvSpPr>
        <p:spPr>
          <a:xfrm>
            <a:off x="839579" y="5101018"/>
            <a:ext cx="5288051" cy="10607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9E007E"/>
                </a:solidFill>
                <a:latin typeface="Arial" panose="020B0604020202020204" pitchFamily="34" charset="0"/>
                <a:cs typeface="Arial" panose="020B0604020202020204" pitchFamily="34" charset="0"/>
              </a:rPr>
              <a:t>Antibody-mediated or humoral immune response</a:t>
            </a:r>
          </a:p>
          <a:p>
            <a:pPr marL="628650" lvl="1" indent="-1714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Includes antibodies and ‘B-cell’ responses.​</a:t>
            </a:r>
          </a:p>
        </p:txBody>
      </p:sp>
      <p:sp>
        <p:nvSpPr>
          <p:cNvPr id="11" name="Subtitle 2">
            <a:extLst>
              <a:ext uri="{FF2B5EF4-FFF2-40B4-BE49-F238E27FC236}">
                <a16:creationId xmlns:a16="http://schemas.microsoft.com/office/drawing/2014/main" id="{73DB56FB-443D-BD8A-309C-EBF6481A5FF0}"/>
              </a:ext>
            </a:extLst>
          </p:cNvPr>
          <p:cNvSpPr txBox="1">
            <a:spLocks/>
          </p:cNvSpPr>
          <p:nvPr/>
        </p:nvSpPr>
        <p:spPr>
          <a:xfrm>
            <a:off x="6737232" y="5110270"/>
            <a:ext cx="4748649" cy="12816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600" b="1" dirty="0">
                <a:solidFill>
                  <a:srgbClr val="9E007E"/>
                </a:solidFill>
                <a:latin typeface="Arial" panose="020B0604020202020204" pitchFamily="34" charset="0"/>
                <a:cs typeface="Arial" panose="020B0604020202020204" pitchFamily="34" charset="0"/>
              </a:rPr>
              <a:t>Cell-mediated or cellular immune response</a:t>
            </a:r>
          </a:p>
          <a:p>
            <a:pPr marL="628650" lvl="1" indent="-1714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Coordinated by ‘T cells’ which targets cells that have already been infected with a pathogen.​</a:t>
            </a:r>
          </a:p>
        </p:txBody>
      </p:sp>
      <p:sp>
        <p:nvSpPr>
          <p:cNvPr id="13" name="Subtitle 2">
            <a:extLst>
              <a:ext uri="{FF2B5EF4-FFF2-40B4-BE49-F238E27FC236}">
                <a16:creationId xmlns:a16="http://schemas.microsoft.com/office/drawing/2014/main" id="{2A617B42-EDA0-0687-1CD4-CCFF917F2D68}"/>
              </a:ext>
            </a:extLst>
          </p:cNvPr>
          <p:cNvSpPr txBox="1">
            <a:spLocks/>
          </p:cNvSpPr>
          <p:nvPr/>
        </p:nvSpPr>
        <p:spPr>
          <a:xfrm>
            <a:off x="4330372" y="1428778"/>
            <a:ext cx="3677305" cy="4381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ZA" sz="2000" b="1" dirty="0">
                <a:solidFill>
                  <a:srgbClr val="56BDB9"/>
                </a:solidFill>
                <a:latin typeface="Arial" panose="020B0604020202020204" pitchFamily="34" charset="0"/>
                <a:cs typeface="Arial" panose="020B0604020202020204" pitchFamily="34" charset="0"/>
              </a:rPr>
              <a:t>Type of immunity​</a:t>
            </a:r>
          </a:p>
        </p:txBody>
      </p:sp>
      <p:sp>
        <p:nvSpPr>
          <p:cNvPr id="15" name="Subtitle 2">
            <a:extLst>
              <a:ext uri="{FF2B5EF4-FFF2-40B4-BE49-F238E27FC236}">
                <a16:creationId xmlns:a16="http://schemas.microsoft.com/office/drawing/2014/main" id="{F6848E09-0169-6226-CFD6-229D2C32730F}"/>
              </a:ext>
            </a:extLst>
          </p:cNvPr>
          <p:cNvSpPr txBox="1">
            <a:spLocks/>
          </p:cNvSpPr>
          <p:nvPr/>
        </p:nvSpPr>
        <p:spPr>
          <a:xfrm>
            <a:off x="3348409" y="4561623"/>
            <a:ext cx="5678060" cy="4368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ZA" sz="2000" b="1" dirty="0">
                <a:solidFill>
                  <a:srgbClr val="56BDB9"/>
                </a:solidFill>
                <a:latin typeface="Arial" panose="020B0604020202020204" pitchFamily="34" charset="0"/>
                <a:cs typeface="Arial" panose="020B0604020202020204" pitchFamily="34" charset="0"/>
              </a:rPr>
              <a:t>Arms of the acquired immune response</a:t>
            </a:r>
          </a:p>
        </p:txBody>
      </p:sp>
    </p:spTree>
    <p:extLst>
      <p:ext uri="{BB962C8B-B14F-4D97-AF65-F5344CB8AC3E}">
        <p14:creationId xmlns:p14="http://schemas.microsoft.com/office/powerpoint/2010/main" val="55814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EA524C-21CB-05CB-048E-02F3A6102911}"/>
              </a:ext>
            </a:extLst>
          </p:cNvPr>
          <p:cNvPicPr>
            <a:picLocks noChangeAspect="1"/>
          </p:cNvPicPr>
          <p:nvPr/>
        </p:nvPicPr>
        <p:blipFill>
          <a:blip r:embed="rId2"/>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D19B53E3-88D1-ADAB-2AD1-CF5D9795EF47}"/>
              </a:ext>
            </a:extLst>
          </p:cNvPr>
          <p:cNvSpPr txBox="1">
            <a:spLocks/>
          </p:cNvSpPr>
          <p:nvPr/>
        </p:nvSpPr>
        <p:spPr>
          <a:xfrm>
            <a:off x="535368" y="2016409"/>
            <a:ext cx="4711780" cy="44250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Macrophages/dendritic cells/phagocytes​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Antigen-presenting cells (APCs)​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B cells​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Macrophages​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Dendritic cells​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Lymphocytes​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 cells​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CD4+ cells​</a:t>
            </a:r>
          </a:p>
          <a:p>
            <a:pPr marL="742950" lvl="1" indent="-285750" algn="l">
              <a:lnSpc>
                <a:spcPct val="100000"/>
              </a:lnSpc>
              <a:buFont typeface="Arial" panose="020B0604020202020204" pitchFamily="34" charset="0"/>
              <a:buChar char="•"/>
            </a:pPr>
            <a:r>
              <a:rPr lang="en-ZA" sz="1600" dirty="0">
                <a:solidFill>
                  <a:srgbClr val="9E007E"/>
                </a:solidFill>
                <a:latin typeface="Arial" panose="020B0604020202020204" pitchFamily="34" charset="0"/>
                <a:cs typeface="Arial" panose="020B0604020202020204" pitchFamily="34" charset="0"/>
              </a:rPr>
              <a:t>CD8+ cells​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B cells​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Memory B cells and memory T cells​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Natural killer (NK) cells​</a:t>
            </a:r>
          </a:p>
        </p:txBody>
      </p:sp>
      <p:pic>
        <p:nvPicPr>
          <p:cNvPr id="2" name="Picture 1">
            <a:extLst>
              <a:ext uri="{FF2B5EF4-FFF2-40B4-BE49-F238E27FC236}">
                <a16:creationId xmlns:a16="http://schemas.microsoft.com/office/drawing/2014/main" id="{8C851C10-3985-FB5E-0C86-E3C1D1BF765A}"/>
              </a:ext>
            </a:extLst>
          </p:cNvPr>
          <p:cNvPicPr>
            <a:picLocks noChangeAspect="1"/>
          </p:cNvPicPr>
          <p:nvPr/>
        </p:nvPicPr>
        <p:blipFill>
          <a:blip r:embed="rId3"/>
          <a:stretch>
            <a:fillRect/>
          </a:stretch>
        </p:blipFill>
        <p:spPr>
          <a:xfrm>
            <a:off x="388933" y="517693"/>
            <a:ext cx="881068" cy="881068"/>
          </a:xfrm>
          <a:prstGeom prst="rect">
            <a:avLst/>
          </a:prstGeom>
        </p:spPr>
      </p:pic>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1" y="533777"/>
            <a:ext cx="4212480" cy="1121893"/>
          </a:xfrm>
        </p:spPr>
        <p:txBody>
          <a:bodyPr anchor="t" anchorCtr="0">
            <a:normAutofit/>
          </a:bodyPr>
          <a:lstStyle/>
          <a:p>
            <a:pPr algn="l"/>
            <a:r>
              <a:rPr lang="en-US" sz="3600" dirty="0">
                <a:solidFill>
                  <a:srgbClr val="56BDB9"/>
                </a:solidFill>
                <a:latin typeface="Arial" panose="020B0604020202020204" pitchFamily="34" charset="0"/>
                <a:cs typeface="Arial" panose="020B0604020202020204" pitchFamily="34" charset="0"/>
              </a:rPr>
              <a:t>Cells of the Immune System​</a:t>
            </a:r>
          </a:p>
        </p:txBody>
      </p:sp>
      <p:sp>
        <p:nvSpPr>
          <p:cNvPr id="4" name="TextBox 3">
            <a:extLst>
              <a:ext uri="{FF2B5EF4-FFF2-40B4-BE49-F238E27FC236}">
                <a16:creationId xmlns:a16="http://schemas.microsoft.com/office/drawing/2014/main" id="{8EAD9E24-B567-E118-1089-B6AB4E881A79}"/>
              </a:ext>
            </a:extLst>
          </p:cNvPr>
          <p:cNvSpPr txBox="1"/>
          <p:nvPr/>
        </p:nvSpPr>
        <p:spPr>
          <a:xfrm rot="16200000">
            <a:off x="10326699" y="1946005"/>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Tree>
    <p:extLst>
      <p:ext uri="{BB962C8B-B14F-4D97-AF65-F5344CB8AC3E}">
        <p14:creationId xmlns:p14="http://schemas.microsoft.com/office/powerpoint/2010/main" val="135769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1" y="550710"/>
            <a:ext cx="5364550" cy="1277434"/>
          </a:xfrm>
        </p:spPr>
        <p:txBody>
          <a:bodyPr anchor="t" anchorCtr="0">
            <a:normAutofit/>
          </a:bodyPr>
          <a:lstStyle/>
          <a:p>
            <a:pPr algn="l"/>
            <a:r>
              <a:rPr lang="en-US" sz="3600" dirty="0">
                <a:solidFill>
                  <a:srgbClr val="56BDB9"/>
                </a:solidFill>
                <a:latin typeface="Arial" panose="020B0604020202020204" pitchFamily="34" charset="0"/>
                <a:cs typeface="Arial" panose="020B0604020202020204" pitchFamily="34" charset="0"/>
              </a:rPr>
              <a:t>The Immune Response</a:t>
            </a:r>
          </a:p>
        </p:txBody>
      </p:sp>
      <p:pic>
        <p:nvPicPr>
          <p:cNvPr id="9" name="Picture 8">
            <a:extLst>
              <a:ext uri="{FF2B5EF4-FFF2-40B4-BE49-F238E27FC236}">
                <a16:creationId xmlns:a16="http://schemas.microsoft.com/office/drawing/2014/main" id="{09C223BC-1E5D-5EA5-8461-A714174D845C}"/>
              </a:ext>
            </a:extLst>
          </p:cNvPr>
          <p:cNvPicPr>
            <a:picLocks noChangeAspect="1"/>
          </p:cNvPicPr>
          <p:nvPr/>
        </p:nvPicPr>
        <p:blipFill>
          <a:blip r:embed="rId2"/>
          <a:stretch>
            <a:fillRect/>
          </a:stretch>
        </p:blipFill>
        <p:spPr>
          <a:xfrm>
            <a:off x="388933" y="517693"/>
            <a:ext cx="881068" cy="881068"/>
          </a:xfrm>
          <a:prstGeom prst="rect">
            <a:avLst/>
          </a:prstGeom>
        </p:spPr>
      </p:pic>
      <p:sp>
        <p:nvSpPr>
          <p:cNvPr id="2" name="TextBox 1">
            <a:extLst>
              <a:ext uri="{FF2B5EF4-FFF2-40B4-BE49-F238E27FC236}">
                <a16:creationId xmlns:a16="http://schemas.microsoft.com/office/drawing/2014/main" id="{77ADBD8D-48D6-E938-EFE8-586013E57F4E}"/>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
        <p:nvSpPr>
          <p:cNvPr id="3" name="Subtitle 2">
            <a:extLst>
              <a:ext uri="{FF2B5EF4-FFF2-40B4-BE49-F238E27FC236}">
                <a16:creationId xmlns:a16="http://schemas.microsoft.com/office/drawing/2014/main" id="{B9812C06-DE47-7ED8-E53D-83FB83062F9B}"/>
              </a:ext>
            </a:extLst>
          </p:cNvPr>
          <p:cNvSpPr txBox="1">
            <a:spLocks/>
          </p:cNvSpPr>
          <p:nvPr/>
        </p:nvSpPr>
        <p:spPr>
          <a:xfrm>
            <a:off x="571758" y="1723397"/>
            <a:ext cx="3662785" cy="48321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The immune system comprises many cells located in different organs. Each plays a role in recognising pathogens and mounting a response.​</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B-cell receptors and T-cell receptors are key proteins responsible for specific antigen recognition in acquired immunity.​</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They are found at the surface of the  T and B cells of the immune system, and they can recognise antigens or part of the antigens presented by the antigen-presenting cells (APCs).​</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There is a vast diversity of B- and T- cell receptors allowing the human immune system to recognise a very large number of pathogens.​</a:t>
            </a:r>
          </a:p>
        </p:txBody>
      </p:sp>
      <p:pic>
        <p:nvPicPr>
          <p:cNvPr id="8" name="Picture 7">
            <a:extLst>
              <a:ext uri="{FF2B5EF4-FFF2-40B4-BE49-F238E27FC236}">
                <a16:creationId xmlns:a16="http://schemas.microsoft.com/office/drawing/2014/main" id="{2CC158E0-D00C-EA95-1642-DDAC6E0DFD9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4297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370CFA-61AE-E25A-5740-761D82188567}"/>
              </a:ext>
            </a:extLst>
          </p:cNvPr>
          <p:cNvPicPr>
            <a:picLocks noChangeAspect="1"/>
          </p:cNvPicPr>
          <p:nvPr/>
        </p:nvPicPr>
        <p:blipFill>
          <a:blip r:embed="rId2"/>
          <a:stretch>
            <a:fillRect/>
          </a:stretch>
        </p:blipFill>
        <p:spPr>
          <a:xfrm>
            <a:off x="5639" y="0"/>
            <a:ext cx="12180722" cy="6858000"/>
          </a:xfrm>
          <a:prstGeom prst="rect">
            <a:avLst/>
          </a:prstGeom>
        </p:spPr>
      </p:pic>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0" y="542242"/>
            <a:ext cx="6083009" cy="1131166"/>
          </a:xfrm>
        </p:spPr>
        <p:txBody>
          <a:bodyPr anchor="t" anchorCtr="0">
            <a:normAutofit/>
          </a:bodyPr>
          <a:lstStyle/>
          <a:p>
            <a:pPr algn="l"/>
            <a:r>
              <a:rPr lang="en-US" sz="3600" dirty="0">
                <a:solidFill>
                  <a:srgbClr val="56BDB9"/>
                </a:solidFill>
                <a:latin typeface="Arial" panose="020B0604020202020204" pitchFamily="34" charset="0"/>
                <a:cs typeface="Arial" panose="020B0604020202020204" pitchFamily="34" charset="0"/>
              </a:rPr>
              <a:t>Humoral Immune Response</a:t>
            </a:r>
          </a:p>
        </p:txBody>
      </p:sp>
      <p:pic>
        <p:nvPicPr>
          <p:cNvPr id="9" name="Picture 8">
            <a:extLst>
              <a:ext uri="{FF2B5EF4-FFF2-40B4-BE49-F238E27FC236}">
                <a16:creationId xmlns:a16="http://schemas.microsoft.com/office/drawing/2014/main" id="{41C318A0-9899-A2D9-38E9-8CEE7F80E2D6}"/>
              </a:ext>
            </a:extLst>
          </p:cNvPr>
          <p:cNvPicPr>
            <a:picLocks noChangeAspect="1"/>
          </p:cNvPicPr>
          <p:nvPr/>
        </p:nvPicPr>
        <p:blipFill>
          <a:blip r:embed="rId3"/>
          <a:stretch>
            <a:fillRect/>
          </a:stretch>
        </p:blipFill>
        <p:spPr>
          <a:xfrm>
            <a:off x="388933" y="517693"/>
            <a:ext cx="881068" cy="881068"/>
          </a:xfrm>
          <a:prstGeom prst="rect">
            <a:avLst/>
          </a:prstGeom>
        </p:spPr>
      </p:pic>
      <p:sp>
        <p:nvSpPr>
          <p:cNvPr id="2" name="TextBox 1">
            <a:extLst>
              <a:ext uri="{FF2B5EF4-FFF2-40B4-BE49-F238E27FC236}">
                <a16:creationId xmlns:a16="http://schemas.microsoft.com/office/drawing/2014/main" id="{E7AE0A58-F60C-8C80-FE1A-E361BCFE18DC}"/>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
        <p:nvSpPr>
          <p:cNvPr id="11" name="Subtitle 2">
            <a:extLst>
              <a:ext uri="{FF2B5EF4-FFF2-40B4-BE49-F238E27FC236}">
                <a16:creationId xmlns:a16="http://schemas.microsoft.com/office/drawing/2014/main" id="{F0824E75-0707-A477-6D09-47CC934B796F}"/>
              </a:ext>
            </a:extLst>
          </p:cNvPr>
          <p:cNvSpPr txBox="1">
            <a:spLocks/>
          </p:cNvSpPr>
          <p:nvPr/>
        </p:nvSpPr>
        <p:spPr>
          <a:xfrm>
            <a:off x="6825343" y="1373998"/>
            <a:ext cx="4844143" cy="50313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ZA" sz="1500" b="1" dirty="0">
                <a:solidFill>
                  <a:srgbClr val="9E007E"/>
                </a:solidFill>
                <a:latin typeface="Arial" panose="020B0604020202020204" pitchFamily="34" charset="0"/>
                <a:cs typeface="Arial" panose="020B0604020202020204" pitchFamily="34" charset="0"/>
              </a:rPr>
              <a:t>Binding antibody​</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Produced in large quantities following infection.​</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Recognises and binds to parts of a foreign body but cannot directly prevent infections or destroy the pathogen.​</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Requires the involvement of other immune mechanisms to destroy the foreign agent.​</a:t>
            </a:r>
          </a:p>
          <a:p>
            <a:pPr algn="l">
              <a:lnSpc>
                <a:spcPct val="100000"/>
              </a:lnSpc>
            </a:pPr>
            <a:r>
              <a:rPr lang="en-ZA" sz="1500" b="1" dirty="0">
                <a:solidFill>
                  <a:srgbClr val="9E007E"/>
                </a:solidFill>
                <a:latin typeface="Arial" panose="020B0604020202020204" pitchFamily="34" charset="0"/>
                <a:cs typeface="Arial" panose="020B0604020202020204" pitchFamily="34" charset="0"/>
              </a:rPr>
              <a:t>Neutralising antibody​</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Recognises and binds to a pathogen.​</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Can neutralise pathogens by blocking the pathogen from entering its host cell.​</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Neutralisation can result in loss of infectivity.​</a:t>
            </a:r>
          </a:p>
          <a:p>
            <a:pPr algn="l">
              <a:lnSpc>
                <a:spcPct val="100000"/>
              </a:lnSpc>
            </a:pPr>
            <a:r>
              <a:rPr lang="en-ZA" sz="1500" b="1" dirty="0">
                <a:solidFill>
                  <a:srgbClr val="9E007E"/>
                </a:solidFill>
                <a:latin typeface="Arial" panose="020B0604020202020204" pitchFamily="34" charset="0"/>
                <a:cs typeface="Arial" panose="020B0604020202020204" pitchFamily="34" charset="0"/>
              </a:rPr>
              <a:t>Broadly neutralising antibody (</a:t>
            </a:r>
            <a:r>
              <a:rPr lang="en-ZA" sz="1500" b="1" dirty="0" err="1">
                <a:solidFill>
                  <a:srgbClr val="9E007E"/>
                </a:solidFill>
                <a:latin typeface="Arial" panose="020B0604020202020204" pitchFamily="34" charset="0"/>
                <a:cs typeface="Arial" panose="020B0604020202020204" pitchFamily="34" charset="0"/>
              </a:rPr>
              <a:t>bnAb</a:t>
            </a:r>
            <a:r>
              <a:rPr lang="en-ZA" sz="1500" b="1" dirty="0">
                <a:solidFill>
                  <a:srgbClr val="9E007E"/>
                </a:solidFill>
                <a:latin typeface="Arial" panose="020B0604020202020204" pitchFamily="34" charset="0"/>
                <a:cs typeface="Arial" panose="020B0604020202020204" pitchFamily="34" charset="0"/>
              </a:rPr>
              <a:t>)​</a:t>
            </a:r>
          </a:p>
          <a:p>
            <a:pPr marL="285750" indent="-285750" algn="l">
              <a:lnSpc>
                <a:spcPct val="100000"/>
              </a:lnSpc>
              <a:buFont typeface="Arial" panose="020B0604020202020204" pitchFamily="34" charset="0"/>
              <a:buChar char="•"/>
            </a:pPr>
            <a:r>
              <a:rPr lang="en-ZA" sz="1500" dirty="0">
                <a:solidFill>
                  <a:srgbClr val="00558C"/>
                </a:solidFill>
                <a:latin typeface="Arial" panose="020B0604020202020204" pitchFamily="34" charset="0"/>
                <a:cs typeface="Arial" panose="020B0604020202020204" pitchFamily="34" charset="0"/>
              </a:rPr>
              <a:t>Can recognise a wide range of viruses even if they are different from the virus that initially infected the individual.​</a:t>
            </a:r>
          </a:p>
        </p:txBody>
      </p:sp>
    </p:spTree>
    <p:extLst>
      <p:ext uri="{BB962C8B-B14F-4D97-AF65-F5344CB8AC3E}">
        <p14:creationId xmlns:p14="http://schemas.microsoft.com/office/powerpoint/2010/main" val="293294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08BC3E-3586-B465-404F-E2E16FEFFB95}"/>
              </a:ext>
            </a:extLst>
          </p:cNvPr>
          <p:cNvPicPr>
            <a:picLocks noChangeAspect="1"/>
          </p:cNvPicPr>
          <p:nvPr/>
        </p:nvPicPr>
        <p:blipFill>
          <a:blip r:embed="rId2"/>
          <a:stretch>
            <a:fillRect/>
          </a:stretch>
        </p:blipFill>
        <p:spPr>
          <a:xfrm>
            <a:off x="5639" y="0"/>
            <a:ext cx="12180722" cy="6858000"/>
          </a:xfrm>
          <a:prstGeom prst="rect">
            <a:avLst/>
          </a:prstGeom>
        </p:spPr>
      </p:pic>
      <p:sp>
        <p:nvSpPr>
          <p:cNvPr id="14" name="Title 1">
            <a:extLst>
              <a:ext uri="{FF2B5EF4-FFF2-40B4-BE49-F238E27FC236}">
                <a16:creationId xmlns:a16="http://schemas.microsoft.com/office/drawing/2014/main" id="{66FE0F9A-B650-397A-C601-AF48B6C894C4}"/>
              </a:ext>
            </a:extLst>
          </p:cNvPr>
          <p:cNvSpPr>
            <a:spLocks noGrp="1"/>
          </p:cNvSpPr>
          <p:nvPr>
            <p:ph type="ctrTitle"/>
          </p:nvPr>
        </p:nvSpPr>
        <p:spPr>
          <a:xfrm>
            <a:off x="1515220" y="550715"/>
            <a:ext cx="5934451" cy="1131166"/>
          </a:xfrm>
        </p:spPr>
        <p:txBody>
          <a:bodyPr anchor="t" anchorCtr="0">
            <a:normAutofit/>
          </a:bodyPr>
          <a:lstStyle/>
          <a:p>
            <a:pPr algn="l"/>
            <a:r>
              <a:rPr lang="en-US" sz="3600" dirty="0">
                <a:solidFill>
                  <a:srgbClr val="56BDB9"/>
                </a:solidFill>
                <a:latin typeface="Arial" panose="020B0604020202020204" pitchFamily="34" charset="0"/>
                <a:cs typeface="Arial" panose="020B0604020202020204" pitchFamily="34" charset="0"/>
              </a:rPr>
              <a:t>Cellular Immune Response</a:t>
            </a:r>
          </a:p>
        </p:txBody>
      </p:sp>
      <p:pic>
        <p:nvPicPr>
          <p:cNvPr id="9" name="Picture 8">
            <a:extLst>
              <a:ext uri="{FF2B5EF4-FFF2-40B4-BE49-F238E27FC236}">
                <a16:creationId xmlns:a16="http://schemas.microsoft.com/office/drawing/2014/main" id="{E5AEAB65-1ABB-1313-4959-0118D6FEDB21}"/>
              </a:ext>
            </a:extLst>
          </p:cNvPr>
          <p:cNvPicPr>
            <a:picLocks noChangeAspect="1"/>
          </p:cNvPicPr>
          <p:nvPr/>
        </p:nvPicPr>
        <p:blipFill>
          <a:blip r:embed="rId3"/>
          <a:stretch>
            <a:fillRect/>
          </a:stretch>
        </p:blipFill>
        <p:spPr>
          <a:xfrm>
            <a:off x="388933" y="517693"/>
            <a:ext cx="881068" cy="881068"/>
          </a:xfrm>
          <a:prstGeom prst="rect">
            <a:avLst/>
          </a:prstGeom>
        </p:spPr>
      </p:pic>
      <p:sp>
        <p:nvSpPr>
          <p:cNvPr id="2" name="TextBox 1">
            <a:extLst>
              <a:ext uri="{FF2B5EF4-FFF2-40B4-BE49-F238E27FC236}">
                <a16:creationId xmlns:a16="http://schemas.microsoft.com/office/drawing/2014/main" id="{EC0FAC98-A5CF-E8F4-6BF1-706031B70627}"/>
              </a:ext>
            </a:extLst>
          </p:cNvPr>
          <p:cNvSpPr txBox="1"/>
          <p:nvPr/>
        </p:nvSpPr>
        <p:spPr>
          <a:xfrm>
            <a:off x="8766417" y="6458570"/>
            <a:ext cx="3135795" cy="246221"/>
          </a:xfrm>
          <a:prstGeom prst="rect">
            <a:avLst/>
          </a:prstGeom>
          <a:noFill/>
        </p:spPr>
        <p:txBody>
          <a:bodyPr wrap="none" rtlCol="0">
            <a:spAutoFit/>
          </a:bodyPr>
          <a:lstStyle/>
          <a:p>
            <a:pPr algn="r"/>
            <a:r>
              <a:rPr lang="en-US" sz="1000" dirty="0">
                <a:solidFill>
                  <a:srgbClr val="00558C"/>
                </a:solidFill>
                <a:latin typeface="Arial" panose="020B0604020202020204" pitchFamily="34" charset="0"/>
                <a:cs typeface="Arial" panose="020B0604020202020204" pitchFamily="34" charset="0"/>
              </a:rPr>
              <a:t>IAVI VACCINE LITERACY LIBRARY  |   MODULE 3</a:t>
            </a:r>
          </a:p>
        </p:txBody>
      </p:sp>
      <p:sp>
        <p:nvSpPr>
          <p:cNvPr id="6" name="Subtitle 2">
            <a:extLst>
              <a:ext uri="{FF2B5EF4-FFF2-40B4-BE49-F238E27FC236}">
                <a16:creationId xmlns:a16="http://schemas.microsoft.com/office/drawing/2014/main" id="{3653ABA9-B292-BE23-41F1-22DEC9849019}"/>
              </a:ext>
            </a:extLst>
          </p:cNvPr>
          <p:cNvSpPr>
            <a:spLocks noGrp="1"/>
          </p:cNvSpPr>
          <p:nvPr>
            <p:ph type="subTitle" idx="1"/>
          </p:nvPr>
        </p:nvSpPr>
        <p:spPr>
          <a:xfrm>
            <a:off x="536302" y="1801906"/>
            <a:ext cx="4810398" cy="4681915"/>
          </a:xfrm>
        </p:spPr>
        <p:txBody>
          <a:bodyPr>
            <a:noAutofit/>
          </a:bodyPr>
          <a:lstStyle/>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The cellular response is the arm of the immune response mediated by cells from the immune system and the production of cytokines.​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Cellular immunity is most effective in destroying virus-infected cells, and bacteria within cells.​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Cytokines are proteins that act as messengers between cells to regulate and coordinate the immune responses.​</a:t>
            </a:r>
          </a:p>
          <a:p>
            <a:pPr marL="285750" indent="-285750" algn="l">
              <a:lnSpc>
                <a:spcPct val="100000"/>
              </a:lnSpc>
              <a:buFont typeface="Arial" panose="020B0604020202020204" pitchFamily="34" charset="0"/>
              <a:buChar char="•"/>
            </a:pPr>
            <a:r>
              <a:rPr lang="en-ZA" sz="1600" dirty="0">
                <a:solidFill>
                  <a:srgbClr val="00558C"/>
                </a:solidFill>
                <a:latin typeface="Arial" panose="020B0604020202020204" pitchFamily="34" charset="0"/>
                <a:cs typeface="Arial" panose="020B0604020202020204" pitchFamily="34" charset="0"/>
              </a:rPr>
              <a:t>Cellular immunity works by activating antigen-specific cytotoxic T lymphocytes (CTLs), macrophages and natural killer cells that can destroy cells displaying antigens of foreign antigen on their surface.​</a:t>
            </a:r>
          </a:p>
        </p:txBody>
      </p:sp>
    </p:spTree>
    <p:extLst>
      <p:ext uri="{BB962C8B-B14F-4D97-AF65-F5344CB8AC3E}">
        <p14:creationId xmlns:p14="http://schemas.microsoft.com/office/powerpoint/2010/main" val="2766343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19827</TotalTime>
  <Words>1102</Words>
  <Application>Microsoft Macintosh PowerPoint</Application>
  <PresentationFormat>Widescreen</PresentationFormat>
  <Paragraphs>105</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Museo Sans 700</vt:lpstr>
      <vt:lpstr>Office Theme</vt:lpstr>
      <vt:lpstr>PowerPoint Presentation</vt:lpstr>
      <vt:lpstr>PowerPoint Presentation</vt:lpstr>
      <vt:lpstr>PowerPoint Presentation</vt:lpstr>
      <vt:lpstr>The Immune System</vt:lpstr>
      <vt:lpstr>Immunity and Immune Responses​</vt:lpstr>
      <vt:lpstr>Cells of the Immune System​</vt:lpstr>
      <vt:lpstr>The Immune Response</vt:lpstr>
      <vt:lpstr>Humoral Immune Response</vt:lpstr>
      <vt:lpstr>Cellular Immune Response</vt:lpstr>
      <vt:lpstr>HIV and the Immune System</vt:lpstr>
      <vt:lpstr>TB and the Immune System</vt:lpstr>
      <vt:lpstr>Lassa and the Immune System​</vt:lpstr>
      <vt:lpstr>Key Messages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Nicole Sender</cp:lastModifiedBy>
  <cp:revision>250</cp:revision>
  <dcterms:created xsi:type="dcterms:W3CDTF">2022-05-18T20:49:06Z</dcterms:created>
  <dcterms:modified xsi:type="dcterms:W3CDTF">2022-08-22T17:16:03Z</dcterms:modified>
  <cp:category/>
</cp:coreProperties>
</file>