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72" r:id="rId3"/>
    <p:sldId id="266" r:id="rId4"/>
    <p:sldId id="275" r:id="rId5"/>
    <p:sldId id="287" r:id="rId6"/>
    <p:sldId id="289" r:id="rId7"/>
    <p:sldId id="285" r:id="rId8"/>
    <p:sldId id="288" r:id="rId9"/>
    <p:sldId id="286" r:id="rId10"/>
    <p:sldId id="290" r:id="rId11"/>
    <p:sldId id="291" r:id="rId12"/>
    <p:sldId id="292" r:id="rId13"/>
    <p:sldId id="293" r:id="rId14"/>
    <p:sldId id="294" r:id="rId15"/>
    <p:sldId id="375" r:id="rId16"/>
    <p:sldId id="274" r:id="rId17"/>
    <p:sldId id="3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7E"/>
    <a:srgbClr val="56BDB9"/>
    <a:srgbClr val="5CE8A2"/>
    <a:srgbClr val="ED6D28"/>
    <a:srgbClr val="02B5E4"/>
    <a:srgbClr val="00558C"/>
    <a:srgbClr val="00B5E2"/>
    <a:srgbClr val="713AB4"/>
    <a:srgbClr val="62439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60"/>
    <p:restoredTop sz="96983"/>
  </p:normalViewPr>
  <p:slideViewPr>
    <p:cSldViewPr snapToGrid="0" snapToObjects="1">
      <p:cViewPr varScale="1">
        <p:scale>
          <a:sx n="123" d="100"/>
          <a:sy n="123" d="100"/>
        </p:scale>
        <p:origin x="20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A06CD-74DD-D341-A5DD-606DA0F434D1}" type="datetimeFigureOut">
              <a:rPr lang="en-US" smtClean="0"/>
              <a:t>8/22/22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BB721-0EAC-5F43-A670-0F6BBAB068A0}" type="slidenum">
              <a:rPr lang="en-US" smtClean="0"/>
              <a:t>‹#›</a:t>
            </a:fld>
            <a:endParaRPr lang="en-US" dirty="0"/>
          </a:p>
        </p:txBody>
      </p:sp>
    </p:spTree>
    <p:extLst>
      <p:ext uri="{BB962C8B-B14F-4D97-AF65-F5344CB8AC3E}">
        <p14:creationId xmlns:p14="http://schemas.microsoft.com/office/powerpoint/2010/main" val="283755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a:t>
            </a:fld>
            <a:endParaRPr lang="en-US" dirty="0"/>
          </a:p>
        </p:txBody>
      </p:sp>
    </p:spTree>
    <p:extLst>
      <p:ext uri="{BB962C8B-B14F-4D97-AF65-F5344CB8AC3E}">
        <p14:creationId xmlns:p14="http://schemas.microsoft.com/office/powerpoint/2010/main" val="19242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6</a:t>
            </a:fld>
            <a:endParaRPr lang="en-US" dirty="0"/>
          </a:p>
        </p:txBody>
      </p:sp>
    </p:spTree>
    <p:extLst>
      <p:ext uri="{BB962C8B-B14F-4D97-AF65-F5344CB8AC3E}">
        <p14:creationId xmlns:p14="http://schemas.microsoft.com/office/powerpoint/2010/main" val="50455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7</a:t>
            </a:fld>
            <a:endParaRPr lang="en-US" dirty="0"/>
          </a:p>
        </p:txBody>
      </p:sp>
    </p:spTree>
    <p:extLst>
      <p:ext uri="{BB962C8B-B14F-4D97-AF65-F5344CB8AC3E}">
        <p14:creationId xmlns:p14="http://schemas.microsoft.com/office/powerpoint/2010/main" val="422075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8</a:t>
            </a:fld>
            <a:endParaRPr lang="en-US" dirty="0"/>
          </a:p>
        </p:txBody>
      </p:sp>
    </p:spTree>
    <p:extLst>
      <p:ext uri="{BB962C8B-B14F-4D97-AF65-F5344CB8AC3E}">
        <p14:creationId xmlns:p14="http://schemas.microsoft.com/office/powerpoint/2010/main" val="166955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9</a:t>
            </a:fld>
            <a:endParaRPr lang="en-US" dirty="0"/>
          </a:p>
        </p:txBody>
      </p:sp>
    </p:spTree>
    <p:extLst>
      <p:ext uri="{BB962C8B-B14F-4D97-AF65-F5344CB8AC3E}">
        <p14:creationId xmlns:p14="http://schemas.microsoft.com/office/powerpoint/2010/main" val="76928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10</a:t>
            </a:fld>
            <a:endParaRPr lang="en-US" dirty="0"/>
          </a:p>
        </p:txBody>
      </p:sp>
    </p:spTree>
    <p:extLst>
      <p:ext uri="{BB962C8B-B14F-4D97-AF65-F5344CB8AC3E}">
        <p14:creationId xmlns:p14="http://schemas.microsoft.com/office/powerpoint/2010/main" val="58963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11</a:t>
            </a:fld>
            <a:endParaRPr lang="en-US" dirty="0"/>
          </a:p>
        </p:txBody>
      </p:sp>
    </p:spTree>
    <p:extLst>
      <p:ext uri="{BB962C8B-B14F-4D97-AF65-F5344CB8AC3E}">
        <p14:creationId xmlns:p14="http://schemas.microsoft.com/office/powerpoint/2010/main" val="8509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14</a:t>
            </a:fld>
            <a:endParaRPr lang="en-US" dirty="0"/>
          </a:p>
        </p:txBody>
      </p:sp>
    </p:spTree>
    <p:extLst>
      <p:ext uri="{BB962C8B-B14F-4D97-AF65-F5344CB8AC3E}">
        <p14:creationId xmlns:p14="http://schemas.microsoft.com/office/powerpoint/2010/main" val="210713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8BD-1665-7BF3-B2D7-ED60414110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363FC45-76EF-9A66-7D46-783381BBE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672E774-2326-2951-92B8-0EAC921C5CE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3F26378B-B43E-CFD5-2591-8B45C0F9DE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EBFE0-5BDB-FB05-101C-72814ED8461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98830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656A-C0C3-D0EE-C790-C5E3289D18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6789BD-3E35-E503-CC20-355A954F68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B89A37-D7BA-ECBB-85A1-00485147F55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26AAAE08-0D4D-2D9F-750C-0020CA1BF7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584E5-1F89-C4D4-1F78-C6AB19063CC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67304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2103-428D-0249-995D-5E632EAF72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3FBA20-2FA7-733C-B1FC-5A781703FC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2F903-3309-130C-D37E-BE1F1CCDB1D4}"/>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EB911687-F3FC-340B-6FD0-EB497B229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6698B-AB7F-B8EC-B84D-9B5C7AFD877F}"/>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22368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d - Donor Logo">
    <p:spTree>
      <p:nvGrpSpPr>
        <p:cNvPr id="1" name=""/>
        <p:cNvGrpSpPr/>
        <p:nvPr/>
      </p:nvGrpSpPr>
      <p:grpSpPr>
        <a:xfrm>
          <a:off x="0" y="0"/>
          <a:ext cx="0" cy="0"/>
          <a:chOff x="0" y="0"/>
          <a:chExt cx="0" cy="0"/>
        </a:xfrm>
      </p:grpSpPr>
      <p:pic>
        <p:nvPicPr>
          <p:cNvPr id="319" name="Picture 13" descr="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4642" y="5868824"/>
            <a:ext cx="631609" cy="286829"/>
          </a:xfrm>
          <a:prstGeom prst="rect">
            <a:avLst/>
          </a:prstGeom>
          <a:ln w="12700">
            <a:miter lim="400000"/>
          </a:ln>
        </p:spPr>
      </p:pic>
      <p:sp>
        <p:nvSpPr>
          <p:cNvPr id="320" name="Straight Connector 14"/>
          <p:cNvSpPr/>
          <p:nvPr/>
        </p:nvSpPr>
        <p:spPr>
          <a:xfrm flipH="1">
            <a:off x="472762" y="1"/>
            <a:ext cx="1" cy="6851655"/>
          </a:xfrm>
          <a:prstGeom prst="line">
            <a:avLst/>
          </a:prstGeom>
          <a:ln w="25400">
            <a:solidFill>
              <a:srgbClr val="FFFFFF"/>
            </a:solidFill>
          </a:ln>
        </p:spPr>
        <p:txBody>
          <a:bodyPr lIns="45719" rIns="45719"/>
          <a:lstStyle/>
          <a:p>
            <a:endParaRPr sz="2760" b="0" i="0" dirty="0">
              <a:latin typeface="Arial" panose="020B0604020202020204" pitchFamily="34" charset="0"/>
              <a:ea typeface="Helvetica Neue Regular" panose="02000503000000020004" pitchFamily="2" charset="0"/>
              <a:cs typeface="Arial" panose="020B0604020202020204" pitchFamily="34" charset="0"/>
            </a:endParaRPr>
          </a:p>
        </p:txBody>
      </p:sp>
      <p:sp>
        <p:nvSpPr>
          <p:cNvPr id="322" name="Rectangle 5"/>
          <p:cNvSpPr/>
          <p:nvPr/>
        </p:nvSpPr>
        <p:spPr>
          <a:xfrm>
            <a:off x="0" y="6344"/>
            <a:ext cx="12393826" cy="6858000"/>
          </a:xfrm>
          <a:prstGeom prst="rect">
            <a:avLst/>
          </a:prstGeom>
          <a:solidFill>
            <a:srgbClr val="FFFFFF"/>
          </a:solidFill>
          <a:ln w="12700">
            <a:miter lim="400000"/>
          </a:ln>
        </p:spPr>
        <p:txBody>
          <a:bodyPr lIns="45719" rIns="45719" anchor="ctr"/>
          <a:lstStyle/>
          <a:p>
            <a:pPr algn="ctr">
              <a:defRPr sz="3100">
                <a:solidFill>
                  <a:srgbClr val="FFFFFF"/>
                </a:solidFill>
              </a:defRPr>
            </a:pPr>
            <a:endParaRPr sz="3100" b="0" i="0" dirty="0">
              <a:latin typeface="Arial" panose="020B0604020202020204" pitchFamily="34" charset="0"/>
              <a:ea typeface="Helvetica Neue Regular" panose="02000503000000020004" pitchFamily="2" charset="0"/>
              <a:cs typeface="Arial" panose="020B0604020202020204" pitchFamily="34" charset="0"/>
            </a:endParaRPr>
          </a:p>
        </p:txBody>
      </p:sp>
      <p:pic>
        <p:nvPicPr>
          <p:cNvPr id="323" name="Picture 9"/>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5354" y="976617"/>
            <a:ext cx="10381291" cy="4917453"/>
          </a:xfrm>
          <a:prstGeom prst="rect">
            <a:avLst/>
          </a:prstGeom>
          <a:ln w="12700">
            <a:miter lim="400000"/>
          </a:ln>
        </p:spPr>
      </p:pic>
    </p:spTree>
    <p:extLst>
      <p:ext uri="{BB962C8B-B14F-4D97-AF65-F5344CB8AC3E}">
        <p14:creationId xmlns:p14="http://schemas.microsoft.com/office/powerpoint/2010/main" val="25346175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2B0F-EBA9-872E-A821-1FCE72159C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0AA3AC-20C8-FF5B-78CC-ED530A7EE1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B65FCF-2782-E952-15F9-922518077DEF}"/>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9B65AFB4-B99F-719B-8D33-FEA22CA2D2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21A0C-9D9B-F5E7-7EAF-619878186751}"/>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80312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900F-B63B-B29A-6B19-7142E9B408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56EA1A-2DB1-7780-AD9A-A69FF5C7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F3A29F-14D4-23D5-F6B6-2AC272C495C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A9A89663-FC96-F591-5A0C-ABFBFB9EA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B5CDDF-3349-97AA-3CE1-AD0A9687FADC}"/>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413146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7E5-AA35-1A16-0248-433091327E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287FEA-23BC-CA7F-EAB2-2F0EF1B923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654411-C87B-692F-2CED-0DE3F72D4B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69C2358-98A0-7685-1573-573BD2950003}"/>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B8868A92-7084-9098-7E7C-C9ECF695E7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6EE63-1F93-6D8F-1ED0-705361281CB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981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B121-234A-8CE0-0C17-F1F1D74FE2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6C5822-FE6F-84CB-2463-250E76FDE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132B2A-410C-8CB9-0693-2FDC38FE1F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6A1E87-58D3-5F81-55BD-A049C8E02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7A9E30-136C-F87A-FE94-6E6A53331C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9E8BFA-3514-4B1D-EAD9-55E18B2E6B7D}"/>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8" name="Footer Placeholder 7">
            <a:extLst>
              <a:ext uri="{FF2B5EF4-FFF2-40B4-BE49-F238E27FC236}">
                <a16:creationId xmlns:a16="http://schemas.microsoft.com/office/drawing/2014/main" id="{2AD72636-51C2-B3A2-A636-732B9F338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E2CC0-DB3A-059E-09F9-D06AB7A2AFD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05908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EA20-17A7-A5FB-F35A-3CC178320C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94D8A3-DAF4-E92A-D6E6-A2E6974B47AB}"/>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4" name="Footer Placeholder 3">
            <a:extLst>
              <a:ext uri="{FF2B5EF4-FFF2-40B4-BE49-F238E27FC236}">
                <a16:creationId xmlns:a16="http://schemas.microsoft.com/office/drawing/2014/main" id="{F1FD8006-2014-0697-6DB9-1FD251E826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D0F378-DB75-E74D-59C5-FC46E6EBE69E}"/>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26742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C7714-6558-E81F-2266-352FAA0138DA}"/>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3" name="Footer Placeholder 2">
            <a:extLst>
              <a:ext uri="{FF2B5EF4-FFF2-40B4-BE49-F238E27FC236}">
                <a16:creationId xmlns:a16="http://schemas.microsoft.com/office/drawing/2014/main" id="{AAFE049A-B7CF-0E9A-8BF8-FFFB2FE971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4AE6CC-3DCC-8F92-4E47-12712E971F6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86520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949C-7CA0-84BC-95E1-490AE9A82F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7A6427-D7F0-3745-0DE8-C5971014C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B10C17-B1DD-331C-0C63-3D5A976F4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287B4B-BAD2-AA2A-CE1D-4F092DE12559}"/>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A25FF4A8-6B62-CDEB-8239-BDAFDEA43C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4AAD45-95F5-F49B-412F-C07260DE1522}"/>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37428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C82D-9A58-BFDF-80CC-9EEB7B6C34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704AFD-640F-FA6F-27E0-7D76A3A4A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0EBCED-0675-103F-E8D8-7E39C557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E8DAFF-A35B-241F-33A6-70E1D54242A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6495362E-3957-30C7-E346-C1650C1A17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6D3BBB-2B93-AB13-9BC4-1533ABBDE6C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42347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9B27A-0FE1-18C0-ADF8-A63356973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CD1C7E-522B-61F8-02F1-483D499C3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703647-DA98-E1C6-C0AF-E4683F6E2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6FA9EA58-7DA5-B2E1-876A-61548FBA0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B7D9AC-8280-FB45-7D7B-730A184A3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2CAF0-0EA9-5849-8CA5-63C600C0DBC0}" type="slidenum">
              <a:rPr lang="en-US" smtClean="0"/>
              <a:t>‹#›</a:t>
            </a:fld>
            <a:endParaRPr lang="en-US" dirty="0"/>
          </a:p>
        </p:txBody>
      </p:sp>
    </p:spTree>
    <p:extLst>
      <p:ext uri="{BB962C8B-B14F-4D97-AF65-F5344CB8AC3E}">
        <p14:creationId xmlns:p14="http://schemas.microsoft.com/office/powerpoint/2010/main" val="18640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17B60D-B9B5-1AE3-9445-46DA11EA3DEA}"/>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F101000-37C2-8A28-9FD2-16207518BAA8}"/>
              </a:ext>
            </a:extLst>
          </p:cNvPr>
          <p:cNvSpPr>
            <a:spLocks noGrp="1"/>
          </p:cNvSpPr>
          <p:nvPr>
            <p:ph type="subTitle" idx="1"/>
          </p:nvPr>
        </p:nvSpPr>
        <p:spPr>
          <a:xfrm>
            <a:off x="1786056" y="5417127"/>
            <a:ext cx="4360155" cy="924704"/>
          </a:xfrm>
        </p:spPr>
        <p:txBody>
          <a:bodyPr>
            <a:normAutofit/>
          </a:bodyPr>
          <a:lstStyle/>
          <a:p>
            <a:pPr algn="l">
              <a:lnSpc>
                <a:spcPct val="100000"/>
              </a:lnSpc>
            </a:pPr>
            <a:r>
              <a:rPr lang="en-US" sz="3200" b="1" dirty="0">
                <a:solidFill>
                  <a:srgbClr val="00B5E2"/>
                </a:solidFill>
                <a:latin typeface="Museo Sans 700" panose="02000000000000000000" pitchFamily="2" charset="77"/>
                <a:cs typeface="Arial" panose="020B0604020202020204" pitchFamily="34" charset="0"/>
              </a:rPr>
              <a:t>2022</a:t>
            </a:r>
          </a:p>
        </p:txBody>
      </p:sp>
      <p:pic>
        <p:nvPicPr>
          <p:cNvPr id="9" name="Picture 8">
            <a:extLst>
              <a:ext uri="{FF2B5EF4-FFF2-40B4-BE49-F238E27FC236}">
                <a16:creationId xmlns:a16="http://schemas.microsoft.com/office/drawing/2014/main" id="{57B16DB4-F403-C843-9EB5-895A9F46A3AE}"/>
              </a:ext>
            </a:extLst>
          </p:cNvPr>
          <p:cNvPicPr>
            <a:picLocks noChangeAspect="1"/>
          </p:cNvPicPr>
          <p:nvPr/>
        </p:nvPicPr>
        <p:blipFill>
          <a:blip r:embed="rId4"/>
          <a:stretch>
            <a:fillRect/>
          </a:stretch>
        </p:blipFill>
        <p:spPr>
          <a:xfrm>
            <a:off x="68240" y="133909"/>
            <a:ext cx="1937982" cy="1775581"/>
          </a:xfrm>
          <a:prstGeom prst="rect">
            <a:avLst/>
          </a:prstGeom>
        </p:spPr>
      </p:pic>
      <p:pic>
        <p:nvPicPr>
          <p:cNvPr id="7" name="Picture 6">
            <a:extLst>
              <a:ext uri="{FF2B5EF4-FFF2-40B4-BE49-F238E27FC236}">
                <a16:creationId xmlns:a16="http://schemas.microsoft.com/office/drawing/2014/main" id="{984090D5-0DF6-426C-8DBF-019A6C1C08B3}"/>
              </a:ext>
            </a:extLst>
          </p:cNvPr>
          <p:cNvPicPr>
            <a:picLocks noChangeAspect="1"/>
          </p:cNvPicPr>
          <p:nvPr/>
        </p:nvPicPr>
        <p:blipFill>
          <a:blip r:embed="rId5"/>
          <a:stretch>
            <a:fillRect/>
          </a:stretch>
        </p:blipFill>
        <p:spPr>
          <a:xfrm>
            <a:off x="1559168" y="1648376"/>
            <a:ext cx="4294715" cy="3685624"/>
          </a:xfrm>
          <a:prstGeom prst="rect">
            <a:avLst/>
          </a:prstGeom>
        </p:spPr>
      </p:pic>
    </p:spTree>
    <p:extLst>
      <p:ext uri="{BB962C8B-B14F-4D97-AF65-F5344CB8AC3E}">
        <p14:creationId xmlns:p14="http://schemas.microsoft.com/office/powerpoint/2010/main" val="417045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5E2">
            <a:alpha val="15381"/>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FF659-A39C-C96C-3163-6150E0B1EF3D}"/>
              </a:ext>
            </a:extLst>
          </p:cNvPr>
          <p:cNvPicPr>
            <a:picLocks noChangeAspect="1"/>
          </p:cNvPicPr>
          <p:nvPr/>
        </p:nvPicPr>
        <p:blipFill>
          <a:blip r:embed="rId3"/>
          <a:stretch>
            <a:fillRect/>
          </a:stretch>
        </p:blipFill>
        <p:spPr>
          <a:xfrm>
            <a:off x="5639" y="0"/>
            <a:ext cx="12180722" cy="6858000"/>
          </a:xfrm>
          <a:prstGeom prst="rect">
            <a:avLst/>
          </a:prstGeom>
        </p:spPr>
      </p:pic>
      <p:pic>
        <p:nvPicPr>
          <p:cNvPr id="6" name="Picture 5">
            <a:extLst>
              <a:ext uri="{FF2B5EF4-FFF2-40B4-BE49-F238E27FC236}">
                <a16:creationId xmlns:a16="http://schemas.microsoft.com/office/drawing/2014/main" id="{4E9BCDB9-ECD2-E354-6EAF-50F1C4999285}"/>
              </a:ext>
            </a:extLst>
          </p:cNvPr>
          <p:cNvPicPr>
            <a:picLocks noChangeAspect="1"/>
          </p:cNvPicPr>
          <p:nvPr/>
        </p:nvPicPr>
        <p:blipFill>
          <a:blip r:embed="rId4"/>
          <a:stretch>
            <a:fillRect/>
          </a:stretch>
        </p:blipFill>
        <p:spPr>
          <a:xfrm>
            <a:off x="381989" y="490437"/>
            <a:ext cx="898687" cy="898687"/>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2" y="589253"/>
            <a:ext cx="7124587" cy="1070030"/>
          </a:xfrm>
        </p:spPr>
        <p:txBody>
          <a:bodyPr anchor="t" anchorCtr="0">
            <a:normAutofit/>
          </a:bodyPr>
          <a:lstStyle/>
          <a:p>
            <a:pPr algn="l"/>
            <a:r>
              <a:rPr lang="en-US" sz="4000" dirty="0">
                <a:solidFill>
                  <a:srgbClr val="00558C"/>
                </a:solidFill>
                <a:latin typeface="Arial" panose="020B0604020202020204" pitchFamily="34" charset="0"/>
                <a:cs typeface="Arial" panose="020B0604020202020204" pitchFamily="34" charset="0"/>
              </a:rPr>
              <a:t>TB Prevention and Treatment​</a:t>
            </a:r>
          </a:p>
        </p:txBody>
      </p:sp>
      <p:sp>
        <p:nvSpPr>
          <p:cNvPr id="13" name="Subtitle 2">
            <a:extLst>
              <a:ext uri="{FF2B5EF4-FFF2-40B4-BE49-F238E27FC236}">
                <a16:creationId xmlns:a16="http://schemas.microsoft.com/office/drawing/2014/main" id="{D790564E-57BA-82B6-B3A3-1A5887B6CE0F}"/>
              </a:ext>
            </a:extLst>
          </p:cNvPr>
          <p:cNvSpPr>
            <a:spLocks noGrp="1"/>
          </p:cNvSpPr>
          <p:nvPr>
            <p:ph type="subTitle" idx="1"/>
          </p:nvPr>
        </p:nvSpPr>
        <p:spPr>
          <a:xfrm>
            <a:off x="536302" y="1978377"/>
            <a:ext cx="4707087" cy="4594334"/>
          </a:xfrm>
        </p:spPr>
        <p:txBody>
          <a:bodyPr>
            <a:noAutofit/>
          </a:bodyPr>
          <a:lstStyle/>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Tuberculosis is preventable.​</a:t>
            </a:r>
          </a:p>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BCG is the only approved vaccine for TB.​</a:t>
            </a:r>
          </a:p>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Variable level of protection.​</a:t>
            </a:r>
          </a:p>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Drug-sensitive TB is curable with a four- to   six-month course of currently available TB treatment.​</a:t>
            </a:r>
          </a:p>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Resistance to treatment can occur.​</a:t>
            </a:r>
          </a:p>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Multidrug-resistant TB (MDR-TB) is treatable, but with a much longer course of multiple drugs that can cause many side-effects.​</a:t>
            </a:r>
          </a:p>
          <a:p>
            <a:pPr marL="285750" indent="-285750" algn="l">
              <a:lnSpc>
                <a:spcPct val="100000"/>
              </a:lnSpc>
              <a:buFont typeface="Arial" panose="020B0604020202020204" pitchFamily="34" charset="0"/>
              <a:buChar char="•"/>
            </a:pPr>
            <a:r>
              <a:rPr lang="en-ZA" sz="1600" dirty="0">
                <a:solidFill>
                  <a:srgbClr val="00B5E2"/>
                </a:solidFill>
                <a:latin typeface="Arial" panose="020B0604020202020204" pitchFamily="34" charset="0"/>
                <a:cs typeface="Arial" panose="020B0604020202020204" pitchFamily="34" charset="0"/>
              </a:rPr>
              <a:t>Extensively drug-resistant TB (XDR-TB) is more difficult, and sometimes impossible,       to treat successfully.​</a:t>
            </a:r>
          </a:p>
          <a:p>
            <a:pPr marL="285750" indent="-285750" algn="l">
              <a:lnSpc>
                <a:spcPct val="100000"/>
              </a:lnSpc>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DD9144A-9803-5A79-C44B-2B2AF1E39ACD}"/>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624394"/>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204165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F69E4-1ECA-AD46-95F7-F50DE589B6AB}"/>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7830" y="648209"/>
            <a:ext cx="4892949" cy="835671"/>
          </a:xfrm>
        </p:spPr>
        <p:txBody>
          <a:bodyPr anchor="t" anchorCtr="0">
            <a:normAutofit/>
          </a:bodyPr>
          <a:lstStyle/>
          <a:p>
            <a:pPr algn="l"/>
            <a:r>
              <a:rPr lang="en-US" sz="3600" dirty="0">
                <a:solidFill>
                  <a:srgbClr val="FF9C19"/>
                </a:solidFill>
                <a:latin typeface="Arial" panose="020B0604020202020204" pitchFamily="34" charset="0"/>
                <a:cs typeface="Arial" panose="020B0604020202020204" pitchFamily="34" charset="0"/>
              </a:rPr>
              <a:t>Lassa Fever</a:t>
            </a:r>
          </a:p>
        </p:txBody>
      </p:sp>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523601" y="1917059"/>
            <a:ext cx="4327799" cy="4633866"/>
          </a:xfrm>
        </p:spPr>
        <p:txBody>
          <a:bodyPr>
            <a:noAutofit/>
          </a:bodyPr>
          <a:lstStyle/>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First described in the 1950s.​</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Acute viral haemorrhagic illness      endemic in some parts of West Africa.​</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An estimated 100,000–300,000 cases    and 5,000 related deaths each year. ​</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Particularly dangerous to pregnant    women and small children.​</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Neurological problems have also been described, including various degrees of deafness, which occur in approximately one-third of infections, and in many     cases hearing loss is permanent.​</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WHO has identified Lassa fever as one   of the top emerging pathogens likely to cause severe outbreaks in the near future.​</a:t>
            </a:r>
          </a:p>
        </p:txBody>
      </p:sp>
      <p:pic>
        <p:nvPicPr>
          <p:cNvPr id="16" name="Picture 15">
            <a:extLst>
              <a:ext uri="{FF2B5EF4-FFF2-40B4-BE49-F238E27FC236}">
                <a16:creationId xmlns:a16="http://schemas.microsoft.com/office/drawing/2014/main" id="{B54B9E64-A048-FE33-85E4-9F2072536791}"/>
              </a:ext>
            </a:extLst>
          </p:cNvPr>
          <p:cNvPicPr>
            <a:picLocks noChangeAspect="1"/>
          </p:cNvPicPr>
          <p:nvPr/>
        </p:nvPicPr>
        <p:blipFill>
          <a:blip r:embed="rId4"/>
          <a:stretch>
            <a:fillRect/>
          </a:stretch>
        </p:blipFill>
        <p:spPr>
          <a:xfrm>
            <a:off x="369973" y="501419"/>
            <a:ext cx="914221" cy="914221"/>
          </a:xfrm>
          <a:prstGeom prst="rect">
            <a:avLst/>
          </a:prstGeom>
        </p:spPr>
      </p:pic>
      <p:sp>
        <p:nvSpPr>
          <p:cNvPr id="2" name="TextBox 1">
            <a:extLst>
              <a:ext uri="{FF2B5EF4-FFF2-40B4-BE49-F238E27FC236}">
                <a16:creationId xmlns:a16="http://schemas.microsoft.com/office/drawing/2014/main" id="{C6F0E882-ED0A-5F9E-346C-E0C12DE8F616}"/>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624394"/>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86861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43A6D-E099-66D2-44F3-72541D80CCE4}"/>
              </a:ext>
            </a:extLst>
          </p:cNvPr>
          <p:cNvPicPr>
            <a:picLocks noChangeAspect="1"/>
          </p:cNvPicPr>
          <p:nvPr/>
        </p:nvPicPr>
        <p:blipFill>
          <a:blip r:embed="rId2"/>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7830" y="579969"/>
            <a:ext cx="5329698" cy="1070030"/>
          </a:xfrm>
        </p:spPr>
        <p:txBody>
          <a:bodyPr anchor="t" anchorCtr="0">
            <a:normAutofit fontScale="90000"/>
          </a:bodyPr>
          <a:lstStyle/>
          <a:p>
            <a:pPr algn="l"/>
            <a:r>
              <a:rPr lang="en-US" sz="4000" dirty="0">
                <a:solidFill>
                  <a:srgbClr val="FF9C19"/>
                </a:solidFill>
                <a:latin typeface="Arial" panose="020B0604020202020204" pitchFamily="34" charset="0"/>
                <a:cs typeface="Arial" panose="020B0604020202020204" pitchFamily="34" charset="0"/>
              </a:rPr>
              <a:t>Lassa Mammarenavirus (LASV)</a:t>
            </a:r>
          </a:p>
        </p:txBody>
      </p:sp>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8052654" y="1327152"/>
            <a:ext cx="3716561" cy="4802259"/>
          </a:xfrm>
        </p:spPr>
        <p:txBody>
          <a:bodyPr>
            <a:noAutofit/>
          </a:bodyPr>
          <a:lstStyle/>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LASV responsible for the disease identified in 1969.​</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Retrovirus: a virus that uses RNA as its genetic material. ​</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Six types of LASV.​</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Ingestion of food or inhalation of air  contaminated with urine or faeces from infected rodents that spread the disease.​</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Not spread through direct contact (hugging, shaking hands, or sitting near someone).​</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Person-to-person transmission may occur after exposure to Lassa virus in the blood, tissue, secretions, or excretions of a Lassa-infected individual.​</a:t>
            </a:r>
          </a:p>
        </p:txBody>
      </p:sp>
      <p:pic>
        <p:nvPicPr>
          <p:cNvPr id="16" name="Picture 15">
            <a:extLst>
              <a:ext uri="{FF2B5EF4-FFF2-40B4-BE49-F238E27FC236}">
                <a16:creationId xmlns:a16="http://schemas.microsoft.com/office/drawing/2014/main" id="{B54B9E64-A048-FE33-85E4-9F2072536791}"/>
              </a:ext>
            </a:extLst>
          </p:cNvPr>
          <p:cNvPicPr>
            <a:picLocks noChangeAspect="1"/>
          </p:cNvPicPr>
          <p:nvPr/>
        </p:nvPicPr>
        <p:blipFill>
          <a:blip r:embed="rId3"/>
          <a:stretch>
            <a:fillRect/>
          </a:stretch>
        </p:blipFill>
        <p:spPr>
          <a:xfrm>
            <a:off x="369973" y="501419"/>
            <a:ext cx="914221" cy="914221"/>
          </a:xfrm>
          <a:prstGeom prst="rect">
            <a:avLst/>
          </a:prstGeom>
        </p:spPr>
      </p:pic>
      <p:sp>
        <p:nvSpPr>
          <p:cNvPr id="3" name="TextBox 2">
            <a:extLst>
              <a:ext uri="{FF2B5EF4-FFF2-40B4-BE49-F238E27FC236}">
                <a16:creationId xmlns:a16="http://schemas.microsoft.com/office/drawing/2014/main" id="{D302D3D5-59D6-94C4-BF22-C7CA26F97EF9}"/>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411254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E79A32-DABC-1C49-F8CB-ADD8F292085A}"/>
              </a:ext>
            </a:extLst>
          </p:cNvPr>
          <p:cNvPicPr>
            <a:picLocks noChangeAspect="1"/>
          </p:cNvPicPr>
          <p:nvPr/>
        </p:nvPicPr>
        <p:blipFill>
          <a:blip r:embed="rId2">
            <a:alphaModFix amt="50000"/>
          </a:blip>
          <a:stretch>
            <a:fillRect/>
          </a:stretch>
        </p:blipFill>
        <p:spPr>
          <a:xfrm rot="808156">
            <a:off x="4084322" y="1054113"/>
            <a:ext cx="7631138" cy="4967660"/>
          </a:xfrm>
          <a:prstGeom prst="rect">
            <a:avLst/>
          </a:prstGeom>
        </p:spPr>
      </p:pic>
      <p:pic>
        <p:nvPicPr>
          <p:cNvPr id="4" name="Picture 3">
            <a:extLst>
              <a:ext uri="{FF2B5EF4-FFF2-40B4-BE49-F238E27FC236}">
                <a16:creationId xmlns:a16="http://schemas.microsoft.com/office/drawing/2014/main" id="{2B7DB00A-63B3-44D3-C8A0-2234E6E7A33B}"/>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7830" y="648209"/>
            <a:ext cx="4429705" cy="1135621"/>
          </a:xfrm>
        </p:spPr>
        <p:txBody>
          <a:bodyPr anchor="t" anchorCtr="0">
            <a:normAutofit/>
          </a:bodyPr>
          <a:lstStyle/>
          <a:p>
            <a:pPr algn="l"/>
            <a:r>
              <a:rPr lang="en-US" sz="3600" dirty="0">
                <a:solidFill>
                  <a:srgbClr val="FF9C19"/>
                </a:solidFill>
                <a:latin typeface="Museo Sans 500" panose="02000000000000000000" pitchFamily="2" charset="77"/>
                <a:cs typeface="Arial" panose="020B0604020202020204" pitchFamily="34" charset="0"/>
              </a:rPr>
              <a:t>Lassa Fever Diagnosis​</a:t>
            </a:r>
          </a:p>
        </p:txBody>
      </p:sp>
      <p:pic>
        <p:nvPicPr>
          <p:cNvPr id="16" name="Picture 15">
            <a:extLst>
              <a:ext uri="{FF2B5EF4-FFF2-40B4-BE49-F238E27FC236}">
                <a16:creationId xmlns:a16="http://schemas.microsoft.com/office/drawing/2014/main" id="{B54B9E64-A048-FE33-85E4-9F2072536791}"/>
              </a:ext>
            </a:extLst>
          </p:cNvPr>
          <p:cNvPicPr>
            <a:picLocks noChangeAspect="1"/>
          </p:cNvPicPr>
          <p:nvPr/>
        </p:nvPicPr>
        <p:blipFill>
          <a:blip r:embed="rId4"/>
          <a:stretch>
            <a:fillRect/>
          </a:stretch>
        </p:blipFill>
        <p:spPr>
          <a:xfrm>
            <a:off x="369973" y="501419"/>
            <a:ext cx="914221" cy="914221"/>
          </a:xfrm>
          <a:prstGeom prst="rect">
            <a:avLst/>
          </a:prstGeom>
        </p:spPr>
      </p:pic>
      <p:sp>
        <p:nvSpPr>
          <p:cNvPr id="11" name="Subtitle 2">
            <a:extLst>
              <a:ext uri="{FF2B5EF4-FFF2-40B4-BE49-F238E27FC236}">
                <a16:creationId xmlns:a16="http://schemas.microsoft.com/office/drawing/2014/main" id="{D3542783-90B1-D39E-09B8-B9179C0DA11F}"/>
              </a:ext>
            </a:extLst>
          </p:cNvPr>
          <p:cNvSpPr txBox="1">
            <a:spLocks/>
          </p:cNvSpPr>
          <p:nvPr/>
        </p:nvSpPr>
        <p:spPr>
          <a:xfrm>
            <a:off x="536302" y="3097155"/>
            <a:ext cx="4324456" cy="27403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9E007E"/>
                </a:solidFill>
                <a:latin typeface="Arial" panose="020B0604020202020204" pitchFamily="34" charset="0"/>
                <a:cs typeface="Arial" panose="020B0604020202020204" pitchFamily="34" charset="0"/>
              </a:rPr>
              <a:t>Diagnosis</a:t>
            </a:r>
            <a:r>
              <a:rPr lang="en-ZA" sz="1800" dirty="0">
                <a:solidFill>
                  <a:srgbClr val="9E007E"/>
                </a:solidFill>
                <a:latin typeface="Arial" panose="020B0604020202020204" pitchFamily="34" charset="0"/>
                <a:cs typeface="Arial" panose="020B0604020202020204" pitchFamily="34" charset="0"/>
              </a:rPr>
              <a:t>​</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Nucleic acid tests (NAT) that detect RNA from the virus in the blood.​</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Tests to detect antibodies generated by the body in response to the infection.​</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Antigenic tests to detect parts of the virus.​</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Virus isolation by cell culture.​</a:t>
            </a:r>
            <a:br>
              <a:rPr lang="en-ZA" sz="1600" dirty="0">
                <a:solidFill>
                  <a:srgbClr val="713AB4"/>
                </a:solidFill>
                <a:latin typeface="Arial" panose="020B0604020202020204" pitchFamily="34" charset="0"/>
                <a:cs typeface="Arial" panose="020B0604020202020204" pitchFamily="34" charset="0"/>
              </a:rPr>
            </a:br>
            <a:endParaRPr lang="en-ZA" sz="1600" dirty="0">
              <a:solidFill>
                <a:srgbClr val="713AB4"/>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9BE20BFD-7DB0-9CAB-F637-6E03C69F6F36}"/>
              </a:ext>
            </a:extLst>
          </p:cNvPr>
          <p:cNvSpPr txBox="1">
            <a:spLocks/>
          </p:cNvSpPr>
          <p:nvPr/>
        </p:nvSpPr>
        <p:spPr>
          <a:xfrm>
            <a:off x="536302" y="2102508"/>
            <a:ext cx="4429705" cy="8879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dirty="0">
                <a:solidFill>
                  <a:srgbClr val="713AB4"/>
                </a:solidFill>
                <a:latin typeface="Arial" panose="020B0604020202020204" pitchFamily="34" charset="0"/>
                <a:cs typeface="Arial" panose="020B0604020202020204" pitchFamily="34" charset="0"/>
              </a:rPr>
              <a:t>Clinical diagnosis of Lassa fever is often difficult due to the variety of non-specific symptoms.​</a:t>
            </a:r>
          </a:p>
        </p:txBody>
      </p:sp>
      <p:sp>
        <p:nvSpPr>
          <p:cNvPr id="2" name="TextBox 1">
            <a:extLst>
              <a:ext uri="{FF2B5EF4-FFF2-40B4-BE49-F238E27FC236}">
                <a16:creationId xmlns:a16="http://schemas.microsoft.com/office/drawing/2014/main" id="{64DEAC5C-63C9-ED9D-A8EE-0A524CEEE2D6}"/>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347070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D6C4DB-99A7-EC1E-76FC-8F7A7205C4E7}"/>
              </a:ext>
            </a:extLst>
          </p:cNvPr>
          <p:cNvPicPr>
            <a:picLocks noChangeAspect="1"/>
          </p:cNvPicPr>
          <p:nvPr/>
        </p:nvPicPr>
        <p:blipFill>
          <a:blip r:embed="rId3"/>
          <a:stretch>
            <a:fillRect/>
          </a:stretch>
        </p:blipFill>
        <p:spPr>
          <a:xfrm>
            <a:off x="5639" y="0"/>
            <a:ext cx="12180722" cy="6858000"/>
          </a:xfrm>
          <a:prstGeom prst="rect">
            <a:avLst/>
          </a:prstGeom>
        </p:spPr>
      </p:pic>
      <p:pic>
        <p:nvPicPr>
          <p:cNvPr id="16" name="Picture 15">
            <a:extLst>
              <a:ext uri="{FF2B5EF4-FFF2-40B4-BE49-F238E27FC236}">
                <a16:creationId xmlns:a16="http://schemas.microsoft.com/office/drawing/2014/main" id="{B54B9E64-A048-FE33-85E4-9F2072536791}"/>
              </a:ext>
            </a:extLst>
          </p:cNvPr>
          <p:cNvPicPr>
            <a:picLocks noChangeAspect="1"/>
          </p:cNvPicPr>
          <p:nvPr/>
        </p:nvPicPr>
        <p:blipFill>
          <a:blip r:embed="rId4"/>
          <a:stretch>
            <a:fillRect/>
          </a:stretch>
        </p:blipFill>
        <p:spPr>
          <a:xfrm>
            <a:off x="369973" y="501419"/>
            <a:ext cx="914221" cy="914221"/>
          </a:xfrm>
          <a:prstGeom prst="rect">
            <a:avLst/>
          </a:prstGeom>
        </p:spPr>
      </p:pic>
      <p:sp>
        <p:nvSpPr>
          <p:cNvPr id="8" name="Title 1">
            <a:extLst>
              <a:ext uri="{FF2B5EF4-FFF2-40B4-BE49-F238E27FC236}">
                <a16:creationId xmlns:a16="http://schemas.microsoft.com/office/drawing/2014/main" id="{66A8DB61-22DF-5A7F-A03E-8BE27D30845D}"/>
              </a:ext>
            </a:extLst>
          </p:cNvPr>
          <p:cNvSpPr>
            <a:spLocks noGrp="1"/>
          </p:cNvSpPr>
          <p:nvPr>
            <p:ph type="ctrTitle"/>
          </p:nvPr>
        </p:nvSpPr>
        <p:spPr>
          <a:xfrm>
            <a:off x="1501252" y="589252"/>
            <a:ext cx="4442348" cy="1538191"/>
          </a:xfrm>
        </p:spPr>
        <p:txBody>
          <a:bodyPr anchor="t" anchorCtr="0">
            <a:normAutofit fontScale="90000"/>
          </a:bodyPr>
          <a:lstStyle/>
          <a:p>
            <a:pPr algn="l"/>
            <a:r>
              <a:rPr lang="en-US" sz="4000" dirty="0">
                <a:solidFill>
                  <a:srgbClr val="FF9C19"/>
                </a:solidFill>
                <a:latin typeface="Arial" panose="020B0604020202020204" pitchFamily="34" charset="0"/>
                <a:cs typeface="Arial" panose="020B0604020202020204" pitchFamily="34" charset="0"/>
              </a:rPr>
              <a:t>Lassa Fever Prevention and Treatment​</a:t>
            </a:r>
          </a:p>
        </p:txBody>
      </p:sp>
      <p:sp>
        <p:nvSpPr>
          <p:cNvPr id="10" name="Subtitle 2">
            <a:extLst>
              <a:ext uri="{FF2B5EF4-FFF2-40B4-BE49-F238E27FC236}">
                <a16:creationId xmlns:a16="http://schemas.microsoft.com/office/drawing/2014/main" id="{B2D21F5D-A4F8-45AD-77E2-CD76817092D6}"/>
              </a:ext>
            </a:extLst>
          </p:cNvPr>
          <p:cNvSpPr txBox="1">
            <a:spLocks/>
          </p:cNvSpPr>
          <p:nvPr/>
        </p:nvSpPr>
        <p:spPr>
          <a:xfrm>
            <a:off x="7124701" y="3899165"/>
            <a:ext cx="4356099" cy="22781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Nearly 60 million people are estimated at risk of infection.​</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Community education in areas affected is an important part of the control and prevention of Lassa fever.​</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No vaccine.​</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No approved treatment for Lassa fever.​</a:t>
            </a:r>
          </a:p>
        </p:txBody>
      </p:sp>
      <p:sp>
        <p:nvSpPr>
          <p:cNvPr id="3" name="TextBox 2">
            <a:extLst>
              <a:ext uri="{FF2B5EF4-FFF2-40B4-BE49-F238E27FC236}">
                <a16:creationId xmlns:a16="http://schemas.microsoft.com/office/drawing/2014/main" id="{7B342066-4593-7C8C-E341-4CB0E231FC7D}"/>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421560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5804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5E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B711FE-45ED-1AB1-93A5-B95F8BE02F69}"/>
              </a:ext>
            </a:extLst>
          </p:cNvPr>
          <p:cNvSpPr txBox="1">
            <a:spLocks/>
          </p:cNvSpPr>
          <p:nvPr/>
        </p:nvSpPr>
        <p:spPr>
          <a:xfrm>
            <a:off x="1700083" y="2112426"/>
            <a:ext cx="5809082" cy="630773"/>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Arial" panose="020B0604020202020204" pitchFamily="34" charset="0"/>
                <a:cs typeface="Arial" panose="020B0604020202020204" pitchFamily="34" charset="0"/>
              </a:rPr>
              <a:t>Acknowledgements</a:t>
            </a:r>
          </a:p>
        </p:txBody>
      </p:sp>
      <p:sp>
        <p:nvSpPr>
          <p:cNvPr id="5" name="Subtitle 2">
            <a:extLst>
              <a:ext uri="{FF2B5EF4-FFF2-40B4-BE49-F238E27FC236}">
                <a16:creationId xmlns:a16="http://schemas.microsoft.com/office/drawing/2014/main" id="{446C8928-DCE3-6B4A-AC8C-76100522E3B8}"/>
              </a:ext>
            </a:extLst>
          </p:cNvPr>
          <p:cNvSpPr>
            <a:spLocks noGrp="1"/>
          </p:cNvSpPr>
          <p:nvPr>
            <p:ph type="subTitle" idx="1"/>
          </p:nvPr>
        </p:nvSpPr>
        <p:spPr>
          <a:xfrm>
            <a:off x="1693165" y="3249827"/>
            <a:ext cx="8412860" cy="2989048"/>
          </a:xfrm>
        </p:spPr>
        <p:txBody>
          <a:bodyPr>
            <a:noAutofit/>
          </a:bodyPr>
          <a:lstStyle/>
          <a:p>
            <a:pPr algn="l">
              <a:lnSpc>
                <a:spcPct val="100000"/>
              </a:lnSpc>
            </a:pPr>
            <a:r>
              <a:rPr lang="en-ZA" sz="1400" dirty="0">
                <a:solidFill>
                  <a:srgbClr val="00558C"/>
                </a:solidFill>
                <a:latin typeface="Arial" panose="020B0604020202020204" pitchFamily="34" charset="0"/>
                <a:cs typeface="Arial" panose="020B0604020202020204" pitchFamily="34" charset="0"/>
              </a:rPr>
              <a:t>IAVI would like to acknowledge the contribution of Doreen Asio, Monica Bagaya, Vincent Basajja, Kundai Chinyenze, William Dekker, Evanson Gichuru, Nyokabi Jacinta, Sarah Joseph, Dagna Laufer, Sharon Lipesa, Shelly Malhotra, Miliswa Magongo, Blossom Makhubalo, Roselyn Malogo, John Mdluli, Ireen Mosweu, Juliet Mpendo, Gaudensia Mutua, Vincent Muturi-Kioi, Conwell Mwakoi, Jauhara Nanyondo, Gertrude Nanyonjo, Jacinta Nyakobi, Faith Ochieng, Fred Otieno, Daisy Ouya, Gayle Patenaude, Hilda Phiri, Nicole Sender, Lewis Schrager, Elana Van Brakel, Kelvin Vollenhoven, Jeffery Walimbwa, Mathias Wambuzi, Anja Van der Westhuizen for reviewing the content of the </a:t>
            </a:r>
            <a:r>
              <a:rPr lang="en-ZA" sz="1400" b="1" dirty="0">
                <a:solidFill>
                  <a:srgbClr val="00558C"/>
                </a:solidFill>
                <a:latin typeface="Arial" panose="020B0604020202020204" pitchFamily="34" charset="0"/>
                <a:cs typeface="Arial" panose="020B0604020202020204" pitchFamily="34" charset="0"/>
              </a:rPr>
              <a:t>IAVI Vaccine Literacy Library</a:t>
            </a:r>
            <a:r>
              <a:rPr lang="en-ZA" sz="1400" dirty="0">
                <a:solidFill>
                  <a:srgbClr val="00558C"/>
                </a:solidFill>
                <a:latin typeface="Arial" panose="020B0604020202020204" pitchFamily="34" charset="0"/>
                <a:cs typeface="Arial" panose="020B0604020202020204" pitchFamily="34" charset="0"/>
              </a:rPr>
              <a:t>. </a:t>
            </a:r>
          </a:p>
          <a:p>
            <a:pPr algn="l">
              <a:lnSpc>
                <a:spcPct val="100000"/>
              </a:lnSpc>
            </a:pPr>
            <a:r>
              <a:rPr lang="en-ZA" sz="1400" dirty="0">
                <a:solidFill>
                  <a:srgbClr val="00558C"/>
                </a:solidFill>
                <a:latin typeface="Arial" panose="020B0604020202020204" pitchFamily="34" charset="0"/>
                <a:cs typeface="Arial" panose="020B0604020202020204" pitchFamily="34" charset="0"/>
              </a:rPr>
              <a:t>Lead Consultants: Roger Tatoud and Rebekah Webb. </a:t>
            </a:r>
          </a:p>
          <a:p>
            <a:pPr algn="l">
              <a:lnSpc>
                <a:spcPct val="100000"/>
              </a:lnSpc>
            </a:pPr>
            <a:r>
              <a:rPr lang="en-ZA" sz="1400" dirty="0">
                <a:solidFill>
                  <a:srgbClr val="00558C"/>
                </a:solidFill>
                <a:latin typeface="Arial" panose="020B0604020202020204" pitchFamily="34" charset="0"/>
                <a:cs typeface="Arial" panose="020B0604020202020204" pitchFamily="34" charset="0"/>
              </a:rPr>
              <a:t>Design and Illustration: Anthea Duce.</a:t>
            </a:r>
          </a:p>
          <a:p>
            <a:pPr algn="l">
              <a:lnSpc>
                <a:spcPct val="200000"/>
              </a:lnSpc>
            </a:pPr>
            <a:r>
              <a:rPr lang="en-ZA" sz="1400" dirty="0">
                <a:solidFill>
                  <a:srgbClr val="00558C"/>
                </a:solidFill>
                <a:latin typeface="Arial" panose="020B0604020202020204" pitchFamily="34" charset="0"/>
                <a:cs typeface="Arial" panose="020B0604020202020204" pitchFamily="34" charset="0"/>
              </a:rPr>
              <a:t>© International AIDS Vaccine Initiative, Inc. 2022</a:t>
            </a:r>
          </a:p>
        </p:txBody>
      </p:sp>
    </p:spTree>
    <p:extLst>
      <p:ext uri="{BB962C8B-B14F-4D97-AF65-F5344CB8AC3E}">
        <p14:creationId xmlns:p14="http://schemas.microsoft.com/office/powerpoint/2010/main" val="319647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E1CE7-7A6B-E53F-C2BC-D9BB553F9F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878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3463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5E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6E0E9-D13F-338D-F5DF-1985D7267B8A}"/>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693166" y="2070695"/>
            <a:ext cx="5350184" cy="2251923"/>
          </a:xfrm>
        </p:spPr>
        <p:txBody>
          <a:bodyPr anchor="t" anchorCtr="0">
            <a:normAutofit/>
          </a:bodyPr>
          <a:lstStyle/>
          <a:p>
            <a:pPr algn="l"/>
            <a:r>
              <a:rPr lang="en-US" sz="4400" dirty="0">
                <a:solidFill>
                  <a:schemeClr val="bg1"/>
                </a:solidFill>
                <a:latin typeface="Arial" panose="020B0604020202020204" pitchFamily="34" charset="0"/>
                <a:cs typeface="Arial" panose="020B0604020202020204" pitchFamily="34" charset="0"/>
              </a:rPr>
              <a:t>MODULE 2:</a:t>
            </a:r>
            <a:br>
              <a:rPr lang="en-US" b="1" dirty="0">
                <a:solidFill>
                  <a:schemeClr val="bg1"/>
                </a:solidFill>
                <a:latin typeface="Arial" panose="020B0604020202020204" pitchFamily="34" charset="0"/>
                <a:cs typeface="Arial" panose="020B0604020202020204" pitchFamily="34" charset="0"/>
              </a:rPr>
            </a:br>
            <a:r>
              <a:rPr lang="en-US" sz="3200" dirty="0">
                <a:solidFill>
                  <a:srgbClr val="00558C"/>
                </a:solidFill>
                <a:latin typeface="Arial" panose="020B0604020202020204" pitchFamily="34" charset="0"/>
                <a:cs typeface="Arial" panose="020B0604020202020204" pitchFamily="34" charset="0"/>
              </a:rPr>
              <a:t>INTRODUCTION TO HIV, TUBERCULOSIS, AND LASSA FEVER</a:t>
            </a:r>
          </a:p>
        </p:txBody>
      </p:sp>
      <p:pic>
        <p:nvPicPr>
          <p:cNvPr id="33" name="Picture 32">
            <a:extLst>
              <a:ext uri="{FF2B5EF4-FFF2-40B4-BE49-F238E27FC236}">
                <a16:creationId xmlns:a16="http://schemas.microsoft.com/office/drawing/2014/main" id="{0F771AF3-CE08-4AC5-128E-50CE1F8FB5B3}"/>
              </a:ext>
            </a:extLst>
          </p:cNvPr>
          <p:cNvPicPr>
            <a:picLocks noChangeAspect="1"/>
          </p:cNvPicPr>
          <p:nvPr/>
        </p:nvPicPr>
        <p:blipFill>
          <a:blip r:embed="rId3"/>
          <a:stretch>
            <a:fillRect/>
          </a:stretch>
        </p:blipFill>
        <p:spPr>
          <a:xfrm>
            <a:off x="68240" y="133909"/>
            <a:ext cx="1937982" cy="1775581"/>
          </a:xfrm>
          <a:prstGeom prst="rect">
            <a:avLst/>
          </a:prstGeom>
        </p:spPr>
      </p:pic>
      <p:grpSp>
        <p:nvGrpSpPr>
          <p:cNvPr id="3" name="Group 2">
            <a:extLst>
              <a:ext uri="{FF2B5EF4-FFF2-40B4-BE49-F238E27FC236}">
                <a16:creationId xmlns:a16="http://schemas.microsoft.com/office/drawing/2014/main" id="{84CD87C4-72A7-AB0F-DC4E-BFE191B853AC}"/>
              </a:ext>
            </a:extLst>
          </p:cNvPr>
          <p:cNvGrpSpPr/>
          <p:nvPr/>
        </p:nvGrpSpPr>
        <p:grpSpPr>
          <a:xfrm>
            <a:off x="1698471" y="4851589"/>
            <a:ext cx="4258951" cy="705473"/>
            <a:chOff x="1698471" y="4851589"/>
            <a:chExt cx="4258951" cy="705473"/>
          </a:xfrm>
        </p:grpSpPr>
        <p:sp>
          <p:nvSpPr>
            <p:cNvPr id="2" name="Oval 1">
              <a:extLst>
                <a:ext uri="{FF2B5EF4-FFF2-40B4-BE49-F238E27FC236}">
                  <a16:creationId xmlns:a16="http://schemas.microsoft.com/office/drawing/2014/main" id="{C9C1D9F0-A6A1-AB76-8AB5-62545A6A1568}"/>
                </a:ext>
              </a:extLst>
            </p:cNvPr>
            <p:cNvSpPr/>
            <p:nvPr/>
          </p:nvSpPr>
          <p:spPr>
            <a:xfrm>
              <a:off x="5289670" y="488931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5C1C2610-E617-EF80-B9C5-688BA0F31D6B}"/>
                </a:ext>
              </a:extLst>
            </p:cNvPr>
            <p:cNvSpPr/>
            <p:nvPr/>
          </p:nvSpPr>
          <p:spPr>
            <a:xfrm>
              <a:off x="2879029" y="485553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FD6DF2A-7CC6-59DB-B6D6-553491C1F57B}"/>
                </a:ext>
              </a:extLst>
            </p:cNvPr>
            <p:cNvSpPr/>
            <p:nvPr/>
          </p:nvSpPr>
          <p:spPr>
            <a:xfrm>
              <a:off x="4105170" y="4886142"/>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78E74BE-6017-C470-DD8D-6AEF24A859D0}"/>
                </a:ext>
              </a:extLst>
            </p:cNvPr>
            <p:cNvSpPr/>
            <p:nvPr/>
          </p:nvSpPr>
          <p:spPr>
            <a:xfrm>
              <a:off x="1698471" y="4851589"/>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2DED44B1-3852-64DE-E8AE-BFAFE90BF9B3}"/>
              </a:ext>
            </a:extLst>
          </p:cNvPr>
          <p:cNvGrpSpPr/>
          <p:nvPr/>
        </p:nvGrpSpPr>
        <p:grpSpPr>
          <a:xfrm>
            <a:off x="1693166" y="4846109"/>
            <a:ext cx="4346996" cy="1119717"/>
            <a:chOff x="1693166" y="4842934"/>
            <a:chExt cx="4346996" cy="1119717"/>
          </a:xfrm>
        </p:grpSpPr>
        <p:pic>
          <p:nvPicPr>
            <p:cNvPr id="5" name="Picture 4">
              <a:extLst>
                <a:ext uri="{FF2B5EF4-FFF2-40B4-BE49-F238E27FC236}">
                  <a16:creationId xmlns:a16="http://schemas.microsoft.com/office/drawing/2014/main" id="{8838D2EA-142D-0BFC-855A-7BDA7231F2D7}"/>
                </a:ext>
              </a:extLst>
            </p:cNvPr>
            <p:cNvPicPr>
              <a:picLocks noChangeAspect="1"/>
            </p:cNvPicPr>
            <p:nvPr/>
          </p:nvPicPr>
          <p:blipFill>
            <a:blip r:embed="rId4"/>
            <a:stretch>
              <a:fillRect/>
            </a:stretch>
          </p:blipFill>
          <p:spPr>
            <a:xfrm>
              <a:off x="1693166" y="4842934"/>
              <a:ext cx="675634" cy="675634"/>
            </a:xfrm>
            <a:prstGeom prst="rect">
              <a:avLst/>
            </a:prstGeom>
          </p:spPr>
        </p:pic>
        <p:pic>
          <p:nvPicPr>
            <p:cNvPr id="8" name="Picture 7">
              <a:extLst>
                <a:ext uri="{FF2B5EF4-FFF2-40B4-BE49-F238E27FC236}">
                  <a16:creationId xmlns:a16="http://schemas.microsoft.com/office/drawing/2014/main" id="{57B7329C-7C3F-ED96-8BCF-6868D0D3F96A}"/>
                </a:ext>
              </a:extLst>
            </p:cNvPr>
            <p:cNvPicPr>
              <a:picLocks noChangeAspect="1"/>
            </p:cNvPicPr>
            <p:nvPr/>
          </p:nvPicPr>
          <p:blipFill>
            <a:blip r:embed="rId5"/>
            <a:stretch>
              <a:fillRect/>
            </a:stretch>
          </p:blipFill>
          <p:spPr>
            <a:xfrm>
              <a:off x="5279211" y="4881428"/>
              <a:ext cx="675634" cy="675634"/>
            </a:xfrm>
            <a:prstGeom prst="rect">
              <a:avLst/>
            </a:prstGeom>
          </p:spPr>
        </p:pic>
        <p:pic>
          <p:nvPicPr>
            <p:cNvPr id="10" name="Picture 9">
              <a:extLst>
                <a:ext uri="{FF2B5EF4-FFF2-40B4-BE49-F238E27FC236}">
                  <a16:creationId xmlns:a16="http://schemas.microsoft.com/office/drawing/2014/main" id="{4941D5EB-03D9-B43D-C9E8-2C67C2C8EC8E}"/>
                </a:ext>
              </a:extLst>
            </p:cNvPr>
            <p:cNvPicPr>
              <a:picLocks noChangeAspect="1"/>
            </p:cNvPicPr>
            <p:nvPr/>
          </p:nvPicPr>
          <p:blipFill>
            <a:blip r:embed="rId6"/>
            <a:stretch>
              <a:fillRect/>
            </a:stretch>
          </p:blipFill>
          <p:spPr>
            <a:xfrm>
              <a:off x="2871147" y="4842934"/>
              <a:ext cx="675634" cy="675634"/>
            </a:xfrm>
            <a:prstGeom prst="rect">
              <a:avLst/>
            </a:prstGeom>
          </p:spPr>
        </p:pic>
        <p:pic>
          <p:nvPicPr>
            <p:cNvPr id="11" name="Picture 10">
              <a:extLst>
                <a:ext uri="{FF2B5EF4-FFF2-40B4-BE49-F238E27FC236}">
                  <a16:creationId xmlns:a16="http://schemas.microsoft.com/office/drawing/2014/main" id="{FFE417FC-5B0A-3D75-6A9D-A779CA70DEB0}"/>
                </a:ext>
              </a:extLst>
            </p:cNvPr>
            <p:cNvPicPr>
              <a:picLocks noChangeAspect="1"/>
            </p:cNvPicPr>
            <p:nvPr/>
          </p:nvPicPr>
          <p:blipFill>
            <a:blip r:embed="rId7"/>
            <a:stretch>
              <a:fillRect/>
            </a:stretch>
          </p:blipFill>
          <p:spPr>
            <a:xfrm>
              <a:off x="4101230" y="4881428"/>
              <a:ext cx="675634" cy="675634"/>
            </a:xfrm>
            <a:prstGeom prst="rect">
              <a:avLst/>
            </a:prstGeom>
          </p:spPr>
        </p:pic>
        <p:sp>
          <p:nvSpPr>
            <p:cNvPr id="12" name="Subtitle 2">
              <a:extLst>
                <a:ext uri="{FF2B5EF4-FFF2-40B4-BE49-F238E27FC236}">
                  <a16:creationId xmlns:a16="http://schemas.microsoft.com/office/drawing/2014/main" id="{E20F92F4-E89D-0E20-FC52-FD6EF2F78300}"/>
                </a:ext>
              </a:extLst>
            </p:cNvPr>
            <p:cNvSpPr txBox="1">
              <a:spLocks/>
            </p:cNvSpPr>
            <p:nvPr/>
          </p:nvSpPr>
          <p:spPr>
            <a:xfrm>
              <a:off x="1693167" y="5680051"/>
              <a:ext cx="675634" cy="22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Arial" panose="020B0604020202020204" pitchFamily="34" charset="0"/>
                  <a:cs typeface="Arial" panose="020B0604020202020204" pitchFamily="34" charset="0"/>
                </a:rPr>
                <a:t>HIV</a:t>
              </a:r>
            </a:p>
          </p:txBody>
        </p:sp>
        <p:sp>
          <p:nvSpPr>
            <p:cNvPr id="13" name="Subtitle 2">
              <a:extLst>
                <a:ext uri="{FF2B5EF4-FFF2-40B4-BE49-F238E27FC236}">
                  <a16:creationId xmlns:a16="http://schemas.microsoft.com/office/drawing/2014/main" id="{9001CC59-DA34-4C0D-BC63-1E968BDE0D13}"/>
                </a:ext>
              </a:extLst>
            </p:cNvPr>
            <p:cNvSpPr txBox="1">
              <a:spLocks/>
            </p:cNvSpPr>
            <p:nvPr/>
          </p:nvSpPr>
          <p:spPr>
            <a:xfrm>
              <a:off x="3933093" y="5680051"/>
              <a:ext cx="1011907" cy="28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Lassa Virus</a:t>
              </a:r>
            </a:p>
          </p:txBody>
        </p:sp>
        <p:sp>
          <p:nvSpPr>
            <p:cNvPr id="14" name="Subtitle 2">
              <a:extLst>
                <a:ext uri="{FF2B5EF4-FFF2-40B4-BE49-F238E27FC236}">
                  <a16:creationId xmlns:a16="http://schemas.microsoft.com/office/drawing/2014/main" id="{23FB955B-BBA1-64A1-335C-B30AB96A275D}"/>
                </a:ext>
              </a:extLst>
            </p:cNvPr>
            <p:cNvSpPr txBox="1">
              <a:spLocks/>
            </p:cNvSpPr>
            <p:nvPr/>
          </p:nvSpPr>
          <p:spPr>
            <a:xfrm>
              <a:off x="2875727" y="5683579"/>
              <a:ext cx="675634"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TB</a:t>
              </a:r>
            </a:p>
          </p:txBody>
        </p:sp>
        <p:sp>
          <p:nvSpPr>
            <p:cNvPr id="15" name="Subtitle 2">
              <a:extLst>
                <a:ext uri="{FF2B5EF4-FFF2-40B4-BE49-F238E27FC236}">
                  <a16:creationId xmlns:a16="http://schemas.microsoft.com/office/drawing/2014/main" id="{65B4E279-FEFC-77A1-4B38-16FCF3D3C96D}"/>
                </a:ext>
              </a:extLst>
            </p:cNvPr>
            <p:cNvSpPr txBox="1">
              <a:spLocks/>
            </p:cNvSpPr>
            <p:nvPr/>
          </p:nvSpPr>
          <p:spPr>
            <a:xfrm>
              <a:off x="5189345" y="5680051"/>
              <a:ext cx="850817"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Vaccines</a:t>
              </a:r>
            </a:p>
          </p:txBody>
        </p:sp>
      </p:grpSp>
    </p:spTree>
    <p:extLst>
      <p:ext uri="{BB962C8B-B14F-4D97-AF65-F5344CB8AC3E}">
        <p14:creationId xmlns:p14="http://schemas.microsoft.com/office/powerpoint/2010/main" val="101261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C26DD4-667A-D9C1-E700-137F236AAA59}"/>
              </a:ext>
            </a:extLst>
          </p:cNvPr>
          <p:cNvPicPr>
            <a:picLocks noChangeAspect="1"/>
          </p:cNvPicPr>
          <p:nvPr/>
        </p:nvPicPr>
        <p:blipFill>
          <a:blip r:embed="rId2"/>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405711" y="618445"/>
            <a:ext cx="3397467" cy="754917"/>
          </a:xfrm>
        </p:spPr>
        <p:txBody>
          <a:bodyPr anchor="t" anchorCtr="0">
            <a:normAutofit/>
          </a:bodyPr>
          <a:lstStyle/>
          <a:p>
            <a:pPr algn="l"/>
            <a:r>
              <a:rPr lang="en-US" sz="3600" dirty="0">
                <a:solidFill>
                  <a:srgbClr val="9E007E"/>
                </a:solidFill>
                <a:latin typeface="Arial" panose="020B0604020202020204" pitchFamily="34" charset="0"/>
                <a:cs typeface="Arial" panose="020B0604020202020204" pitchFamily="34" charset="0"/>
              </a:rPr>
              <a:t>HIV</a:t>
            </a:r>
          </a:p>
        </p:txBody>
      </p:sp>
      <p:pic>
        <p:nvPicPr>
          <p:cNvPr id="12" name="Picture 11">
            <a:extLst>
              <a:ext uri="{FF2B5EF4-FFF2-40B4-BE49-F238E27FC236}">
                <a16:creationId xmlns:a16="http://schemas.microsoft.com/office/drawing/2014/main" id="{DDFB1409-0233-0711-2188-7F9C8334F2FB}"/>
              </a:ext>
            </a:extLst>
          </p:cNvPr>
          <p:cNvPicPr>
            <a:picLocks noChangeAspect="1"/>
          </p:cNvPicPr>
          <p:nvPr/>
        </p:nvPicPr>
        <p:blipFill>
          <a:blip r:embed="rId3"/>
          <a:stretch>
            <a:fillRect/>
          </a:stretch>
        </p:blipFill>
        <p:spPr>
          <a:xfrm>
            <a:off x="369973" y="484540"/>
            <a:ext cx="914221" cy="914221"/>
          </a:xfrm>
          <a:prstGeom prst="rect">
            <a:avLst/>
          </a:prstGeom>
        </p:spPr>
      </p:pic>
      <p:sp>
        <p:nvSpPr>
          <p:cNvPr id="19" name="Subtitle 2">
            <a:extLst>
              <a:ext uri="{FF2B5EF4-FFF2-40B4-BE49-F238E27FC236}">
                <a16:creationId xmlns:a16="http://schemas.microsoft.com/office/drawing/2014/main" id="{2CA1E42C-92F9-8D2A-D859-FBFC7CE53F1E}"/>
              </a:ext>
            </a:extLst>
          </p:cNvPr>
          <p:cNvSpPr txBox="1">
            <a:spLocks/>
          </p:cNvSpPr>
          <p:nvPr/>
        </p:nvSpPr>
        <p:spPr>
          <a:xfrm>
            <a:off x="7422776" y="1244600"/>
            <a:ext cx="4627353" cy="49810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First case of AIDS recorded in 1981.​</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38.4 million people globally were living with HIV in 2021.​</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1.5 million people became newly infected  with HIV in 2021.​</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Around 650,000 people died from AIDS-related illnesses worldwide in 2021 compared to 1.9 million people in 2004 and 1.3 million people in 2010 thanks to effective treatment and progress with prevention.​</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HIV transmission:​</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Blood​</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Semen and pre-seminal fluid​</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Rectal fluids​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Vaginal fluids​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Breast milk​</a:t>
            </a:r>
          </a:p>
          <a:p>
            <a:pPr marL="285750" indent="-285750" algn="l">
              <a:lnSpc>
                <a:spcPct val="100000"/>
              </a:lnSpc>
              <a:buFont typeface="Arial" panose="020B0604020202020204" pitchFamily="34" charset="0"/>
              <a:buChar char="•"/>
            </a:pPr>
            <a:endParaRPr lang="en-ZA" sz="1600" dirty="0">
              <a:solidFill>
                <a:srgbClr val="713AB4"/>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9A4529D-0D24-D202-2A5E-67CAB3B32239}"/>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36818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B692B-EA74-67CA-99C8-5FD9DA27A3C7}"/>
              </a:ext>
            </a:extLst>
          </p:cNvPr>
          <p:cNvPicPr>
            <a:picLocks noChangeAspect="1"/>
          </p:cNvPicPr>
          <p:nvPr/>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437059" y="575605"/>
            <a:ext cx="5809082" cy="1649130"/>
          </a:xfrm>
        </p:spPr>
        <p:txBody>
          <a:bodyPr anchor="t" anchorCtr="0">
            <a:normAutofit fontScale="90000"/>
          </a:bodyPr>
          <a:lstStyle/>
          <a:p>
            <a:pPr algn="l"/>
            <a:r>
              <a:rPr lang="en-US" sz="4000" dirty="0">
                <a:solidFill>
                  <a:srgbClr val="9E007E"/>
                </a:solidFill>
                <a:latin typeface="Arial" panose="020B0604020202020204" pitchFamily="34" charset="0"/>
                <a:cs typeface="Arial" panose="020B0604020202020204" pitchFamily="34" charset="0"/>
              </a:rPr>
              <a:t>The Human Immunodeficiency </a:t>
            </a:r>
            <a:br>
              <a:rPr lang="en-US" sz="4000" dirty="0">
                <a:solidFill>
                  <a:srgbClr val="9E007E"/>
                </a:solidFill>
                <a:latin typeface="Arial" panose="020B0604020202020204" pitchFamily="34" charset="0"/>
                <a:cs typeface="Arial" panose="020B0604020202020204" pitchFamily="34" charset="0"/>
              </a:rPr>
            </a:br>
            <a:r>
              <a:rPr lang="en-US" sz="4000" dirty="0">
                <a:solidFill>
                  <a:srgbClr val="9E007E"/>
                </a:solidFill>
                <a:latin typeface="Arial" panose="020B0604020202020204" pitchFamily="34" charset="0"/>
                <a:cs typeface="Arial" panose="020B0604020202020204" pitchFamily="34" charset="0"/>
              </a:rPr>
              <a:t>Virus​</a:t>
            </a:r>
          </a:p>
        </p:txBody>
      </p:sp>
      <p:pic>
        <p:nvPicPr>
          <p:cNvPr id="8" name="Picture 7">
            <a:extLst>
              <a:ext uri="{FF2B5EF4-FFF2-40B4-BE49-F238E27FC236}">
                <a16:creationId xmlns:a16="http://schemas.microsoft.com/office/drawing/2014/main" id="{36A50916-676F-ECA5-2EC2-2C24126D813F}"/>
              </a:ext>
            </a:extLst>
          </p:cNvPr>
          <p:cNvPicPr>
            <a:picLocks noChangeAspect="1"/>
          </p:cNvPicPr>
          <p:nvPr/>
        </p:nvPicPr>
        <p:blipFill>
          <a:blip r:embed="rId3"/>
          <a:stretch>
            <a:fillRect/>
          </a:stretch>
        </p:blipFill>
        <p:spPr>
          <a:xfrm>
            <a:off x="2680811" y="2090264"/>
            <a:ext cx="3240378" cy="1016211"/>
          </a:xfrm>
          <a:prstGeom prst="rect">
            <a:avLst/>
          </a:prstGeom>
        </p:spPr>
      </p:pic>
      <p:sp>
        <p:nvSpPr>
          <p:cNvPr id="11" name="Subtitle 2">
            <a:extLst>
              <a:ext uri="{FF2B5EF4-FFF2-40B4-BE49-F238E27FC236}">
                <a16:creationId xmlns:a16="http://schemas.microsoft.com/office/drawing/2014/main" id="{B3560539-83DF-26ED-C17A-C6A9E03C5523}"/>
              </a:ext>
            </a:extLst>
          </p:cNvPr>
          <p:cNvSpPr txBox="1">
            <a:spLocks/>
          </p:cNvSpPr>
          <p:nvPr/>
        </p:nvSpPr>
        <p:spPr>
          <a:xfrm>
            <a:off x="2881521" y="2221862"/>
            <a:ext cx="2841959" cy="6535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ZA" sz="1600" dirty="0">
                <a:solidFill>
                  <a:schemeClr val="bg1"/>
                </a:solidFill>
                <a:latin typeface="Arial" panose="020B0604020202020204" pitchFamily="34" charset="0"/>
                <a:cs typeface="Arial" panose="020B0604020202020204" pitchFamily="34" charset="0"/>
              </a:rPr>
              <a:t>Diversity is a challenge for vaccine development​</a:t>
            </a:r>
          </a:p>
        </p:txBody>
      </p:sp>
      <p:sp>
        <p:nvSpPr>
          <p:cNvPr id="13" name="Subtitle 2">
            <a:extLst>
              <a:ext uri="{FF2B5EF4-FFF2-40B4-BE49-F238E27FC236}">
                <a16:creationId xmlns:a16="http://schemas.microsoft.com/office/drawing/2014/main" id="{D2B46C0A-C106-5C42-BDCC-839037C529E8}"/>
              </a:ext>
            </a:extLst>
          </p:cNvPr>
          <p:cNvSpPr txBox="1">
            <a:spLocks/>
          </p:cNvSpPr>
          <p:nvPr/>
        </p:nvSpPr>
        <p:spPr>
          <a:xfrm>
            <a:off x="6287176" y="4176476"/>
            <a:ext cx="5709166" cy="21211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Retrovirus: a virus that uses RNA as its genetic material. ​</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HIV-1: the most common virus found all over the world.​</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HIV-2: much less common and less infectious and harmful, found mostly in West Africa.​</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Four Groups (M, N, O, and P).​</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10 Subtypes in the M group.​</a:t>
            </a:r>
          </a:p>
        </p:txBody>
      </p:sp>
      <p:pic>
        <p:nvPicPr>
          <p:cNvPr id="10" name="Picture 9">
            <a:extLst>
              <a:ext uri="{FF2B5EF4-FFF2-40B4-BE49-F238E27FC236}">
                <a16:creationId xmlns:a16="http://schemas.microsoft.com/office/drawing/2014/main" id="{66FB5513-0357-4CA0-E75F-0D60502BC837}"/>
              </a:ext>
            </a:extLst>
          </p:cNvPr>
          <p:cNvPicPr>
            <a:picLocks noChangeAspect="1"/>
          </p:cNvPicPr>
          <p:nvPr/>
        </p:nvPicPr>
        <p:blipFill>
          <a:blip r:embed="rId4"/>
          <a:stretch>
            <a:fillRect/>
          </a:stretch>
        </p:blipFill>
        <p:spPr>
          <a:xfrm>
            <a:off x="369973" y="484540"/>
            <a:ext cx="914221" cy="914221"/>
          </a:xfrm>
          <a:prstGeom prst="rect">
            <a:avLst/>
          </a:prstGeom>
        </p:spPr>
      </p:pic>
      <p:sp>
        <p:nvSpPr>
          <p:cNvPr id="6" name="TextBox 5">
            <a:extLst>
              <a:ext uri="{FF2B5EF4-FFF2-40B4-BE49-F238E27FC236}">
                <a16:creationId xmlns:a16="http://schemas.microsoft.com/office/drawing/2014/main" id="{C2B10072-2BC1-4C40-3EAE-D8CA9B28733A}"/>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25562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5DA949-BC9F-BD3F-2A2D-4AF9F38D744C}"/>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8E50CE27-94F0-3025-A6A0-D3DF54D962A7}"/>
              </a:ext>
            </a:extLst>
          </p:cNvPr>
          <p:cNvSpPr txBox="1">
            <a:spLocks/>
          </p:cNvSpPr>
          <p:nvPr/>
        </p:nvSpPr>
        <p:spPr>
          <a:xfrm>
            <a:off x="536301" y="2152210"/>
            <a:ext cx="5138358" cy="24421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00B5E2"/>
                </a:solidFill>
                <a:latin typeface="Arial" panose="020B0604020202020204" pitchFamily="34" charset="0"/>
                <a:cs typeface="Arial" panose="020B0604020202020204" pitchFamily="34" charset="0"/>
              </a:rPr>
              <a:t>Diagnosis</a:t>
            </a:r>
            <a:r>
              <a:rPr lang="en-ZA" sz="1600" dirty="0">
                <a:solidFill>
                  <a:srgbClr val="00B5E2"/>
                </a:solidFill>
                <a:latin typeface="Arial" panose="020B0604020202020204" pitchFamily="34" charset="0"/>
                <a:cs typeface="Arial" panose="020B0604020202020204" pitchFamily="34" charset="0"/>
              </a:rPr>
              <a:t>​</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Nucleic acid tests (NAT) that can detect HIV RNA  in the blood.​</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Antigen/antibody tests to detect parts of the virus, for example the viral capsid protein (p24) along with antibodies generated in response to the infection. ​</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Tests to detect antibodies generated by the body in response to the infection.​</a:t>
            </a:r>
            <a:br>
              <a:rPr lang="en-ZA" sz="1600" dirty="0">
                <a:solidFill>
                  <a:srgbClr val="00558C"/>
                </a:solidFill>
                <a:latin typeface="Arial" panose="020B0604020202020204" pitchFamily="34" charset="0"/>
                <a:cs typeface="Arial" panose="020B0604020202020204" pitchFamily="34" charset="0"/>
              </a:rPr>
            </a:br>
            <a:endParaRPr lang="en-ZA" sz="1600" dirty="0">
              <a:solidFill>
                <a:srgbClr val="00558C"/>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6CF63628-2425-D366-4DE0-36724C7703F9}"/>
              </a:ext>
            </a:extLst>
          </p:cNvPr>
          <p:cNvSpPr txBox="1">
            <a:spLocks/>
          </p:cNvSpPr>
          <p:nvPr/>
        </p:nvSpPr>
        <p:spPr>
          <a:xfrm>
            <a:off x="536301" y="4785175"/>
            <a:ext cx="5401234" cy="14825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00B5E2"/>
                </a:solidFill>
                <a:latin typeface="Arial" panose="020B0604020202020204" pitchFamily="34" charset="0"/>
                <a:cs typeface="Arial" panose="020B0604020202020204" pitchFamily="34" charset="0"/>
              </a:rPr>
              <a:t>Disease progression</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Acute Infection​</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Chronic Infection​</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AIDS​</a:t>
            </a:r>
          </a:p>
        </p:txBody>
      </p:sp>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3" y="616549"/>
            <a:ext cx="4816834" cy="1070030"/>
          </a:xfrm>
        </p:spPr>
        <p:txBody>
          <a:bodyPr anchor="t" anchorCtr="0">
            <a:normAutofit fontScale="90000"/>
          </a:bodyPr>
          <a:lstStyle/>
          <a:p>
            <a:pPr algn="l"/>
            <a:r>
              <a:rPr lang="en-US" sz="4000" dirty="0">
                <a:solidFill>
                  <a:srgbClr val="9E007E"/>
                </a:solidFill>
                <a:latin typeface="Arial" panose="020B0604020202020204" pitchFamily="34" charset="0"/>
                <a:cs typeface="Arial" panose="020B0604020202020204" pitchFamily="34" charset="0"/>
              </a:rPr>
              <a:t>HIV Diagnosis and Disease Progression​</a:t>
            </a:r>
          </a:p>
        </p:txBody>
      </p:sp>
      <p:pic>
        <p:nvPicPr>
          <p:cNvPr id="5" name="Picture 4">
            <a:extLst>
              <a:ext uri="{FF2B5EF4-FFF2-40B4-BE49-F238E27FC236}">
                <a16:creationId xmlns:a16="http://schemas.microsoft.com/office/drawing/2014/main" id="{371A28B0-D57F-BD28-CD05-6CB4D127B624}"/>
              </a:ext>
            </a:extLst>
          </p:cNvPr>
          <p:cNvPicPr>
            <a:picLocks noChangeAspect="1"/>
          </p:cNvPicPr>
          <p:nvPr/>
        </p:nvPicPr>
        <p:blipFill>
          <a:blip r:embed="rId4"/>
          <a:stretch>
            <a:fillRect/>
          </a:stretch>
        </p:blipFill>
        <p:spPr>
          <a:xfrm>
            <a:off x="369973" y="484540"/>
            <a:ext cx="914221" cy="914221"/>
          </a:xfrm>
          <a:prstGeom prst="rect">
            <a:avLst/>
          </a:prstGeom>
        </p:spPr>
      </p:pic>
      <p:sp>
        <p:nvSpPr>
          <p:cNvPr id="13" name="TextBox 12">
            <a:extLst>
              <a:ext uri="{FF2B5EF4-FFF2-40B4-BE49-F238E27FC236}">
                <a16:creationId xmlns:a16="http://schemas.microsoft.com/office/drawing/2014/main" id="{968EAEE5-A067-E119-B805-204652444CFB}"/>
              </a:ext>
            </a:extLst>
          </p:cNvPr>
          <p:cNvSpPr txBox="1"/>
          <p:nvPr/>
        </p:nvSpPr>
        <p:spPr>
          <a:xfrm>
            <a:off x="480495" y="6458570"/>
            <a:ext cx="3135795" cy="246221"/>
          </a:xfrm>
          <a:prstGeom prst="rect">
            <a:avLst/>
          </a:prstGeom>
          <a:noFill/>
        </p:spPr>
        <p:txBody>
          <a:bodyPr wrap="none" rtlCol="0">
            <a:spAutoFit/>
          </a:bodyPr>
          <a:lstStyle/>
          <a:p>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142694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B810B0B-C23A-1FD8-0E26-2D3950948804}"/>
              </a:ext>
            </a:extLst>
          </p:cNvPr>
          <p:cNvPicPr>
            <a:picLocks noChangeAspect="1"/>
          </p:cNvPicPr>
          <p:nvPr/>
        </p:nvPicPr>
        <p:blipFill>
          <a:blip r:embed="rId3"/>
          <a:stretch>
            <a:fillRect/>
          </a:stretch>
        </p:blipFill>
        <p:spPr>
          <a:xfrm>
            <a:off x="5639" y="0"/>
            <a:ext cx="12180722" cy="6858000"/>
          </a:xfrm>
          <a:prstGeom prst="rect">
            <a:avLst/>
          </a:prstGeom>
        </p:spPr>
      </p:pic>
      <p:sp>
        <p:nvSpPr>
          <p:cNvPr id="2" name="Rectangle 1">
            <a:extLst>
              <a:ext uri="{FF2B5EF4-FFF2-40B4-BE49-F238E27FC236}">
                <a16:creationId xmlns:a16="http://schemas.microsoft.com/office/drawing/2014/main" id="{DEE700CE-D1A4-8DB9-37D8-3CE401D3764B}"/>
              </a:ext>
            </a:extLst>
          </p:cNvPr>
          <p:cNvSpPr/>
          <p:nvPr/>
        </p:nvSpPr>
        <p:spPr>
          <a:xfrm>
            <a:off x="0" y="1423492"/>
            <a:ext cx="1865870" cy="442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473957" y="630197"/>
            <a:ext cx="4871425" cy="1070030"/>
          </a:xfrm>
        </p:spPr>
        <p:txBody>
          <a:bodyPr anchor="t" anchorCtr="0">
            <a:normAutofit fontScale="90000"/>
          </a:bodyPr>
          <a:lstStyle/>
          <a:p>
            <a:pPr algn="l"/>
            <a:r>
              <a:rPr lang="en-US" sz="4000" dirty="0">
                <a:solidFill>
                  <a:srgbClr val="9E007E"/>
                </a:solidFill>
                <a:latin typeface="Arial" panose="020B0604020202020204" pitchFamily="34" charset="0"/>
                <a:cs typeface="Arial" panose="020B0604020202020204" pitchFamily="34" charset="0"/>
              </a:rPr>
              <a:t>HIV Prevention and Treatment</a:t>
            </a:r>
          </a:p>
        </p:txBody>
      </p:sp>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8251106" y="1046078"/>
            <a:ext cx="3422734" cy="2298453"/>
          </a:xfrm>
        </p:spPr>
        <p:txBody>
          <a:bodyPr>
            <a:noAutofit/>
          </a:bodyPr>
          <a:lstStyle/>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Comprehensive prevention tools and interventions.​</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To date, there is no cure and no vaccine for HIV.​</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There are now more than 30 antiretrovirals (ARVs) that can be used in first, second, and third-line therapy.​</a:t>
            </a:r>
          </a:p>
        </p:txBody>
      </p:sp>
      <p:sp>
        <p:nvSpPr>
          <p:cNvPr id="12" name="Subtitle 2">
            <a:extLst>
              <a:ext uri="{FF2B5EF4-FFF2-40B4-BE49-F238E27FC236}">
                <a16:creationId xmlns:a16="http://schemas.microsoft.com/office/drawing/2014/main" id="{62DB1B26-535C-2218-5F4B-EAF06802D6C1}"/>
              </a:ext>
            </a:extLst>
          </p:cNvPr>
          <p:cNvSpPr txBox="1">
            <a:spLocks/>
          </p:cNvSpPr>
          <p:nvPr/>
        </p:nvSpPr>
        <p:spPr>
          <a:xfrm>
            <a:off x="8251106" y="3510440"/>
            <a:ext cx="3422734" cy="27213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713AB4"/>
                </a:solidFill>
                <a:latin typeface="Arial" panose="020B0604020202020204" pitchFamily="34" charset="0"/>
                <a:cs typeface="Arial" panose="020B0604020202020204" pitchFamily="34" charset="0"/>
              </a:rPr>
              <a:t>95-95-95</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In 2021, 85% of people living with HIV knew their HIV status.​</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Among people who knew their status, 88% were accessing treatment.​</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And among people accessing treatment, 92% were virally suppressed.​</a:t>
            </a:r>
          </a:p>
        </p:txBody>
      </p:sp>
      <p:pic>
        <p:nvPicPr>
          <p:cNvPr id="7" name="Picture 6">
            <a:extLst>
              <a:ext uri="{FF2B5EF4-FFF2-40B4-BE49-F238E27FC236}">
                <a16:creationId xmlns:a16="http://schemas.microsoft.com/office/drawing/2014/main" id="{04C5748F-471C-F505-0387-476D5F27A5EC}"/>
              </a:ext>
            </a:extLst>
          </p:cNvPr>
          <p:cNvPicPr>
            <a:picLocks noChangeAspect="1"/>
          </p:cNvPicPr>
          <p:nvPr/>
        </p:nvPicPr>
        <p:blipFill>
          <a:blip r:embed="rId4"/>
          <a:stretch>
            <a:fillRect/>
          </a:stretch>
        </p:blipFill>
        <p:spPr>
          <a:xfrm>
            <a:off x="369973" y="484540"/>
            <a:ext cx="914221" cy="914221"/>
          </a:xfrm>
          <a:prstGeom prst="rect">
            <a:avLst/>
          </a:prstGeom>
        </p:spPr>
      </p:pic>
      <p:sp>
        <p:nvSpPr>
          <p:cNvPr id="3" name="TextBox 2">
            <a:extLst>
              <a:ext uri="{FF2B5EF4-FFF2-40B4-BE49-F238E27FC236}">
                <a16:creationId xmlns:a16="http://schemas.microsoft.com/office/drawing/2014/main" id="{CEF1925B-C118-0BC5-1CC6-DEFEBF585366}"/>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327739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E50B4B-A1E8-217C-82DA-E24116462AD9}"/>
              </a:ext>
            </a:extLst>
          </p:cNvPr>
          <p:cNvPicPr>
            <a:picLocks noChangeAspect="1"/>
          </p:cNvPicPr>
          <p:nvPr/>
        </p:nvPicPr>
        <p:blipFill>
          <a:blip r:embed="rId3"/>
          <a:stretch>
            <a:fillRect/>
          </a:stretch>
        </p:blipFill>
        <p:spPr>
          <a:xfrm>
            <a:off x="5639" y="0"/>
            <a:ext cx="12180722" cy="6858000"/>
          </a:xfrm>
          <a:prstGeom prst="rect">
            <a:avLst/>
          </a:prstGeom>
        </p:spPr>
      </p:pic>
      <p:pic>
        <p:nvPicPr>
          <p:cNvPr id="12" name="Picture 11">
            <a:extLst>
              <a:ext uri="{FF2B5EF4-FFF2-40B4-BE49-F238E27FC236}">
                <a16:creationId xmlns:a16="http://schemas.microsoft.com/office/drawing/2014/main" id="{166F9BD8-7A2D-0114-DC4C-412A7AAF1474}"/>
              </a:ext>
            </a:extLst>
          </p:cNvPr>
          <p:cNvPicPr>
            <a:picLocks noChangeAspect="1"/>
          </p:cNvPicPr>
          <p:nvPr/>
        </p:nvPicPr>
        <p:blipFill>
          <a:blip r:embed="rId4"/>
          <a:stretch>
            <a:fillRect/>
          </a:stretch>
        </p:blipFill>
        <p:spPr>
          <a:xfrm>
            <a:off x="381989" y="490437"/>
            <a:ext cx="898687" cy="898687"/>
          </a:xfrm>
          <a:prstGeom prst="rect">
            <a:avLst/>
          </a:prstGeom>
        </p:spPr>
      </p:pic>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8280400" y="2705100"/>
            <a:ext cx="3621812" cy="3566099"/>
          </a:xfrm>
        </p:spPr>
        <p:txBody>
          <a:bodyPr>
            <a:noAutofit/>
          </a:bodyPr>
          <a:lstStyle/>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An ancient disease.​</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Mycobacterium tuberculosis (M.tb) bacteria discovered in 1882.​</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Over 2 billion people are infected with M.tb worldwide.​</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Only 5–10% will develop TB disease during their lifetime.​</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1.2 million children get sick with TB each year.​​</a:t>
            </a:r>
          </a:p>
          <a:p>
            <a:pPr marL="285750" indent="-285750" algn="l">
              <a:lnSpc>
                <a:spcPct val="100000"/>
              </a:lnSpc>
              <a:buFont typeface="Arial" panose="020B0604020202020204" pitchFamily="34" charset="0"/>
              <a:buChar char="•"/>
            </a:pPr>
            <a:r>
              <a:rPr lang="en-ZA" sz="1600" dirty="0">
                <a:solidFill>
                  <a:srgbClr val="713AB4"/>
                </a:solidFill>
                <a:latin typeface="Arial" panose="020B0604020202020204" pitchFamily="34" charset="0"/>
                <a:cs typeface="Arial" panose="020B0604020202020204" pitchFamily="34" charset="0"/>
              </a:rPr>
              <a:t>Spread through the air.​</a:t>
            </a:r>
          </a:p>
        </p:txBody>
      </p:sp>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51817" y="643845"/>
            <a:ext cx="4534168" cy="783324"/>
          </a:xfrm>
        </p:spPr>
        <p:txBody>
          <a:bodyPr anchor="t" anchorCtr="0">
            <a:normAutofit/>
          </a:bodyPr>
          <a:lstStyle/>
          <a:p>
            <a:pPr algn="l"/>
            <a:r>
              <a:rPr lang="en-US" sz="3600" dirty="0">
                <a:solidFill>
                  <a:srgbClr val="00558C"/>
                </a:solidFill>
                <a:latin typeface="Arial" panose="020B0604020202020204" pitchFamily="34" charset="0"/>
                <a:cs typeface="Arial" panose="020B0604020202020204" pitchFamily="34" charset="0"/>
              </a:rPr>
              <a:t>Tuberculosis (TB)</a:t>
            </a:r>
          </a:p>
        </p:txBody>
      </p:sp>
      <p:sp>
        <p:nvSpPr>
          <p:cNvPr id="4" name="TextBox 3">
            <a:extLst>
              <a:ext uri="{FF2B5EF4-FFF2-40B4-BE49-F238E27FC236}">
                <a16:creationId xmlns:a16="http://schemas.microsoft.com/office/drawing/2014/main" id="{CD252128-F38C-27C9-2268-15FBCECF401F}"/>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B5E2"/>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16744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5E2">
            <a:alpha val="573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CF3F2-365F-C05F-96D9-0E3925D4C575}"/>
              </a:ext>
            </a:extLst>
          </p:cNvPr>
          <p:cNvPicPr>
            <a:picLocks noChangeAspect="1"/>
          </p:cNvPicPr>
          <p:nvPr/>
        </p:nvPicPr>
        <p:blipFill>
          <a:blip r:embed="rId3"/>
          <a:stretch>
            <a:fillRect/>
          </a:stretch>
        </p:blipFill>
        <p:spPr>
          <a:xfrm>
            <a:off x="5639" y="0"/>
            <a:ext cx="12180722" cy="6858000"/>
          </a:xfrm>
          <a:prstGeom prst="rect">
            <a:avLst/>
          </a:prstGeom>
        </p:spPr>
      </p:pic>
      <p:pic>
        <p:nvPicPr>
          <p:cNvPr id="6" name="Picture 5">
            <a:extLst>
              <a:ext uri="{FF2B5EF4-FFF2-40B4-BE49-F238E27FC236}">
                <a16:creationId xmlns:a16="http://schemas.microsoft.com/office/drawing/2014/main" id="{FBD27011-0B8E-7EA3-B705-C474DFC0BB31}"/>
              </a:ext>
            </a:extLst>
          </p:cNvPr>
          <p:cNvPicPr>
            <a:picLocks noChangeAspect="1"/>
          </p:cNvPicPr>
          <p:nvPr/>
        </p:nvPicPr>
        <p:blipFill>
          <a:blip r:embed="rId4"/>
          <a:stretch>
            <a:fillRect/>
          </a:stretch>
        </p:blipFill>
        <p:spPr>
          <a:xfrm>
            <a:off x="381989" y="490437"/>
            <a:ext cx="898687" cy="898687"/>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1" y="589253"/>
            <a:ext cx="7775271" cy="1070030"/>
          </a:xfrm>
        </p:spPr>
        <p:txBody>
          <a:bodyPr anchor="t" anchorCtr="0">
            <a:normAutofit fontScale="90000"/>
          </a:bodyPr>
          <a:lstStyle/>
          <a:p>
            <a:pPr algn="l"/>
            <a:r>
              <a:rPr lang="en-US" sz="4000" dirty="0">
                <a:solidFill>
                  <a:srgbClr val="00558C"/>
                </a:solidFill>
                <a:latin typeface="Arial" panose="020B0604020202020204" pitchFamily="34" charset="0"/>
                <a:cs typeface="Arial" panose="020B0604020202020204" pitchFamily="34" charset="0"/>
              </a:rPr>
              <a:t>Tuberculosis – Diagnosis and Disease Progression​</a:t>
            </a:r>
          </a:p>
        </p:txBody>
      </p:sp>
      <p:sp>
        <p:nvSpPr>
          <p:cNvPr id="13" name="Subtitle 2">
            <a:extLst>
              <a:ext uri="{FF2B5EF4-FFF2-40B4-BE49-F238E27FC236}">
                <a16:creationId xmlns:a16="http://schemas.microsoft.com/office/drawing/2014/main" id="{D790564E-57BA-82B6-B3A3-1A5887B6CE0F}"/>
              </a:ext>
            </a:extLst>
          </p:cNvPr>
          <p:cNvSpPr>
            <a:spLocks noGrp="1"/>
          </p:cNvSpPr>
          <p:nvPr>
            <p:ph type="subTitle" idx="1"/>
          </p:nvPr>
        </p:nvSpPr>
        <p:spPr>
          <a:xfrm>
            <a:off x="536301" y="2095328"/>
            <a:ext cx="4398769" cy="4013372"/>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The symptoms of tuberculosis infection are diverse depending on where the bacteria are in the body.​</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TB presents in people in two forms: active TB disease and latent TB infection. ​</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People with latent TB disease may have no symptoms.​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Diagnosing TB requires a clinical examination and confirmatory diagnostic tests.​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Disease progression.​</a:t>
            </a:r>
          </a:p>
        </p:txBody>
      </p:sp>
      <p:sp>
        <p:nvSpPr>
          <p:cNvPr id="2" name="TextBox 1">
            <a:extLst>
              <a:ext uri="{FF2B5EF4-FFF2-40B4-BE49-F238E27FC236}">
                <a16:creationId xmlns:a16="http://schemas.microsoft.com/office/drawing/2014/main" id="{8594BEE4-9060-8D65-88BC-D2E576E82606}"/>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624394"/>
                </a:solidFill>
                <a:latin typeface="Arial" panose="020B0604020202020204" pitchFamily="34" charset="0"/>
                <a:cs typeface="Arial" panose="020B0604020202020204" pitchFamily="34" charset="0"/>
              </a:rPr>
              <a:t>IAVI VACCINE LITERACY LIBRARY  |   MODULE 2</a:t>
            </a:r>
          </a:p>
        </p:txBody>
      </p:sp>
    </p:spTree>
    <p:extLst>
      <p:ext uri="{BB962C8B-B14F-4D97-AF65-F5344CB8AC3E}">
        <p14:creationId xmlns:p14="http://schemas.microsoft.com/office/powerpoint/2010/main" val="209336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19828</TotalTime>
  <Words>1064</Words>
  <Application>Microsoft Macintosh PowerPoint</Application>
  <PresentationFormat>Widescreen</PresentationFormat>
  <Paragraphs>112</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Museo Sans 500</vt:lpstr>
      <vt:lpstr>Museo Sans 700</vt:lpstr>
      <vt:lpstr>Office Theme</vt:lpstr>
      <vt:lpstr>PowerPoint Presentation</vt:lpstr>
      <vt:lpstr>PowerPoint Presentation</vt:lpstr>
      <vt:lpstr>MODULE 2: INTRODUCTION TO HIV, TUBERCULOSIS, AND LASSA FEVER</vt:lpstr>
      <vt:lpstr>HIV</vt:lpstr>
      <vt:lpstr>The Human Immunodeficiency  Virus​</vt:lpstr>
      <vt:lpstr>HIV Diagnosis and Disease Progression​</vt:lpstr>
      <vt:lpstr>HIV Prevention and Treatment</vt:lpstr>
      <vt:lpstr>Tuberculosis (TB)</vt:lpstr>
      <vt:lpstr>Tuberculosis – Diagnosis and Disease Progression​</vt:lpstr>
      <vt:lpstr>TB Prevention and Treatment​</vt:lpstr>
      <vt:lpstr>Lassa Fever</vt:lpstr>
      <vt:lpstr>Lassa Mammarenavirus (LASV)</vt:lpstr>
      <vt:lpstr>Lassa Fever Diagnosis​</vt:lpstr>
      <vt:lpstr>Lassa Fever Prevention and Treatment​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Nicole Sender</cp:lastModifiedBy>
  <cp:revision>250</cp:revision>
  <dcterms:created xsi:type="dcterms:W3CDTF">2022-05-18T20:49:06Z</dcterms:created>
  <dcterms:modified xsi:type="dcterms:W3CDTF">2022-08-22T17:15:00Z</dcterms:modified>
  <cp:category/>
</cp:coreProperties>
</file>