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369" r:id="rId3"/>
    <p:sldId id="259" r:id="rId4"/>
    <p:sldId id="306" r:id="rId5"/>
    <p:sldId id="283" r:id="rId6"/>
    <p:sldId id="284" r:id="rId7"/>
    <p:sldId id="282" r:id="rId8"/>
    <p:sldId id="267" r:id="rId9"/>
    <p:sldId id="366" r:id="rId10"/>
    <p:sldId id="269" r:id="rId11"/>
    <p:sldId id="367" r:id="rId12"/>
    <p:sldId id="371" r:id="rId13"/>
    <p:sldId id="273" r:id="rId14"/>
    <p:sldId id="3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7E"/>
    <a:srgbClr val="56BDB9"/>
    <a:srgbClr val="5CE8A2"/>
    <a:srgbClr val="ED6D28"/>
    <a:srgbClr val="02B5E4"/>
    <a:srgbClr val="00558C"/>
    <a:srgbClr val="00B5E2"/>
    <a:srgbClr val="713AB4"/>
    <a:srgbClr val="62439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60"/>
    <p:restoredTop sz="96983"/>
  </p:normalViewPr>
  <p:slideViewPr>
    <p:cSldViewPr snapToGrid="0" snapToObjects="1">
      <p:cViewPr varScale="1">
        <p:scale>
          <a:sx n="123" d="100"/>
          <a:sy n="123" d="100"/>
        </p:scale>
        <p:origin x="20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A06CD-74DD-D341-A5DD-606DA0F434D1}" type="datetimeFigureOut">
              <a:rPr lang="en-US" smtClean="0"/>
              <a:t>8/22/22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BB721-0EAC-5F43-A670-0F6BBAB068A0}" type="slidenum">
              <a:rPr lang="en-US" smtClean="0"/>
              <a:t>‹#›</a:t>
            </a:fld>
            <a:endParaRPr lang="en-US" dirty="0"/>
          </a:p>
        </p:txBody>
      </p:sp>
    </p:spTree>
    <p:extLst>
      <p:ext uri="{BB962C8B-B14F-4D97-AF65-F5344CB8AC3E}">
        <p14:creationId xmlns:p14="http://schemas.microsoft.com/office/powerpoint/2010/main" val="283755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a:t>
            </a:fld>
            <a:endParaRPr lang="en-US" dirty="0"/>
          </a:p>
        </p:txBody>
      </p:sp>
    </p:spTree>
    <p:extLst>
      <p:ext uri="{BB962C8B-B14F-4D97-AF65-F5344CB8AC3E}">
        <p14:creationId xmlns:p14="http://schemas.microsoft.com/office/powerpoint/2010/main" val="192427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a:t>
            </a:fld>
            <a:endParaRPr lang="en-US" dirty="0"/>
          </a:p>
        </p:txBody>
      </p:sp>
    </p:spTree>
    <p:extLst>
      <p:ext uri="{BB962C8B-B14F-4D97-AF65-F5344CB8AC3E}">
        <p14:creationId xmlns:p14="http://schemas.microsoft.com/office/powerpoint/2010/main" val="203091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a:t>
            </a:fld>
            <a:endParaRPr lang="en-US" dirty="0"/>
          </a:p>
        </p:txBody>
      </p:sp>
    </p:spTree>
    <p:extLst>
      <p:ext uri="{BB962C8B-B14F-4D97-AF65-F5344CB8AC3E}">
        <p14:creationId xmlns:p14="http://schemas.microsoft.com/office/powerpoint/2010/main" val="194668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a:t>
            </a:fld>
            <a:endParaRPr lang="en-US" dirty="0"/>
          </a:p>
        </p:txBody>
      </p:sp>
    </p:spTree>
    <p:extLst>
      <p:ext uri="{BB962C8B-B14F-4D97-AF65-F5344CB8AC3E}">
        <p14:creationId xmlns:p14="http://schemas.microsoft.com/office/powerpoint/2010/main" val="221303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a:t>
            </a:fld>
            <a:endParaRPr lang="en-US" dirty="0"/>
          </a:p>
        </p:txBody>
      </p:sp>
    </p:spTree>
    <p:extLst>
      <p:ext uri="{BB962C8B-B14F-4D97-AF65-F5344CB8AC3E}">
        <p14:creationId xmlns:p14="http://schemas.microsoft.com/office/powerpoint/2010/main" val="274690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a:t>
            </a:fld>
            <a:endParaRPr lang="en-US" dirty="0"/>
          </a:p>
        </p:txBody>
      </p:sp>
    </p:spTree>
    <p:extLst>
      <p:ext uri="{BB962C8B-B14F-4D97-AF65-F5344CB8AC3E}">
        <p14:creationId xmlns:p14="http://schemas.microsoft.com/office/powerpoint/2010/main" val="380275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A8BD-1665-7BF3-B2D7-ED60414110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63FC45-76EF-9A66-7D46-783381BBE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72E774-2326-2951-92B8-0EAC921C5CE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3F26378B-B43E-CFD5-2591-8B45C0F9D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EBFE0-5BDB-FB05-101C-72814ED8461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98830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656A-C0C3-D0EE-C790-C5E3289D1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6789BD-3E35-E503-CC20-355A954F68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B89A37-D7BA-ECBB-85A1-00485147F55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26AAAE08-0D4D-2D9F-750C-0020CA1BF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A584E5-1F89-C4D4-1F78-C6AB19063CC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67304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92103-428D-0249-995D-5E632EAF72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3FBA20-2FA7-733C-B1FC-5A781703FC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42F903-3309-130C-D37E-BE1F1CCDB1D4}"/>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EB911687-F3FC-340B-6FD0-EB497B2291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86698B-AB7F-B8EC-B84D-9B5C7AFD877F}"/>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22368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d - Donor Logo">
    <p:spTree>
      <p:nvGrpSpPr>
        <p:cNvPr id="1" name=""/>
        <p:cNvGrpSpPr/>
        <p:nvPr/>
      </p:nvGrpSpPr>
      <p:grpSpPr>
        <a:xfrm>
          <a:off x="0" y="0"/>
          <a:ext cx="0" cy="0"/>
          <a:chOff x="0" y="0"/>
          <a:chExt cx="0" cy="0"/>
        </a:xfrm>
      </p:grpSpPr>
      <p:pic>
        <p:nvPicPr>
          <p:cNvPr id="319" name="Picture 13" descr="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4642" y="5868824"/>
            <a:ext cx="631609" cy="286829"/>
          </a:xfrm>
          <a:prstGeom prst="rect">
            <a:avLst/>
          </a:prstGeom>
          <a:ln w="12700">
            <a:miter lim="400000"/>
          </a:ln>
        </p:spPr>
      </p:pic>
      <p:sp>
        <p:nvSpPr>
          <p:cNvPr id="320" name="Straight Connector 14"/>
          <p:cNvSpPr/>
          <p:nvPr/>
        </p:nvSpPr>
        <p:spPr>
          <a:xfrm flipH="1">
            <a:off x="472762" y="1"/>
            <a:ext cx="1" cy="6851655"/>
          </a:xfrm>
          <a:prstGeom prst="line">
            <a:avLst/>
          </a:prstGeom>
          <a:ln w="25400">
            <a:solidFill>
              <a:srgbClr val="FFFFFF"/>
            </a:solidFill>
          </a:ln>
        </p:spPr>
        <p:txBody>
          <a:bodyPr lIns="45719" rIns="45719"/>
          <a:lstStyle/>
          <a:p>
            <a:endParaRPr sz="2760" b="0" i="0" dirty="0">
              <a:latin typeface="Arial" panose="020B0604020202020204" pitchFamily="34" charset="0"/>
              <a:ea typeface="Helvetica Neue Regular" panose="02000503000000020004" pitchFamily="2" charset="0"/>
              <a:cs typeface="Arial" panose="020B0604020202020204" pitchFamily="34" charset="0"/>
            </a:endParaRPr>
          </a:p>
        </p:txBody>
      </p:sp>
      <p:sp>
        <p:nvSpPr>
          <p:cNvPr id="322" name="Rectangle 5"/>
          <p:cNvSpPr/>
          <p:nvPr/>
        </p:nvSpPr>
        <p:spPr>
          <a:xfrm>
            <a:off x="0" y="6344"/>
            <a:ext cx="12393826" cy="6858000"/>
          </a:xfrm>
          <a:prstGeom prst="rect">
            <a:avLst/>
          </a:prstGeom>
          <a:solidFill>
            <a:srgbClr val="FFFFFF"/>
          </a:solidFill>
          <a:ln w="12700">
            <a:miter lim="400000"/>
          </a:ln>
        </p:spPr>
        <p:txBody>
          <a:bodyPr lIns="45719" rIns="45719" anchor="ctr"/>
          <a:lstStyle/>
          <a:p>
            <a:pPr algn="ctr">
              <a:defRPr sz="3100">
                <a:solidFill>
                  <a:srgbClr val="FFFFFF"/>
                </a:solidFill>
              </a:defRPr>
            </a:pPr>
            <a:endParaRPr sz="3100" b="0" i="0" dirty="0">
              <a:latin typeface="Arial" panose="020B0604020202020204" pitchFamily="34" charset="0"/>
              <a:ea typeface="Helvetica Neue Regular" panose="02000503000000020004" pitchFamily="2" charset="0"/>
              <a:cs typeface="Arial" panose="020B0604020202020204" pitchFamily="34" charset="0"/>
            </a:endParaRPr>
          </a:p>
        </p:txBody>
      </p:sp>
      <p:pic>
        <p:nvPicPr>
          <p:cNvPr id="323" name="Picture 9"/>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5354" y="976617"/>
            <a:ext cx="10381291" cy="4917453"/>
          </a:xfrm>
          <a:prstGeom prst="rect">
            <a:avLst/>
          </a:prstGeom>
          <a:ln w="12700">
            <a:miter lim="400000"/>
          </a:ln>
        </p:spPr>
      </p:pic>
    </p:spTree>
    <p:extLst>
      <p:ext uri="{BB962C8B-B14F-4D97-AF65-F5344CB8AC3E}">
        <p14:creationId xmlns:p14="http://schemas.microsoft.com/office/powerpoint/2010/main" val="25346175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2B0F-EBA9-872E-A821-1FCE72159C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0AA3AC-20C8-FF5B-78CC-ED530A7EE1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B65FCF-2782-E952-15F9-922518077DEF}"/>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9B65AFB4-B99F-719B-8D33-FEA22CA2D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421A0C-9D9B-F5E7-7EAF-619878186751}"/>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80312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00F-B63B-B29A-6B19-7142E9B408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56EA1A-2DB1-7780-AD9A-A69FF5C7A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A29F-14D4-23D5-F6B6-2AC272C495C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A9A89663-FC96-F591-5A0C-ABFBFB9EA9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5CDDF-3349-97AA-3CE1-AD0A9687FADC}"/>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413146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07E5-AA35-1A16-0248-433091327E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287FEA-23BC-CA7F-EAB2-2F0EF1B923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E654411-C87B-692F-2CED-0DE3F72D4B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9C2358-98A0-7685-1573-573BD2950003}"/>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B8868A92-7084-9098-7E7C-C9ECF695E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06EE63-1F93-6D8F-1ED0-705361281CB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9818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121-234A-8CE0-0C17-F1F1D74FE2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6C5822-FE6F-84CB-2463-250E76FDE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132B2A-410C-8CB9-0693-2FDC38FE1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6A1E87-58D3-5F81-55BD-A049C8E02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7A9E30-136C-F87A-FE94-6E6A53331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9E8BFA-3514-4B1D-EAD9-55E18B2E6B7D}"/>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8" name="Footer Placeholder 7">
            <a:extLst>
              <a:ext uri="{FF2B5EF4-FFF2-40B4-BE49-F238E27FC236}">
                <a16:creationId xmlns:a16="http://schemas.microsoft.com/office/drawing/2014/main" id="{2AD72636-51C2-B3A2-A636-732B9F338D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0E2CC0-DB3A-059E-09F9-D06AB7A2AFD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0590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EA20-17A7-A5FB-F35A-3CC178320C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94D8A3-DAF4-E92A-D6E6-A2E6974B47AB}"/>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4" name="Footer Placeholder 3">
            <a:extLst>
              <a:ext uri="{FF2B5EF4-FFF2-40B4-BE49-F238E27FC236}">
                <a16:creationId xmlns:a16="http://schemas.microsoft.com/office/drawing/2014/main" id="{F1FD8006-2014-0697-6DB9-1FD251E826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0F378-DB75-E74D-59C5-FC46E6EBE69E}"/>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26742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C7714-6558-E81F-2266-352FAA0138DA}"/>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3" name="Footer Placeholder 2">
            <a:extLst>
              <a:ext uri="{FF2B5EF4-FFF2-40B4-BE49-F238E27FC236}">
                <a16:creationId xmlns:a16="http://schemas.microsoft.com/office/drawing/2014/main" id="{AAFE049A-B7CF-0E9A-8BF8-FFFB2FE97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4AE6CC-3DCC-8F92-4E47-12712E971F6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8652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949C-7CA0-84BC-95E1-490AE9A82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A6427-D7F0-3745-0DE8-C5971014C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B10C17-B1DD-331C-0C63-3D5A976F4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287B4B-BAD2-AA2A-CE1D-4F092DE12559}"/>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A25FF4A8-6B62-CDEB-8239-BDAFDEA43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AAD45-95F5-F49B-412F-C07260DE1522}"/>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37428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C82D-9A58-BFDF-80CC-9EEB7B6C34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704AFD-640F-FA6F-27E0-7D76A3A4A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0EBCED-0675-103F-E8D8-7E39C557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8DAFF-A35B-241F-33A6-70E1D54242A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6495362E-3957-30C7-E346-C1650C1A17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6D3BBB-2B93-AB13-9BC4-1533ABBDE6C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42347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9B27A-0FE1-18C0-ADF8-A63356973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CD1C7E-522B-61F8-02F1-483D499C3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703647-DA98-E1C6-C0AF-E4683F6E2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6FA9EA58-7DA5-B2E1-876A-61548FBA0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B7D9AC-8280-FB45-7D7B-730A184A3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2CAF0-0EA9-5849-8CA5-63C600C0DBC0}" type="slidenum">
              <a:rPr lang="en-US" smtClean="0"/>
              <a:t>‹#›</a:t>
            </a:fld>
            <a:endParaRPr lang="en-US" dirty="0"/>
          </a:p>
        </p:txBody>
      </p:sp>
    </p:spTree>
    <p:extLst>
      <p:ext uri="{BB962C8B-B14F-4D97-AF65-F5344CB8AC3E}">
        <p14:creationId xmlns:p14="http://schemas.microsoft.com/office/powerpoint/2010/main" val="186409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7B60D-B9B5-1AE3-9445-46DA11EA3DEA}"/>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F101000-37C2-8A28-9FD2-16207518BAA8}"/>
              </a:ext>
            </a:extLst>
          </p:cNvPr>
          <p:cNvSpPr>
            <a:spLocks noGrp="1"/>
          </p:cNvSpPr>
          <p:nvPr>
            <p:ph type="subTitle" idx="1"/>
          </p:nvPr>
        </p:nvSpPr>
        <p:spPr>
          <a:xfrm>
            <a:off x="1786056" y="5417127"/>
            <a:ext cx="4360155" cy="924704"/>
          </a:xfrm>
        </p:spPr>
        <p:txBody>
          <a:bodyPr>
            <a:normAutofit/>
          </a:bodyPr>
          <a:lstStyle/>
          <a:p>
            <a:pPr algn="l">
              <a:lnSpc>
                <a:spcPct val="100000"/>
              </a:lnSpc>
            </a:pPr>
            <a:r>
              <a:rPr lang="en-US" sz="3200" b="1" dirty="0">
                <a:solidFill>
                  <a:srgbClr val="00B5E2"/>
                </a:solidFill>
                <a:latin typeface="Museo Sans 700" panose="02000000000000000000" pitchFamily="2" charset="77"/>
                <a:cs typeface="Arial" panose="020B0604020202020204" pitchFamily="34" charset="0"/>
              </a:rPr>
              <a:t>2022</a:t>
            </a:r>
          </a:p>
        </p:txBody>
      </p:sp>
      <p:pic>
        <p:nvPicPr>
          <p:cNvPr id="9" name="Picture 8">
            <a:extLst>
              <a:ext uri="{FF2B5EF4-FFF2-40B4-BE49-F238E27FC236}">
                <a16:creationId xmlns:a16="http://schemas.microsoft.com/office/drawing/2014/main" id="{57B16DB4-F403-C843-9EB5-895A9F46A3AE}"/>
              </a:ext>
            </a:extLst>
          </p:cNvPr>
          <p:cNvPicPr>
            <a:picLocks noChangeAspect="1"/>
          </p:cNvPicPr>
          <p:nvPr/>
        </p:nvPicPr>
        <p:blipFill>
          <a:blip r:embed="rId4"/>
          <a:stretch>
            <a:fillRect/>
          </a:stretch>
        </p:blipFill>
        <p:spPr>
          <a:xfrm>
            <a:off x="68240" y="133909"/>
            <a:ext cx="1937982" cy="1775581"/>
          </a:xfrm>
          <a:prstGeom prst="rect">
            <a:avLst/>
          </a:prstGeom>
        </p:spPr>
      </p:pic>
      <p:pic>
        <p:nvPicPr>
          <p:cNvPr id="7" name="Picture 6">
            <a:extLst>
              <a:ext uri="{FF2B5EF4-FFF2-40B4-BE49-F238E27FC236}">
                <a16:creationId xmlns:a16="http://schemas.microsoft.com/office/drawing/2014/main" id="{984090D5-0DF6-426C-8DBF-019A6C1C08B3}"/>
              </a:ext>
            </a:extLst>
          </p:cNvPr>
          <p:cNvPicPr>
            <a:picLocks noChangeAspect="1"/>
          </p:cNvPicPr>
          <p:nvPr/>
        </p:nvPicPr>
        <p:blipFill>
          <a:blip r:embed="rId5"/>
          <a:stretch>
            <a:fillRect/>
          </a:stretch>
        </p:blipFill>
        <p:spPr>
          <a:xfrm>
            <a:off x="1559168" y="1648376"/>
            <a:ext cx="4294715" cy="3685624"/>
          </a:xfrm>
          <a:prstGeom prst="rect">
            <a:avLst/>
          </a:prstGeom>
        </p:spPr>
      </p:pic>
    </p:spTree>
    <p:extLst>
      <p:ext uri="{BB962C8B-B14F-4D97-AF65-F5344CB8AC3E}">
        <p14:creationId xmlns:p14="http://schemas.microsoft.com/office/powerpoint/2010/main" val="417045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7A6629-E765-B8F2-A5EF-828E6604FA2E}"/>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5"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Vaccines End Epidemics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1713875"/>
            <a:ext cx="4285081" cy="3230062"/>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Infectious diseases can spread rapidly through a community, and with today’s international travel, reach every part        of the world.​</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play a critical role in the prevention and control of disease outbreaks and in promoting global health.​</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Without vaccination, we are unlikely to see an end to the big killer diseases such as HIV, TB, and other emerging infectious diseases.​</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650642" y="5144125"/>
            <a:ext cx="5973829" cy="12383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ZA" sz="1600" b="1" dirty="0">
                <a:solidFill>
                  <a:srgbClr val="00558C"/>
                </a:solidFill>
                <a:latin typeface="Arial" panose="020B0604020202020204" pitchFamily="34" charset="0"/>
                <a:cs typeface="Arial" panose="020B0604020202020204" pitchFamily="34" charset="0"/>
              </a:rPr>
              <a:t>Vaccines and Herd Immunity​</a:t>
            </a:r>
          </a:p>
          <a:p>
            <a:pPr algn="l">
              <a:lnSpc>
                <a:spcPct val="100000"/>
              </a:lnSpc>
            </a:pPr>
            <a:r>
              <a:rPr lang="en-ZA" sz="1600" dirty="0">
                <a:solidFill>
                  <a:srgbClr val="00558C"/>
                </a:solidFill>
                <a:latin typeface="Arial" panose="020B0604020202020204" pitchFamily="34" charset="0"/>
                <a:cs typeface="Arial" panose="020B0604020202020204" pitchFamily="34" charset="0"/>
              </a:rPr>
              <a:t>When many people are vaccinated, even those who are not vaccinated in that community may also get some protection. </a:t>
            </a:r>
          </a:p>
        </p:txBody>
      </p:sp>
      <p:pic>
        <p:nvPicPr>
          <p:cNvPr id="14" name="Picture 13">
            <a:extLst>
              <a:ext uri="{FF2B5EF4-FFF2-40B4-BE49-F238E27FC236}">
                <a16:creationId xmlns:a16="http://schemas.microsoft.com/office/drawing/2014/main" id="{E6943A55-BBD4-63F5-BB70-75889DE06698}"/>
              </a:ext>
            </a:extLst>
          </p:cNvPr>
          <p:cNvPicPr>
            <a:picLocks noChangeAspect="1"/>
          </p:cNvPicPr>
          <p:nvPr/>
        </p:nvPicPr>
        <p:blipFill>
          <a:blip r:embed="rId3"/>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56F87E31-A65D-338A-D1C5-556DA661B0C8}"/>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1991966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58C">
            <a:alpha val="19659"/>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BE42D0-E1D5-EF3B-7199-E451638EEC52}"/>
              </a:ext>
            </a:extLst>
          </p:cNvPr>
          <p:cNvPicPr>
            <a:picLocks noChangeAspect="1"/>
          </p:cNvPicPr>
          <p:nvPr/>
        </p:nvPicPr>
        <p:blipFill>
          <a:blip r:embed="rId2"/>
          <a:stretch>
            <a:fillRect/>
          </a:stretch>
        </p:blipFill>
        <p:spPr>
          <a:xfrm>
            <a:off x="3502645" y="4786672"/>
            <a:ext cx="4420322" cy="1627575"/>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7" y="643845"/>
            <a:ext cx="6044608" cy="107003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Vaccines Are Cost Effective</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3952815" y="4917713"/>
            <a:ext cx="3466194" cy="9554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800" dirty="0">
                <a:solidFill>
                  <a:schemeClr val="bg1"/>
                </a:solidFill>
                <a:latin typeface="Arial" panose="020B0604020202020204" pitchFamily="34" charset="0"/>
                <a:cs typeface="Arial" panose="020B0604020202020204" pitchFamily="34" charset="0"/>
              </a:rPr>
              <a:t>It is estimated that every dollar invested in vaccination saves US$16 in health care costs</a:t>
            </a:r>
          </a:p>
        </p:txBody>
      </p:sp>
      <p:pic>
        <p:nvPicPr>
          <p:cNvPr id="6" name="Picture 5">
            <a:extLst>
              <a:ext uri="{FF2B5EF4-FFF2-40B4-BE49-F238E27FC236}">
                <a16:creationId xmlns:a16="http://schemas.microsoft.com/office/drawing/2014/main" id="{5DEFD96E-0909-D480-2DF3-00ABBEF4659C}"/>
              </a:ext>
            </a:extLst>
          </p:cNvPr>
          <p:cNvPicPr>
            <a:picLocks noChangeAspect="1"/>
          </p:cNvPicPr>
          <p:nvPr/>
        </p:nvPicPr>
        <p:blipFill>
          <a:blip r:embed="rId3"/>
          <a:stretch>
            <a:fillRect/>
          </a:stretch>
        </p:blipFill>
        <p:spPr>
          <a:xfrm>
            <a:off x="2118979" y="1728721"/>
            <a:ext cx="2767331" cy="2767331"/>
          </a:xfrm>
          <a:prstGeom prst="rect">
            <a:avLst/>
          </a:prstGeom>
        </p:spPr>
      </p:pic>
      <p:pic>
        <p:nvPicPr>
          <p:cNvPr id="12" name="Picture 11">
            <a:extLst>
              <a:ext uri="{FF2B5EF4-FFF2-40B4-BE49-F238E27FC236}">
                <a16:creationId xmlns:a16="http://schemas.microsoft.com/office/drawing/2014/main" id="{F32B762C-E92F-2489-9AE0-DE6EFD7838D0}"/>
              </a:ext>
            </a:extLst>
          </p:cNvPr>
          <p:cNvPicPr>
            <a:picLocks noChangeAspect="1"/>
          </p:cNvPicPr>
          <p:nvPr/>
        </p:nvPicPr>
        <p:blipFill>
          <a:blip r:embed="rId4"/>
          <a:stretch>
            <a:fillRect/>
          </a:stretch>
        </p:blipFill>
        <p:spPr>
          <a:xfrm>
            <a:off x="353095" y="484540"/>
            <a:ext cx="931100" cy="931100"/>
          </a:xfrm>
          <a:prstGeom prst="rect">
            <a:avLst/>
          </a:prstGeom>
        </p:spPr>
      </p:pic>
      <p:sp>
        <p:nvSpPr>
          <p:cNvPr id="3" name="Subtitle 2">
            <a:extLst>
              <a:ext uri="{FF2B5EF4-FFF2-40B4-BE49-F238E27FC236}">
                <a16:creationId xmlns:a16="http://schemas.microsoft.com/office/drawing/2014/main" id="{5F09B1B9-A57C-E1A4-6A5C-40F2AE15C6E9}"/>
              </a:ext>
            </a:extLst>
          </p:cNvPr>
          <p:cNvSpPr txBox="1">
            <a:spLocks/>
          </p:cNvSpPr>
          <p:nvPr/>
        </p:nvSpPr>
        <p:spPr>
          <a:xfrm>
            <a:off x="5335824" y="1973153"/>
            <a:ext cx="5892467" cy="2817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Vaccination is one of the most cost-effective health interventions that money can buy.​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provide savings to the health system by lowering the number of people who need treatment and lifetime care.​</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Vaccination also prevents lost wages and lost productivity.​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Border controls, quarantine, lockdowns, self-isolation, and social distancing measures can all play a role but can have a huge negative impact on society and the economy.​</a:t>
            </a:r>
          </a:p>
        </p:txBody>
      </p:sp>
      <p:sp>
        <p:nvSpPr>
          <p:cNvPr id="4" name="TextBox 3">
            <a:extLst>
              <a:ext uri="{FF2B5EF4-FFF2-40B4-BE49-F238E27FC236}">
                <a16:creationId xmlns:a16="http://schemas.microsoft.com/office/drawing/2014/main" id="{E0ADA6BF-5395-40A6-0543-71304D930CD5}"/>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35874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381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00B5E2"/>
                </a:solidFill>
                <a:latin typeface="Arial" panose="020B0604020202020204" pitchFamily="34" charset="0"/>
                <a:cs typeface="Arial" panose="020B0604020202020204" pitchFamily="34" charset="0"/>
              </a:rPr>
              <a:t>Acknowledgements</a:t>
            </a:r>
          </a:p>
        </p:txBody>
      </p:sp>
      <p:sp>
        <p:nvSpPr>
          <p:cNvPr id="7" name="Subtitle 2">
            <a:extLst>
              <a:ext uri="{FF2B5EF4-FFF2-40B4-BE49-F238E27FC236}">
                <a16:creationId xmlns:a16="http://schemas.microsoft.com/office/drawing/2014/main" id="{EDDAAF1B-16AC-1835-CF82-F6F9CE2A7E43}"/>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chemeClr val="bg1"/>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chemeClr val="bg1"/>
                </a:solidFill>
                <a:latin typeface="Arial" panose="020B0604020202020204" pitchFamily="34" charset="0"/>
                <a:cs typeface="Arial" panose="020B0604020202020204" pitchFamily="34" charset="0"/>
              </a:rPr>
              <a:t>IAVI Vaccine Literacy Library</a:t>
            </a:r>
            <a:r>
              <a:rPr lang="en-ZA" sz="1400" dirty="0">
                <a:solidFill>
                  <a:schemeClr val="bg1"/>
                </a:solidFill>
                <a:latin typeface="Arial" panose="020B0604020202020204" pitchFamily="34" charset="0"/>
                <a:cs typeface="Arial" panose="020B0604020202020204" pitchFamily="34" charset="0"/>
              </a:rPr>
              <a:t>. </a:t>
            </a:r>
          </a:p>
          <a:p>
            <a:pPr algn="l">
              <a:lnSpc>
                <a:spcPct val="100000"/>
              </a:lnSpc>
            </a:pPr>
            <a:r>
              <a:rPr lang="en-ZA" sz="1400" dirty="0">
                <a:solidFill>
                  <a:schemeClr val="bg1"/>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chemeClr val="bg1"/>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chemeClr val="bg1"/>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416437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E1CE7-7A6B-E53F-C2BC-D9BB553F9F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878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5731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A7263-AA7D-F945-2705-26C626D369CE}"/>
              </a:ext>
            </a:extLst>
          </p:cNvPr>
          <p:cNvPicPr>
            <a:picLocks noChangeAspect="1"/>
          </p:cNvPicPr>
          <p:nvPr/>
        </p:nvPicPr>
        <p:blipFill>
          <a:blip r:embed="rId3"/>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9E283C39-AD19-5595-BC54-7C27FCC296FA}"/>
              </a:ext>
            </a:extLst>
          </p:cNvPr>
          <p:cNvGrpSpPr/>
          <p:nvPr/>
        </p:nvGrpSpPr>
        <p:grpSpPr>
          <a:xfrm>
            <a:off x="1693166" y="4846109"/>
            <a:ext cx="4346996" cy="1119717"/>
            <a:chOff x="1693166" y="4842934"/>
            <a:chExt cx="4346996" cy="1119717"/>
          </a:xfrm>
        </p:grpSpPr>
        <p:pic>
          <p:nvPicPr>
            <p:cNvPr id="19" name="Picture 18">
              <a:extLst>
                <a:ext uri="{FF2B5EF4-FFF2-40B4-BE49-F238E27FC236}">
                  <a16:creationId xmlns:a16="http://schemas.microsoft.com/office/drawing/2014/main" id="{60838C66-EED7-A56D-8228-F1917CCE86CC}"/>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20" name="Picture 19">
              <a:extLst>
                <a:ext uri="{FF2B5EF4-FFF2-40B4-BE49-F238E27FC236}">
                  <a16:creationId xmlns:a16="http://schemas.microsoft.com/office/drawing/2014/main" id="{A987D516-9661-C54F-28B9-8C79A97D6A79}"/>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21" name="Picture 20">
              <a:extLst>
                <a:ext uri="{FF2B5EF4-FFF2-40B4-BE49-F238E27FC236}">
                  <a16:creationId xmlns:a16="http://schemas.microsoft.com/office/drawing/2014/main" id="{4B44E45D-FBAE-BBF1-EB11-3ACEA3B928E0}"/>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22" name="Picture 21">
              <a:extLst>
                <a:ext uri="{FF2B5EF4-FFF2-40B4-BE49-F238E27FC236}">
                  <a16:creationId xmlns:a16="http://schemas.microsoft.com/office/drawing/2014/main" id="{EB0AFB11-9221-A9F7-5CE5-E6C834276544}"/>
                </a:ext>
              </a:extLst>
            </p:cNvPr>
            <p:cNvPicPr>
              <a:picLocks noChangeAspect="1"/>
            </p:cNvPicPr>
            <p:nvPr/>
          </p:nvPicPr>
          <p:blipFill>
            <a:blip r:embed="rId7"/>
            <a:stretch>
              <a:fillRect/>
            </a:stretch>
          </p:blipFill>
          <p:spPr>
            <a:xfrm>
              <a:off x="4101230" y="4881428"/>
              <a:ext cx="675634" cy="675634"/>
            </a:xfrm>
            <a:prstGeom prst="rect">
              <a:avLst/>
            </a:prstGeom>
          </p:spPr>
        </p:pic>
        <p:sp>
          <p:nvSpPr>
            <p:cNvPr id="23" name="Subtitle 2">
              <a:extLst>
                <a:ext uri="{FF2B5EF4-FFF2-40B4-BE49-F238E27FC236}">
                  <a16:creationId xmlns:a16="http://schemas.microsoft.com/office/drawing/2014/main" id="{1AF79B38-F22C-E1E6-67B1-E39FC9D3BC55}"/>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24" name="Subtitle 2">
              <a:extLst>
                <a:ext uri="{FF2B5EF4-FFF2-40B4-BE49-F238E27FC236}">
                  <a16:creationId xmlns:a16="http://schemas.microsoft.com/office/drawing/2014/main" id="{1F278FF1-DB34-C232-A739-FA7D79149F7A}"/>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25" name="Subtitle 2">
              <a:extLst>
                <a:ext uri="{FF2B5EF4-FFF2-40B4-BE49-F238E27FC236}">
                  <a16:creationId xmlns:a16="http://schemas.microsoft.com/office/drawing/2014/main" id="{CDFF71DD-CA35-60D1-444B-482E07F05C60}"/>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26" name="Subtitle 2">
              <a:extLst>
                <a:ext uri="{FF2B5EF4-FFF2-40B4-BE49-F238E27FC236}">
                  <a16:creationId xmlns:a16="http://schemas.microsoft.com/office/drawing/2014/main" id="{DCF1A987-B2EC-1953-57F8-E3EA6BF735DF}"/>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693166" y="2070695"/>
            <a:ext cx="5350184" cy="2251923"/>
          </a:xfrm>
        </p:spPr>
        <p:txBody>
          <a:bodyPr anchor="t" anchorCtr="0">
            <a:normAutofit fontScale="90000"/>
          </a:bodyPr>
          <a:lstStyle/>
          <a:p>
            <a:pPr algn="l"/>
            <a:r>
              <a:rPr lang="en-US" sz="4900" dirty="0">
                <a:solidFill>
                  <a:schemeClr val="bg1"/>
                </a:solidFill>
                <a:latin typeface="Arial" panose="020B0604020202020204" pitchFamily="34" charset="0"/>
                <a:cs typeface="Arial" panose="020B0604020202020204" pitchFamily="34" charset="0"/>
              </a:rPr>
              <a:t>MODULE 1:</a:t>
            </a:r>
            <a:br>
              <a:rPr lang="en-US" b="1" dirty="0">
                <a:solidFill>
                  <a:schemeClr val="bg1"/>
                </a:solidFill>
                <a:latin typeface="Arial" panose="020B0604020202020204" pitchFamily="34" charset="0"/>
                <a:cs typeface="Arial" panose="020B0604020202020204" pitchFamily="34" charset="0"/>
              </a:rPr>
            </a:br>
            <a:r>
              <a:rPr lang="en-US" sz="3600" dirty="0">
                <a:solidFill>
                  <a:srgbClr val="00B5E2"/>
                </a:solidFill>
                <a:latin typeface="Arial" panose="020B0604020202020204" pitchFamily="34" charset="0"/>
                <a:cs typeface="Arial" panose="020B0604020202020204" pitchFamily="34" charset="0"/>
              </a:rPr>
              <a:t>VACCINES AND THE GLOBAL RESPONSE TO INFECTIOUS DISEASES</a:t>
            </a:r>
          </a:p>
        </p:txBody>
      </p:sp>
      <p:pic>
        <p:nvPicPr>
          <p:cNvPr id="31" name="Picture 30">
            <a:extLst>
              <a:ext uri="{FF2B5EF4-FFF2-40B4-BE49-F238E27FC236}">
                <a16:creationId xmlns:a16="http://schemas.microsoft.com/office/drawing/2014/main" id="{76575FFF-9D08-6365-A56A-B34DC3597E65}"/>
              </a:ext>
            </a:extLst>
          </p:cNvPr>
          <p:cNvPicPr>
            <a:picLocks noChangeAspect="1"/>
          </p:cNvPicPr>
          <p:nvPr/>
        </p:nvPicPr>
        <p:blipFill>
          <a:blip r:embed="rId8"/>
          <a:stretch>
            <a:fillRect/>
          </a:stretch>
        </p:blipFill>
        <p:spPr>
          <a:xfrm>
            <a:off x="68240" y="133909"/>
            <a:ext cx="1937982" cy="1775581"/>
          </a:xfrm>
          <a:prstGeom prst="rect">
            <a:avLst/>
          </a:prstGeom>
        </p:spPr>
      </p:pic>
      <p:sp>
        <p:nvSpPr>
          <p:cNvPr id="15" name="Oval 14">
            <a:extLst>
              <a:ext uri="{FF2B5EF4-FFF2-40B4-BE49-F238E27FC236}">
                <a16:creationId xmlns:a16="http://schemas.microsoft.com/office/drawing/2014/main" id="{4F32DA3E-11F4-709D-C627-B571BE14E8ED}"/>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4F55196-79A6-B245-A225-8983F435DCE1}"/>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82209F9-5413-7434-360A-AAAE8B2337EA}"/>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DBA314D-EA25-CFCA-2BA4-AE0B244058CE}"/>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945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80600-2E2A-26FA-FEBD-297105CBEF66}"/>
              </a:ext>
            </a:extLst>
          </p:cNvPr>
          <p:cNvPicPr>
            <a:picLocks noChangeAspect="1"/>
          </p:cNvPicPr>
          <p:nvPr/>
        </p:nvPicPr>
        <p:blipFill>
          <a:blip r:embed="rId3"/>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1" y="643845"/>
            <a:ext cx="5809082" cy="107003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Global Health and Emerging Epidemics​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2" y="1993900"/>
            <a:ext cx="4713031" cy="2930300"/>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Every year, millions of people worldwide are affected by infectious diseases caused by bacteria, viruses, fungi or parasites.​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COVID-19 has taught us the danger of new, emerging epidemics that have the power to bring our world to a standstill.​</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Infectious diseases are leading causes of death for children under five (WHO).​</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Six of the top 10 causes of death in low-income countries are infectious diseases.​</a:t>
            </a:r>
          </a:p>
        </p:txBody>
      </p:sp>
      <p:sp>
        <p:nvSpPr>
          <p:cNvPr id="13" name="TextBox 12">
            <a:extLst>
              <a:ext uri="{FF2B5EF4-FFF2-40B4-BE49-F238E27FC236}">
                <a16:creationId xmlns:a16="http://schemas.microsoft.com/office/drawing/2014/main" id="{35DAE2FA-22DC-4DB6-FCAD-179741C87B3B}"/>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pic>
        <p:nvPicPr>
          <p:cNvPr id="15" name="Picture 14">
            <a:extLst>
              <a:ext uri="{FF2B5EF4-FFF2-40B4-BE49-F238E27FC236}">
                <a16:creationId xmlns:a16="http://schemas.microsoft.com/office/drawing/2014/main" id="{31FF9315-6F51-F4F5-BE58-39838602C161}"/>
              </a:ext>
            </a:extLst>
          </p:cNvPr>
          <p:cNvPicPr>
            <a:picLocks noChangeAspect="1"/>
          </p:cNvPicPr>
          <p:nvPr/>
        </p:nvPicPr>
        <p:blipFill>
          <a:blip r:embed="rId4"/>
          <a:stretch>
            <a:fillRect/>
          </a:stretch>
        </p:blipFill>
        <p:spPr>
          <a:xfrm>
            <a:off x="5397749" y="643845"/>
            <a:ext cx="899212" cy="899212"/>
          </a:xfrm>
          <a:prstGeom prst="rect">
            <a:avLst/>
          </a:prstGeom>
        </p:spPr>
      </p:pic>
      <p:pic>
        <p:nvPicPr>
          <p:cNvPr id="27" name="Picture 26">
            <a:extLst>
              <a:ext uri="{FF2B5EF4-FFF2-40B4-BE49-F238E27FC236}">
                <a16:creationId xmlns:a16="http://schemas.microsoft.com/office/drawing/2014/main" id="{A5A8479C-74C5-C6A6-B407-585F56917616}"/>
              </a:ext>
            </a:extLst>
          </p:cNvPr>
          <p:cNvPicPr>
            <a:picLocks noChangeAspect="1"/>
          </p:cNvPicPr>
          <p:nvPr/>
        </p:nvPicPr>
        <p:blipFill>
          <a:blip r:embed="rId5"/>
          <a:stretch>
            <a:fillRect/>
          </a:stretch>
        </p:blipFill>
        <p:spPr>
          <a:xfrm>
            <a:off x="619626" y="5041232"/>
            <a:ext cx="4150483" cy="1558089"/>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765246" y="5118247"/>
            <a:ext cx="3838285" cy="10654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Despite significant advances in research, prevention, and treatment, the successful control of these diseases faces major challenges​.</a:t>
            </a:r>
          </a:p>
        </p:txBody>
      </p:sp>
    </p:spTree>
    <p:extLst>
      <p:ext uri="{BB962C8B-B14F-4D97-AF65-F5344CB8AC3E}">
        <p14:creationId xmlns:p14="http://schemas.microsoft.com/office/powerpoint/2010/main" val="140909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6C99B-3346-730F-A5CA-42802605C765}"/>
              </a:ext>
            </a:extLst>
          </p:cNvPr>
          <p:cNvPicPr>
            <a:picLocks noChangeAspect="1"/>
          </p:cNvPicPr>
          <p:nvPr/>
        </p:nvPicPr>
        <p:blipFill>
          <a:blip r:embed="rId3"/>
          <a:stretch>
            <a:fillRect/>
          </a:stretch>
        </p:blipFill>
        <p:spPr>
          <a:xfrm>
            <a:off x="2467" y="0"/>
            <a:ext cx="12187066" cy="6858000"/>
          </a:xfrm>
          <a:prstGeom prst="rect">
            <a:avLst/>
          </a:prstGeom>
        </p:spPr>
      </p:pic>
      <p:pic>
        <p:nvPicPr>
          <p:cNvPr id="18" name="Picture 17">
            <a:extLst>
              <a:ext uri="{FF2B5EF4-FFF2-40B4-BE49-F238E27FC236}">
                <a16:creationId xmlns:a16="http://schemas.microsoft.com/office/drawing/2014/main" id="{622F70A8-3230-EE46-751E-14765AA8531A}"/>
              </a:ext>
            </a:extLst>
          </p:cNvPr>
          <p:cNvPicPr>
            <a:picLocks noChangeAspect="1"/>
          </p:cNvPicPr>
          <p:nvPr/>
        </p:nvPicPr>
        <p:blipFill>
          <a:blip r:embed="rId4">
            <a:alphaModFix/>
          </a:blip>
          <a:stretch>
            <a:fillRect/>
          </a:stretch>
        </p:blipFill>
        <p:spPr>
          <a:xfrm rot="10800000">
            <a:off x="633701" y="5067299"/>
            <a:ext cx="3943926" cy="1390247"/>
          </a:xfrm>
          <a:prstGeom prst="rect">
            <a:avLst/>
          </a:prstGeom>
          <a:noFill/>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1" y="1701800"/>
            <a:ext cx="3620070" cy="3419749"/>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HIV is one of the worst epidemics the world has ever seen.​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84.2 million people have acquired HIV since it was identified in 1981.​</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38.4 million people globally were living with HIV in 2021, including 1.7 million children.​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AIDS is a leading cause of death in sub-Saharan Africa.​</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Over half of all people living with HIV are women and girls.​</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15221" y="643846"/>
            <a:ext cx="2641150" cy="754916"/>
          </a:xfrm>
        </p:spPr>
        <p:txBody>
          <a:bodyPr anchor="t" anchorCtr="0">
            <a:normAutofit/>
          </a:bodyPr>
          <a:lstStyle/>
          <a:p>
            <a:pPr algn="l"/>
            <a:r>
              <a:rPr lang="en-US" sz="3600" dirty="0">
                <a:solidFill>
                  <a:srgbClr val="9E007E"/>
                </a:solidFill>
                <a:latin typeface="Arial" panose="020B0604020202020204" pitchFamily="34" charset="0"/>
                <a:cs typeface="Arial" panose="020B0604020202020204" pitchFamily="34" charset="0"/>
              </a:rPr>
              <a:t>HIV</a:t>
            </a:r>
          </a:p>
        </p:txBody>
      </p:sp>
      <p:sp>
        <p:nvSpPr>
          <p:cNvPr id="17" name="Subtitle 2">
            <a:extLst>
              <a:ext uri="{FF2B5EF4-FFF2-40B4-BE49-F238E27FC236}">
                <a16:creationId xmlns:a16="http://schemas.microsoft.com/office/drawing/2014/main" id="{636E1753-0B4F-4B58-BB19-385A478F8A67}"/>
              </a:ext>
            </a:extLst>
          </p:cNvPr>
          <p:cNvSpPr txBox="1">
            <a:spLocks/>
          </p:cNvSpPr>
          <p:nvPr/>
        </p:nvSpPr>
        <p:spPr>
          <a:xfrm>
            <a:off x="1017282" y="5435674"/>
            <a:ext cx="3202588" cy="920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Adults and children estimated to be living with HIV, 2021</a:t>
            </a:r>
          </a:p>
          <a:p>
            <a:pPr>
              <a:lnSpc>
                <a:spcPct val="100000"/>
              </a:lnSpc>
            </a:pPr>
            <a:r>
              <a:rPr lang="en-ZA" sz="1600" b="1" dirty="0">
                <a:solidFill>
                  <a:schemeClr val="bg1"/>
                </a:solidFill>
                <a:latin typeface="Arial" panose="020B0604020202020204" pitchFamily="34" charset="0"/>
                <a:cs typeface="Arial" panose="020B0604020202020204" pitchFamily="34" charset="0"/>
              </a:rPr>
              <a:t>TOTAL: 38.4 million</a:t>
            </a:r>
          </a:p>
        </p:txBody>
      </p:sp>
      <p:pic>
        <p:nvPicPr>
          <p:cNvPr id="12" name="Picture 11">
            <a:extLst>
              <a:ext uri="{FF2B5EF4-FFF2-40B4-BE49-F238E27FC236}">
                <a16:creationId xmlns:a16="http://schemas.microsoft.com/office/drawing/2014/main" id="{48E15206-DDC8-92B8-42AE-244E3899B51C}"/>
              </a:ext>
            </a:extLst>
          </p:cNvPr>
          <p:cNvPicPr>
            <a:picLocks noChangeAspect="1"/>
          </p:cNvPicPr>
          <p:nvPr/>
        </p:nvPicPr>
        <p:blipFill>
          <a:blip r:embed="rId5"/>
          <a:stretch>
            <a:fillRect/>
          </a:stretch>
        </p:blipFill>
        <p:spPr>
          <a:xfrm>
            <a:off x="369973" y="484540"/>
            <a:ext cx="914221" cy="914221"/>
          </a:xfrm>
          <a:prstGeom prst="rect">
            <a:avLst/>
          </a:prstGeom>
        </p:spPr>
      </p:pic>
      <p:sp>
        <p:nvSpPr>
          <p:cNvPr id="16" name="TextBox 15">
            <a:extLst>
              <a:ext uri="{FF2B5EF4-FFF2-40B4-BE49-F238E27FC236}">
                <a16:creationId xmlns:a16="http://schemas.microsoft.com/office/drawing/2014/main" id="{D11C350F-1072-4D68-C86E-50D8B4CA4DC2}"/>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330999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5E2">
            <a:alpha val="20004"/>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C9FBDC-7DBD-1B52-31E5-C24096972384}"/>
              </a:ext>
            </a:extLst>
          </p:cNvPr>
          <p:cNvPicPr>
            <a:picLocks noChangeAspect="1"/>
          </p:cNvPicPr>
          <p:nvPr/>
        </p:nvPicPr>
        <p:blipFill>
          <a:blip r:embed="rId2"/>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2" y="1727200"/>
            <a:ext cx="3758607" cy="3426692"/>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Over 2 billion people are living with TB worldwide and 1.5 million die every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1.2 million children get sick with TB each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Africa accounts for a quarter of all TB cases and deaths globally.​</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Due to TB, people can typically face costs or suffer income loss equivalent on average to more than 50% of their income.​</a:t>
            </a:r>
          </a:p>
        </p:txBody>
      </p:sp>
      <p:sp>
        <p:nvSpPr>
          <p:cNvPr id="14" name="Title 1">
            <a:extLst>
              <a:ext uri="{FF2B5EF4-FFF2-40B4-BE49-F238E27FC236}">
                <a16:creationId xmlns:a16="http://schemas.microsoft.com/office/drawing/2014/main" id="{66FE0F9A-B650-397A-C601-AF48B6C894C4}"/>
              </a:ext>
            </a:extLst>
          </p:cNvPr>
          <p:cNvSpPr>
            <a:spLocks noGrp="1"/>
          </p:cNvSpPr>
          <p:nvPr>
            <p:ph type="ctrTitle"/>
          </p:nvPr>
        </p:nvSpPr>
        <p:spPr>
          <a:xfrm>
            <a:off x="1551817" y="643845"/>
            <a:ext cx="4534168" cy="783324"/>
          </a:xfrm>
        </p:spPr>
        <p:txBody>
          <a:bodyPr anchor="t" anchorCtr="0">
            <a:normAutofit/>
          </a:bodyPr>
          <a:lstStyle/>
          <a:p>
            <a:pPr algn="l"/>
            <a:r>
              <a:rPr lang="en-US" sz="3600" dirty="0">
                <a:solidFill>
                  <a:srgbClr val="00558C"/>
                </a:solidFill>
                <a:latin typeface="Arial" panose="020B0604020202020204" pitchFamily="34" charset="0"/>
                <a:cs typeface="Arial" panose="020B0604020202020204" pitchFamily="34" charset="0"/>
              </a:rPr>
              <a:t>Tuberculosis (TB)</a:t>
            </a:r>
          </a:p>
        </p:txBody>
      </p:sp>
      <p:pic>
        <p:nvPicPr>
          <p:cNvPr id="2" name="Picture 1">
            <a:extLst>
              <a:ext uri="{FF2B5EF4-FFF2-40B4-BE49-F238E27FC236}">
                <a16:creationId xmlns:a16="http://schemas.microsoft.com/office/drawing/2014/main" id="{32ACEC5E-9E8D-CA2F-B0FB-1266CB360D4E}"/>
              </a:ext>
            </a:extLst>
          </p:cNvPr>
          <p:cNvPicPr>
            <a:picLocks noChangeAspect="1"/>
          </p:cNvPicPr>
          <p:nvPr/>
        </p:nvPicPr>
        <p:blipFill>
          <a:blip r:embed="rId3"/>
          <a:stretch>
            <a:fillRect/>
          </a:stretch>
        </p:blipFill>
        <p:spPr>
          <a:xfrm>
            <a:off x="577859" y="5121577"/>
            <a:ext cx="3676033" cy="1394676"/>
          </a:xfrm>
          <a:prstGeom prst="rect">
            <a:avLst/>
          </a:prstGeom>
        </p:spPr>
      </p:pic>
      <p:sp>
        <p:nvSpPr>
          <p:cNvPr id="5" name="Subtitle 2">
            <a:extLst>
              <a:ext uri="{FF2B5EF4-FFF2-40B4-BE49-F238E27FC236}">
                <a16:creationId xmlns:a16="http://schemas.microsoft.com/office/drawing/2014/main" id="{66BC031F-A68F-CE7F-599F-F3C711E08685}"/>
              </a:ext>
            </a:extLst>
          </p:cNvPr>
          <p:cNvSpPr txBox="1">
            <a:spLocks/>
          </p:cNvSpPr>
          <p:nvPr/>
        </p:nvSpPr>
        <p:spPr>
          <a:xfrm>
            <a:off x="989073" y="5283899"/>
            <a:ext cx="2932001" cy="907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Prior to COVID-19, TB was the leading infectious disease killer worldwide.​</a:t>
            </a:r>
          </a:p>
        </p:txBody>
      </p:sp>
      <p:pic>
        <p:nvPicPr>
          <p:cNvPr id="12" name="Picture 11">
            <a:extLst>
              <a:ext uri="{FF2B5EF4-FFF2-40B4-BE49-F238E27FC236}">
                <a16:creationId xmlns:a16="http://schemas.microsoft.com/office/drawing/2014/main" id="{8330E5EE-CE09-3396-3F64-8C8B885A3B06}"/>
              </a:ext>
            </a:extLst>
          </p:cNvPr>
          <p:cNvPicPr>
            <a:picLocks noChangeAspect="1"/>
          </p:cNvPicPr>
          <p:nvPr/>
        </p:nvPicPr>
        <p:blipFill>
          <a:blip r:embed="rId4"/>
          <a:stretch>
            <a:fillRect/>
          </a:stretch>
        </p:blipFill>
        <p:spPr>
          <a:xfrm>
            <a:off x="381989" y="490437"/>
            <a:ext cx="898687" cy="898687"/>
          </a:xfrm>
          <a:prstGeom prst="rect">
            <a:avLst/>
          </a:prstGeom>
        </p:spPr>
      </p:pic>
      <p:sp>
        <p:nvSpPr>
          <p:cNvPr id="8" name="TextBox 7">
            <a:extLst>
              <a:ext uri="{FF2B5EF4-FFF2-40B4-BE49-F238E27FC236}">
                <a16:creationId xmlns:a16="http://schemas.microsoft.com/office/drawing/2014/main" id="{E866B261-2A0F-56EA-7A90-C1C5AB43561A}"/>
              </a:ext>
            </a:extLst>
          </p:cNvPr>
          <p:cNvSpPr txBox="1"/>
          <p:nvPr/>
        </p:nvSpPr>
        <p:spPr>
          <a:xfrm rot="16200000">
            <a:off x="10326699" y="1932558"/>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77885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FF1D4-1BE9-83F5-0988-6468F77EDEB7}"/>
              </a:ext>
            </a:extLst>
          </p:cNvPr>
          <p:cNvPicPr>
            <a:picLocks noChangeAspect="1"/>
          </p:cNvPicPr>
          <p:nvPr/>
        </p:nvPicPr>
        <p:blipFill>
          <a:blip r:embed="rId3"/>
          <a:stretch>
            <a:fillRect/>
          </a:stretch>
        </p:blipFill>
        <p:spPr>
          <a:xfrm>
            <a:off x="0" y="1785"/>
            <a:ext cx="12192000" cy="6854430"/>
          </a:xfrm>
          <a:prstGeom prst="rect">
            <a:avLst/>
          </a:prstGeom>
        </p:spPr>
      </p:pic>
      <p:pic>
        <p:nvPicPr>
          <p:cNvPr id="21" name="Picture 20">
            <a:extLst>
              <a:ext uri="{FF2B5EF4-FFF2-40B4-BE49-F238E27FC236}">
                <a16:creationId xmlns:a16="http://schemas.microsoft.com/office/drawing/2014/main" id="{16E9D10A-AC8F-98F3-9C98-5DA1C314B464}"/>
              </a:ext>
            </a:extLst>
          </p:cNvPr>
          <p:cNvPicPr>
            <a:picLocks noChangeAspect="1"/>
          </p:cNvPicPr>
          <p:nvPr/>
        </p:nvPicPr>
        <p:blipFill>
          <a:blip r:embed="rId4"/>
          <a:stretch>
            <a:fillRect/>
          </a:stretch>
        </p:blipFill>
        <p:spPr>
          <a:xfrm>
            <a:off x="422002" y="4991462"/>
            <a:ext cx="4770676" cy="151917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07831" y="579969"/>
            <a:ext cx="5645324" cy="1070030"/>
          </a:xfrm>
        </p:spPr>
        <p:txBody>
          <a:bodyPr anchor="t" anchorCtr="0">
            <a:noAutofit/>
          </a:bodyPr>
          <a:lstStyle/>
          <a:p>
            <a:pPr algn="l"/>
            <a:r>
              <a:rPr lang="en-US" sz="3600" dirty="0">
                <a:solidFill>
                  <a:srgbClr val="FF9C19"/>
                </a:solidFill>
                <a:latin typeface="Arial" panose="020B0604020202020204" pitchFamily="34" charset="0"/>
                <a:cs typeface="Arial" panose="020B0604020202020204" pitchFamily="34" charset="0"/>
              </a:rPr>
              <a:t>Lassa Haemorrhagic Fever</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23602" y="1995609"/>
            <a:ext cx="4229662" cy="2858718"/>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 acute viral illness endemic 	       in parts of West Africa.​</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An estimated 100,000–300,000 cases and 5,000 related deaths each year.​</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Particularly dangerous to pregnant women and small children.​</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Deafness occurs in approximately one-third of infections, and in many cases hearing loss is permanent.​</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698368" y="5102228"/>
            <a:ext cx="4098591" cy="845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WHO has identified Lassa fever as one of the top emerging diseases likely to cause severe outbreaks in the near future.</a:t>
            </a:r>
          </a:p>
        </p:txBody>
      </p:sp>
      <p:pic>
        <p:nvPicPr>
          <p:cNvPr id="16" name="Picture 15">
            <a:extLst>
              <a:ext uri="{FF2B5EF4-FFF2-40B4-BE49-F238E27FC236}">
                <a16:creationId xmlns:a16="http://schemas.microsoft.com/office/drawing/2014/main" id="{B54B9E64-A048-FE33-85E4-9F2072536791}"/>
              </a:ext>
            </a:extLst>
          </p:cNvPr>
          <p:cNvPicPr>
            <a:picLocks noChangeAspect="1"/>
          </p:cNvPicPr>
          <p:nvPr/>
        </p:nvPicPr>
        <p:blipFill>
          <a:blip r:embed="rId5"/>
          <a:stretch>
            <a:fillRect/>
          </a:stretch>
        </p:blipFill>
        <p:spPr>
          <a:xfrm>
            <a:off x="369973" y="501419"/>
            <a:ext cx="914221" cy="914221"/>
          </a:xfrm>
          <a:prstGeom prst="rect">
            <a:avLst/>
          </a:prstGeom>
        </p:spPr>
      </p:pic>
      <p:sp>
        <p:nvSpPr>
          <p:cNvPr id="22" name="TextBox 21">
            <a:extLst>
              <a:ext uri="{FF2B5EF4-FFF2-40B4-BE49-F238E27FC236}">
                <a16:creationId xmlns:a16="http://schemas.microsoft.com/office/drawing/2014/main" id="{001E985F-99C3-CC19-CB93-99C8D25FD42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65736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0117D-8269-C8E6-BA75-5BB812B8B196}"/>
              </a:ext>
            </a:extLst>
          </p:cNvPr>
          <p:cNvPicPr>
            <a:picLocks noChangeAspect="1"/>
          </p:cNvPicPr>
          <p:nvPr/>
        </p:nvPicPr>
        <p:blipFill>
          <a:blip r:embed="rId3"/>
          <a:stretch>
            <a:fillRect/>
          </a:stretch>
        </p:blipFill>
        <p:spPr>
          <a:xfrm>
            <a:off x="5639" y="0"/>
            <a:ext cx="12180722" cy="6858000"/>
          </a:xfrm>
          <a:prstGeom prst="rect">
            <a:avLst/>
          </a:prstGeom>
        </p:spPr>
      </p:pic>
      <p:pic>
        <p:nvPicPr>
          <p:cNvPr id="2" name="Picture 1">
            <a:extLst>
              <a:ext uri="{FF2B5EF4-FFF2-40B4-BE49-F238E27FC236}">
                <a16:creationId xmlns:a16="http://schemas.microsoft.com/office/drawing/2014/main" id="{658329A5-A3C9-AACD-7B61-BD110AF73236}"/>
              </a:ext>
            </a:extLst>
          </p:cNvPr>
          <p:cNvPicPr>
            <a:picLocks noChangeAspect="1"/>
          </p:cNvPicPr>
          <p:nvPr/>
        </p:nvPicPr>
        <p:blipFill>
          <a:blip r:embed="rId4"/>
          <a:stretch>
            <a:fillRect/>
          </a:stretch>
        </p:blipFill>
        <p:spPr>
          <a:xfrm>
            <a:off x="2093633" y="4682322"/>
            <a:ext cx="4541004" cy="1517154"/>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8" y="643845"/>
            <a:ext cx="6072945" cy="931100"/>
          </a:xfrm>
        </p:spPr>
        <p:txBody>
          <a:bodyPr anchor="t" anchorCtr="0">
            <a:normAutofit fontScale="90000"/>
          </a:bodyPr>
          <a:lstStyle/>
          <a:p>
            <a:pPr algn="l"/>
            <a:r>
              <a:rPr lang="en-US" sz="4000" dirty="0">
                <a:solidFill>
                  <a:srgbClr val="00B5E2"/>
                </a:solidFill>
                <a:latin typeface="Arial" panose="020B0604020202020204" pitchFamily="34" charset="0"/>
                <a:cs typeface="Arial" panose="020B0604020202020204" pitchFamily="34" charset="0"/>
              </a:rPr>
              <a:t>The World Needs Vaccines</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36300" y="1801861"/>
            <a:ext cx="5559700" cy="2909414"/>
          </a:xfrm>
        </p:spPr>
        <p:txBody>
          <a:bodyPr>
            <a:noAutofit/>
          </a:body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are the most powerful tool at our disposal to defeat epidemics and pandemics caused by infectious diseases.​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Without immunisation, epidemics can easily cause health systems to collapse. Health professionals looking after the sick can be at risk of infection themselves.​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work by preparing a person's immune system (the body’s natural defences) to recognise and defend itself against a specific disease.​</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2616647" y="4909238"/>
            <a:ext cx="3599535" cy="7232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No epidemics have been successfully brought under control without the    use of vaccines.</a:t>
            </a:r>
          </a:p>
        </p:txBody>
      </p:sp>
      <p:pic>
        <p:nvPicPr>
          <p:cNvPr id="14" name="Picture 13">
            <a:extLst>
              <a:ext uri="{FF2B5EF4-FFF2-40B4-BE49-F238E27FC236}">
                <a16:creationId xmlns:a16="http://schemas.microsoft.com/office/drawing/2014/main" id="{7F7F3BD9-1A4A-176D-16EC-C313C9D31AEF}"/>
              </a:ext>
            </a:extLst>
          </p:cNvPr>
          <p:cNvPicPr>
            <a:picLocks noChangeAspect="1"/>
          </p:cNvPicPr>
          <p:nvPr/>
        </p:nvPicPr>
        <p:blipFill>
          <a:blip r:embed="rId5"/>
          <a:stretch>
            <a:fillRect/>
          </a:stretch>
        </p:blipFill>
        <p:spPr>
          <a:xfrm>
            <a:off x="353095" y="484540"/>
            <a:ext cx="931100" cy="931100"/>
          </a:xfrm>
          <a:prstGeom prst="rect">
            <a:avLst/>
          </a:prstGeom>
        </p:spPr>
      </p:pic>
      <p:sp>
        <p:nvSpPr>
          <p:cNvPr id="3" name="TextBox 2">
            <a:extLst>
              <a:ext uri="{FF2B5EF4-FFF2-40B4-BE49-F238E27FC236}">
                <a16:creationId xmlns:a16="http://schemas.microsoft.com/office/drawing/2014/main" id="{4F4D727C-0C40-C7BA-5144-8EA2910B1A94}"/>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223727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58C">
            <a:alpha val="10115"/>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2296D-D71D-59FF-5BEF-659F7CE552F2}"/>
              </a:ext>
            </a:extLst>
          </p:cNvPr>
          <p:cNvPicPr>
            <a:picLocks noChangeAspect="1"/>
          </p:cNvPicPr>
          <p:nvPr/>
        </p:nvPicPr>
        <p:blipFill>
          <a:blip r:embed="rId2"/>
          <a:stretch>
            <a:fillRect/>
          </a:stretch>
        </p:blipFill>
        <p:spPr>
          <a:xfrm rot="10800000">
            <a:off x="3823447" y="4424920"/>
            <a:ext cx="3216687" cy="1603492"/>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Vaccines Save Lives</a:t>
            </a:r>
          </a:p>
        </p:txBody>
      </p:sp>
      <p:sp>
        <p:nvSpPr>
          <p:cNvPr id="11" name="Subtitle 2">
            <a:extLst>
              <a:ext uri="{FF2B5EF4-FFF2-40B4-BE49-F238E27FC236}">
                <a16:creationId xmlns:a16="http://schemas.microsoft.com/office/drawing/2014/main" id="{B3560539-83DF-26ED-C17A-C6A9E03C5523}"/>
              </a:ext>
            </a:extLst>
          </p:cNvPr>
          <p:cNvSpPr txBox="1">
            <a:spLocks/>
          </p:cNvSpPr>
          <p:nvPr/>
        </p:nvSpPr>
        <p:spPr>
          <a:xfrm>
            <a:off x="4197215" y="4911322"/>
            <a:ext cx="2469150" cy="9070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800" dirty="0">
                <a:solidFill>
                  <a:schemeClr val="bg1"/>
                </a:solidFill>
                <a:latin typeface="Arial" panose="020B0604020202020204" pitchFamily="34" charset="0"/>
                <a:cs typeface="Arial" panose="020B0604020202020204" pitchFamily="34" charset="0"/>
              </a:rPr>
              <a:t>Vaccination prevents 2–3 million deaths every year.</a:t>
            </a:r>
          </a:p>
        </p:txBody>
      </p:sp>
      <p:pic>
        <p:nvPicPr>
          <p:cNvPr id="4" name="Picture 3">
            <a:extLst>
              <a:ext uri="{FF2B5EF4-FFF2-40B4-BE49-F238E27FC236}">
                <a16:creationId xmlns:a16="http://schemas.microsoft.com/office/drawing/2014/main" id="{2C474E8C-B16D-B389-302F-08A6870922CB}"/>
              </a:ext>
            </a:extLst>
          </p:cNvPr>
          <p:cNvPicPr>
            <a:picLocks noChangeAspect="1"/>
          </p:cNvPicPr>
          <p:nvPr/>
        </p:nvPicPr>
        <p:blipFill>
          <a:blip r:embed="rId3"/>
          <a:stretch>
            <a:fillRect/>
          </a:stretch>
        </p:blipFill>
        <p:spPr>
          <a:xfrm>
            <a:off x="1462677" y="1656298"/>
            <a:ext cx="2833271" cy="2833271"/>
          </a:xfrm>
          <a:prstGeom prst="rect">
            <a:avLst/>
          </a:prstGeom>
        </p:spPr>
      </p:pic>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4"/>
          <a:stretch>
            <a:fillRect/>
          </a:stretch>
        </p:blipFill>
        <p:spPr>
          <a:xfrm>
            <a:off x="353095" y="484540"/>
            <a:ext cx="931100" cy="931100"/>
          </a:xfrm>
          <a:prstGeom prst="rect">
            <a:avLst/>
          </a:prstGeom>
        </p:spPr>
      </p:pic>
      <p:sp>
        <p:nvSpPr>
          <p:cNvPr id="2" name="Subtitle 2">
            <a:extLst>
              <a:ext uri="{FF2B5EF4-FFF2-40B4-BE49-F238E27FC236}">
                <a16:creationId xmlns:a16="http://schemas.microsoft.com/office/drawing/2014/main" id="{EB420ECC-8841-F87D-7261-FCA6CB28B403}"/>
              </a:ext>
            </a:extLst>
          </p:cNvPr>
          <p:cNvSpPr txBox="1">
            <a:spLocks/>
          </p:cNvSpPr>
          <p:nvPr/>
        </p:nvSpPr>
        <p:spPr>
          <a:xfrm>
            <a:off x="5378002" y="1972101"/>
            <a:ext cx="5526742" cy="2729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Vaccines are a crucial tool in controlling the spread of infectious diseases together with addressing long-term structural factors such as poverty, poor housing, and inadequate sanitation that put people at increased risk of certain infectious diseases.​</a:t>
            </a:r>
          </a:p>
          <a:p>
            <a:pPr marL="285750" indent="-285750" algn="l">
              <a:lnSpc>
                <a:spcPct val="100000"/>
              </a:lnSpc>
              <a:buFont typeface="Arial" panose="020B0604020202020204" pitchFamily="34" charset="0"/>
              <a:buChar char="•"/>
            </a:pPr>
            <a:r>
              <a:rPr lang="en-ZA" sz="1600" dirty="0">
                <a:solidFill>
                  <a:srgbClr val="00558C"/>
                </a:solidFill>
                <a:latin typeface="Arial" panose="020B0604020202020204" pitchFamily="34" charset="0"/>
                <a:cs typeface="Arial" panose="020B0604020202020204" pitchFamily="34" charset="0"/>
              </a:rPr>
              <a:t>By providing protection from disease at an individual level and stopping its spread in the community, vaccines can protect highly vulnerable people from severe illness and death.​</a:t>
            </a:r>
          </a:p>
        </p:txBody>
      </p:sp>
      <p:sp>
        <p:nvSpPr>
          <p:cNvPr id="5" name="TextBox 4">
            <a:extLst>
              <a:ext uri="{FF2B5EF4-FFF2-40B4-BE49-F238E27FC236}">
                <a16:creationId xmlns:a16="http://schemas.microsoft.com/office/drawing/2014/main" id="{B17A2FA9-A0D4-3A1B-D800-B82A5CD9BFA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00558C"/>
                </a:solidFill>
                <a:latin typeface="Arial" panose="020B0604020202020204" pitchFamily="34" charset="0"/>
                <a:cs typeface="Arial" panose="020B0604020202020204" pitchFamily="34" charset="0"/>
              </a:rPr>
              <a:t>IAVI VACCINE LITERACY LIBRARY  |   MODULE 1</a:t>
            </a:r>
          </a:p>
        </p:txBody>
      </p:sp>
    </p:spTree>
    <p:extLst>
      <p:ext uri="{BB962C8B-B14F-4D97-AF65-F5344CB8AC3E}">
        <p14:creationId xmlns:p14="http://schemas.microsoft.com/office/powerpoint/2010/main" val="3552603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19828</TotalTime>
  <Words>927</Words>
  <Application>Microsoft Macintosh PowerPoint</Application>
  <PresentationFormat>Widescreen</PresentationFormat>
  <Paragraphs>72</Paragraphs>
  <Slides>14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Museo Sans 700</vt:lpstr>
      <vt:lpstr>Office Theme</vt:lpstr>
      <vt:lpstr>PowerPoint Presentation</vt:lpstr>
      <vt:lpstr>PowerPoint Presentation</vt:lpstr>
      <vt:lpstr>MODULE 1: VACCINES AND THE GLOBAL RESPONSE TO INFECTIOUS DISEASES</vt:lpstr>
      <vt:lpstr>Global Health and Emerging Epidemics​</vt:lpstr>
      <vt:lpstr>HIV</vt:lpstr>
      <vt:lpstr>Tuberculosis (TB)</vt:lpstr>
      <vt:lpstr>Lassa Haemorrhagic Fever</vt:lpstr>
      <vt:lpstr>The World Needs Vaccines</vt:lpstr>
      <vt:lpstr>Vaccines Save Lives</vt:lpstr>
      <vt:lpstr>Vaccines End Epidemics</vt:lpstr>
      <vt:lpstr>Vaccines Are Cost Effective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Nicole Sender</cp:lastModifiedBy>
  <cp:revision>250</cp:revision>
  <dcterms:created xsi:type="dcterms:W3CDTF">2022-05-18T20:49:06Z</dcterms:created>
  <dcterms:modified xsi:type="dcterms:W3CDTF">2022-08-22T17:12:41Z</dcterms:modified>
  <cp:category/>
</cp:coreProperties>
</file>